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0" r:id="rId3"/>
    <p:sldId id="262" r:id="rId4"/>
    <p:sldId id="261" r:id="rId5"/>
    <p:sldId id="265" r:id="rId6"/>
    <p:sldId id="266" r:id="rId7"/>
    <p:sldId id="268" r:id="rId8"/>
    <p:sldId id="267" r:id="rId9"/>
    <p:sldId id="269" r:id="rId10"/>
    <p:sldId id="270" r:id="rId11"/>
    <p:sldId id="296" r:id="rId12"/>
    <p:sldId id="258" r:id="rId13"/>
    <p:sldId id="259" r:id="rId14"/>
    <p:sldId id="263" r:id="rId15"/>
    <p:sldId id="264" r:id="rId16"/>
    <p:sldId id="271" r:id="rId17"/>
    <p:sldId id="272" r:id="rId18"/>
    <p:sldId id="273" r:id="rId19"/>
    <p:sldId id="274" r:id="rId20"/>
    <p:sldId id="275" r:id="rId21"/>
    <p:sldId id="276" r:id="rId22"/>
    <p:sldId id="278" r:id="rId23"/>
    <p:sldId id="279" r:id="rId24"/>
    <p:sldId id="280" r:id="rId25"/>
    <p:sldId id="281" r:id="rId26"/>
    <p:sldId id="287" r:id="rId27"/>
    <p:sldId id="288" r:id="rId28"/>
    <p:sldId id="289" r:id="rId29"/>
    <p:sldId id="282" r:id="rId30"/>
    <p:sldId id="283" r:id="rId31"/>
    <p:sldId id="277" r:id="rId32"/>
    <p:sldId id="290" r:id="rId33"/>
    <p:sldId id="286" r:id="rId34"/>
    <p:sldId id="292" r:id="rId35"/>
    <p:sldId id="294" r:id="rId36"/>
    <p:sldId id="293" r:id="rId37"/>
    <p:sldId id="291" r:id="rId38"/>
    <p:sldId id="295" r:id="rId39"/>
    <p:sldId id="284" r:id="rId40"/>
    <p:sldId id="28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5" autoAdjust="0"/>
    <p:restoredTop sz="94624" autoAdjust="0"/>
  </p:normalViewPr>
  <p:slideViewPr>
    <p:cSldViewPr>
      <p:cViewPr>
        <p:scale>
          <a:sx n="66" d="100"/>
          <a:sy n="66" d="100"/>
        </p:scale>
        <p:origin x="-1230" y="-690"/>
      </p:cViewPr>
      <p:guideLst>
        <p:guide orient="horz" pos="2160"/>
        <p:guide pos="2880"/>
      </p:guideLst>
    </p:cSldViewPr>
  </p:slideViewPr>
  <p:outlineViewPr>
    <p:cViewPr>
      <p:scale>
        <a:sx n="33" d="100"/>
        <a:sy n="33" d="100"/>
      </p:scale>
      <p:origin x="0" y="389"/>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7EB6EF6-D09F-4567-8DE9-43E2E53A0706}" type="datetimeFigureOut">
              <a:rPr lang="en-US" smtClean="0"/>
              <a:t>6/19/2014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3A8B2E2-0624-4AA5-AE38-A46F50E48BAA}"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B6EF6-D09F-4567-8DE9-43E2E53A0706}" type="datetimeFigureOut">
              <a:rPr lang="en-US" smtClean="0"/>
              <a:t>6/19/2014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8B2E2-0624-4AA5-AE38-A46F50E48BAA}"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B6EF6-D09F-4567-8DE9-43E2E53A0706}" type="datetimeFigureOut">
              <a:rPr lang="en-US" smtClean="0"/>
              <a:t>6/19/2014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8B2E2-0624-4AA5-AE38-A46F50E48BAA}"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EB6EF6-D09F-4567-8DE9-43E2E53A0706}" type="datetimeFigureOut">
              <a:rPr lang="en-US" smtClean="0"/>
              <a:t>6/19/2014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8B2E2-0624-4AA5-AE38-A46F50E48BAA}" type="slidenum">
              <a:rPr lang="en-US" smtClean="0"/>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EB6EF6-D09F-4567-8DE9-43E2E53A0706}" type="datetimeFigureOut">
              <a:rPr lang="en-US" smtClean="0"/>
              <a:t>6/19/2014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8B2E2-0624-4AA5-AE38-A46F50E48BAA}"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EB6EF6-D09F-4567-8DE9-43E2E53A0706}" type="datetimeFigureOut">
              <a:rPr lang="en-US" smtClean="0"/>
              <a:t>6/19/2014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8B2E2-0624-4AA5-AE38-A46F50E48BAA}"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EB6EF6-D09F-4567-8DE9-43E2E53A0706}" type="datetimeFigureOut">
              <a:rPr lang="en-US" smtClean="0"/>
              <a:t>6/19/2014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A8B2E2-0624-4AA5-AE38-A46F50E48BAA}"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B6EF6-D09F-4567-8DE9-43E2E53A0706}" type="datetimeFigureOut">
              <a:rPr lang="en-US" smtClean="0"/>
              <a:t>6/19/2014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A8B2E2-0624-4AA5-AE38-A46F50E48BAA}"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B6EF6-D09F-4567-8DE9-43E2E53A0706}" type="datetimeFigureOut">
              <a:rPr lang="en-US" smtClean="0"/>
              <a:t>6/19/2014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A8B2E2-0624-4AA5-AE38-A46F50E48B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B6EF6-D09F-4567-8DE9-43E2E53A0706}" type="datetimeFigureOut">
              <a:rPr lang="en-US" smtClean="0"/>
              <a:t>6/19/2014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8B2E2-0624-4AA5-AE38-A46F50E48B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B6EF6-D09F-4567-8DE9-43E2E53A0706}" type="datetimeFigureOut">
              <a:rPr lang="en-US" smtClean="0"/>
              <a:t>6/19/2014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A8B2E2-0624-4AA5-AE38-A46F50E48B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7EB6EF6-D09F-4567-8DE9-43E2E53A0706}" type="datetimeFigureOut">
              <a:rPr lang="en-US" smtClean="0"/>
              <a:t>6/19/2014</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3A8B2E2-0624-4AA5-AE38-A46F50E48BA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vexrobotics.com/vexiq/education/iq-curriculu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roboticseducation.org/vex-iq-challenge/viq-team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roboticseducation.org/documents/2013/06/how-to-start-a-team.pdf"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roboticseducation.org/documents/2013/06/101-things.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robowranglers.com/"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mailto:hardawayj@greenvilleisd.com" TargetMode="External"/><Relationship Id="rId2" Type="http://schemas.openxmlformats.org/officeDocument/2006/relationships/hyperlink" Target="mailto:tharpjr@greenvilleisd.com" TargetMode="External"/><Relationship Id="rId1" Type="http://schemas.openxmlformats.org/officeDocument/2006/relationships/slideLayout" Target="../slideLayouts/slideLayout3.xml"/><Relationship Id="rId6" Type="http://schemas.openxmlformats.org/officeDocument/2006/relationships/hyperlink" Target="mailto:pittsj@greenvilleisd.com" TargetMode="External"/><Relationship Id="rId5" Type="http://schemas.openxmlformats.org/officeDocument/2006/relationships/hyperlink" Target="mailto:emersona@greenvilleisd.com" TargetMode="External"/><Relationship Id="rId4" Type="http://schemas.openxmlformats.org/officeDocument/2006/relationships/hyperlink" Target="mailto:caspero@greenvilleisd.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robotevents.com/" TargetMode="External"/><Relationship Id="rId2" Type="http://schemas.openxmlformats.org/officeDocument/2006/relationships/hyperlink" Target="http://www.vexrobotics.com/" TargetMode="External"/><Relationship Id="rId1" Type="http://schemas.openxmlformats.org/officeDocument/2006/relationships/slideLayout" Target="../slideLayouts/slideLayout2.xml"/><Relationship Id="rId4" Type="http://schemas.openxmlformats.org/officeDocument/2006/relationships/hyperlink" Target="http://www.roboticseducation.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best.eng.auburn.edu/" TargetMode="External"/><Relationship Id="rId2" Type="http://schemas.openxmlformats.org/officeDocument/2006/relationships/hyperlink" Target="http://www.usfirs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349350" cy="2438400"/>
          </a:xfrm>
        </p:spPr>
        <p:txBody>
          <a:bodyPr>
            <a:normAutofit fontScale="90000"/>
          </a:bodyPr>
          <a:lstStyle/>
          <a:p>
            <a:r>
              <a:rPr lang="en-US" dirty="0" smtClean="0"/>
              <a:t>How To Establish A Vertically Aligned Robotics</a:t>
            </a:r>
            <a:br>
              <a:rPr lang="en-US" dirty="0" smtClean="0"/>
            </a:br>
            <a:r>
              <a:rPr lang="en-US" dirty="0" smtClean="0"/>
              <a:t>Program</a:t>
            </a:r>
            <a:r>
              <a:rPr lang="en-US" dirty="0"/>
              <a:t> </a:t>
            </a:r>
            <a:r>
              <a:rPr lang="en-US" dirty="0" smtClean="0"/>
              <a:t>Grades 5 - 12</a:t>
            </a:r>
            <a:endParaRPr lang="en-US" dirty="0"/>
          </a:p>
        </p:txBody>
      </p:sp>
      <p:sp>
        <p:nvSpPr>
          <p:cNvPr id="3" name="Subtitle 2"/>
          <p:cNvSpPr>
            <a:spLocks noGrp="1"/>
          </p:cNvSpPr>
          <p:nvPr>
            <p:ph type="subTitle" idx="1"/>
          </p:nvPr>
        </p:nvSpPr>
        <p:spPr>
          <a:xfrm>
            <a:off x="838200" y="3810000"/>
            <a:ext cx="7635485" cy="1648199"/>
          </a:xfrm>
        </p:spPr>
        <p:txBody>
          <a:bodyPr>
            <a:normAutofit/>
          </a:bodyPr>
          <a:lstStyle/>
          <a:p>
            <a:r>
              <a:rPr lang="en-US" b="1" dirty="0" smtClean="0"/>
              <a:t>Greenville Independent School District</a:t>
            </a:r>
          </a:p>
          <a:p>
            <a:r>
              <a:rPr lang="en-US" b="1" dirty="0" smtClean="0"/>
              <a:t>P. O. Box 1022</a:t>
            </a:r>
          </a:p>
          <a:p>
            <a:r>
              <a:rPr lang="en-US" b="1" dirty="0" smtClean="0"/>
              <a:t>Greenville, TX 75403</a:t>
            </a:r>
            <a:endParaRPr lang="en-US" b="1" dirty="0"/>
          </a:p>
        </p:txBody>
      </p:sp>
      <p:sp>
        <p:nvSpPr>
          <p:cNvPr id="4" name="TextBox 3"/>
          <p:cNvSpPr txBox="1"/>
          <p:nvPr/>
        </p:nvSpPr>
        <p:spPr>
          <a:xfrm>
            <a:off x="762000" y="5638800"/>
            <a:ext cx="7772400" cy="646331"/>
          </a:xfrm>
          <a:prstGeom prst="rect">
            <a:avLst/>
          </a:prstGeom>
          <a:noFill/>
        </p:spPr>
        <p:txBody>
          <a:bodyPr wrap="square" rtlCol="0">
            <a:spAutoFit/>
          </a:bodyPr>
          <a:lstStyle/>
          <a:p>
            <a:pPr algn="ctr"/>
            <a:r>
              <a:rPr lang="en-US" dirty="0" smtClean="0"/>
              <a:t>Johnny Tharp – District Robotics Facilitator &amp; Instructor (Grades 1-8)</a:t>
            </a:r>
          </a:p>
          <a:p>
            <a:pPr algn="ctr"/>
            <a:r>
              <a:rPr lang="en-US" dirty="0" smtClean="0"/>
              <a:t>Orion Casper – Greenville Middle School Pre-STEM &amp; Robotics Coach</a:t>
            </a:r>
            <a:endParaRPr lang="en-US" dirty="0"/>
          </a:p>
        </p:txBody>
      </p:sp>
    </p:spTree>
    <p:extLst>
      <p:ext uri="{BB962C8B-B14F-4D97-AF65-F5344CB8AC3E}">
        <p14:creationId xmlns:p14="http://schemas.microsoft.com/office/powerpoint/2010/main" val="3888879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800" dirty="0" smtClean="0">
                <a:solidFill>
                  <a:srgbClr val="A50021"/>
                </a:solidFill>
              </a:rPr>
              <a:t>Two Program Options:</a:t>
            </a:r>
            <a:endParaRPr lang="en-US" sz="8800" dirty="0">
              <a:solidFill>
                <a:srgbClr val="A50021"/>
              </a:solidFill>
            </a:endParaRPr>
          </a:p>
        </p:txBody>
      </p:sp>
      <p:sp>
        <p:nvSpPr>
          <p:cNvPr id="5" name="Text Placeholder 4"/>
          <p:cNvSpPr>
            <a:spLocks noGrp="1"/>
          </p:cNvSpPr>
          <p:nvPr>
            <p:ph type="body" idx="1"/>
          </p:nvPr>
        </p:nvSpPr>
        <p:spPr/>
        <p:txBody>
          <a:bodyPr>
            <a:noAutofit/>
          </a:bodyPr>
          <a:lstStyle/>
          <a:p>
            <a:pPr marL="342900" indent="-342900" algn="l">
              <a:buFont typeface="Arial" panose="020B0604020202020204" pitchFamily="34" charset="0"/>
              <a:buChar char="•"/>
            </a:pPr>
            <a:r>
              <a:rPr lang="en-US" sz="4800" dirty="0" smtClean="0">
                <a:solidFill>
                  <a:srgbClr val="A50021"/>
                </a:solidFill>
              </a:rPr>
              <a:t>Classroom Curriculum</a:t>
            </a:r>
          </a:p>
          <a:p>
            <a:pPr marL="342900" indent="-342900" algn="l">
              <a:buFont typeface="Arial" panose="020B0604020202020204" pitchFamily="34" charset="0"/>
              <a:buChar char="•"/>
            </a:pPr>
            <a:r>
              <a:rPr lang="en-US" sz="4800" dirty="0" smtClean="0">
                <a:solidFill>
                  <a:srgbClr val="A50021"/>
                </a:solidFill>
              </a:rPr>
              <a:t>Competition Teams</a:t>
            </a:r>
            <a:endParaRPr lang="en-US" sz="4800" dirty="0">
              <a:solidFill>
                <a:srgbClr val="A50021"/>
              </a:solidFill>
            </a:endParaRPr>
          </a:p>
        </p:txBody>
      </p:sp>
    </p:spTree>
    <p:extLst>
      <p:ext uri="{BB962C8B-B14F-4D97-AF65-F5344CB8AC3E}">
        <p14:creationId xmlns:p14="http://schemas.microsoft.com/office/powerpoint/2010/main" val="41861760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solidFill>
                  <a:srgbClr val="A50021"/>
                </a:solidFill>
              </a:rPr>
              <a:t>Getting Started in the Classroom</a:t>
            </a:r>
            <a:endParaRPr lang="en-US" sz="4800" dirty="0">
              <a:solidFill>
                <a:srgbClr val="A50021"/>
              </a:solidFill>
            </a:endParaRP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733800"/>
            <a:ext cx="2947987" cy="268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9413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209800"/>
            <a:ext cx="7520940" cy="2436849"/>
          </a:xfrm>
        </p:spPr>
        <p:txBody>
          <a:bodyPr>
            <a:normAutofit fontScale="70000" lnSpcReduction="20000"/>
          </a:bodyPr>
          <a:lstStyle/>
          <a:p>
            <a:pPr marL="285750" indent="-285750">
              <a:buFont typeface="Arial" panose="020B0604020202020204" pitchFamily="34" charset="0"/>
              <a:buChar char="•"/>
            </a:pPr>
            <a:r>
              <a:rPr lang="en-US" sz="4000" dirty="0" smtClean="0"/>
              <a:t>Vex</a:t>
            </a:r>
          </a:p>
          <a:p>
            <a:pPr marL="285750" indent="-285750">
              <a:buFont typeface="Arial" panose="020B0604020202020204" pitchFamily="34" charset="0"/>
              <a:buChar char="•"/>
            </a:pPr>
            <a:r>
              <a:rPr lang="en-US" sz="4000" dirty="0" smtClean="0"/>
              <a:t>Lego</a:t>
            </a:r>
          </a:p>
          <a:p>
            <a:pPr marL="285750" indent="-285750">
              <a:buFont typeface="Arial" panose="020B0604020202020204" pitchFamily="34" charset="0"/>
              <a:buChar char="•"/>
            </a:pPr>
            <a:r>
              <a:rPr lang="en-US" sz="4000" dirty="0" smtClean="0"/>
              <a:t>B.E.S.T . (Boosting Engineering Science and Technology)</a:t>
            </a:r>
          </a:p>
          <a:p>
            <a:pPr marL="285750" indent="-285750">
              <a:buFont typeface="Arial" panose="020B0604020202020204" pitchFamily="34" charset="0"/>
              <a:buChar char="•"/>
            </a:pPr>
            <a:r>
              <a:rPr lang="en-US" sz="4000" dirty="0" smtClean="0"/>
              <a:t>F.I.R.S.T. (For Inspiration and Recognition of Science and Technology)</a:t>
            </a:r>
          </a:p>
        </p:txBody>
      </p:sp>
      <p:sp>
        <p:nvSpPr>
          <p:cNvPr id="4" name="Title 3"/>
          <p:cNvSpPr>
            <a:spLocks noGrp="1"/>
          </p:cNvSpPr>
          <p:nvPr>
            <p:ph type="title"/>
          </p:nvPr>
        </p:nvSpPr>
        <p:spPr/>
        <p:txBody>
          <a:bodyPr>
            <a:normAutofit/>
          </a:bodyPr>
          <a:lstStyle/>
          <a:p>
            <a:r>
              <a:rPr lang="en-US" sz="6000" dirty="0" smtClean="0"/>
              <a:t>Choose a Platform</a:t>
            </a:r>
            <a:endParaRPr lang="en-US" sz="60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300696"/>
            <a:ext cx="1160435" cy="116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656354"/>
            <a:ext cx="1608108" cy="1190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2565" y="4495800"/>
            <a:ext cx="1859224"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557" y="4876800"/>
            <a:ext cx="2226630" cy="172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5880913"/>
            <a:ext cx="2367567" cy="68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6619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endParaRPr lang="en-US" sz="3200" dirty="0" smtClean="0"/>
          </a:p>
          <a:p>
            <a:pPr lvl="1">
              <a:buFont typeface="Arial" panose="020B0604020202020204" pitchFamily="34" charset="0"/>
              <a:buChar char="•"/>
            </a:pPr>
            <a:r>
              <a:rPr lang="en-US" sz="3200" dirty="0" smtClean="0"/>
              <a:t>Age </a:t>
            </a:r>
            <a:r>
              <a:rPr lang="en-US" sz="3200" dirty="0"/>
              <a:t>a</a:t>
            </a:r>
            <a:r>
              <a:rPr lang="en-US" sz="3200" dirty="0" smtClean="0"/>
              <a:t>ppropriate at each </a:t>
            </a:r>
            <a:r>
              <a:rPr lang="en-US" sz="3200" dirty="0"/>
              <a:t>g</a:t>
            </a:r>
            <a:r>
              <a:rPr lang="en-US" sz="3200" dirty="0" smtClean="0"/>
              <a:t>rade </a:t>
            </a:r>
            <a:r>
              <a:rPr lang="en-US" sz="3200" dirty="0"/>
              <a:t>l</a:t>
            </a:r>
            <a:r>
              <a:rPr lang="en-US" sz="3200" dirty="0" smtClean="0"/>
              <a:t>evel</a:t>
            </a:r>
          </a:p>
          <a:p>
            <a:pPr lvl="1">
              <a:buFont typeface="Arial" panose="020B0604020202020204" pitchFamily="34" charset="0"/>
              <a:buChar char="•"/>
            </a:pPr>
            <a:r>
              <a:rPr lang="en-US" sz="3200" dirty="0" smtClean="0"/>
              <a:t>Parts </a:t>
            </a:r>
            <a:r>
              <a:rPr lang="en-US" sz="3200" dirty="0"/>
              <a:t>a</a:t>
            </a:r>
            <a:r>
              <a:rPr lang="en-US" sz="3200" dirty="0" smtClean="0"/>
              <a:t>vailability</a:t>
            </a:r>
          </a:p>
          <a:p>
            <a:pPr lvl="1">
              <a:buFont typeface="Arial" panose="020B0604020202020204" pitchFamily="34" charset="0"/>
              <a:buChar char="•"/>
            </a:pPr>
            <a:r>
              <a:rPr lang="en-US" sz="3200" dirty="0" smtClean="0"/>
              <a:t>Technical </a:t>
            </a:r>
            <a:r>
              <a:rPr lang="en-US" sz="3200" dirty="0"/>
              <a:t>s</a:t>
            </a:r>
            <a:r>
              <a:rPr lang="en-US" sz="3200" dirty="0" smtClean="0"/>
              <a:t>upport</a:t>
            </a:r>
          </a:p>
          <a:p>
            <a:pPr lvl="1">
              <a:buFont typeface="Arial" panose="020B0604020202020204" pitchFamily="34" charset="0"/>
              <a:buChar char="•"/>
            </a:pPr>
            <a:r>
              <a:rPr lang="en-US" sz="3200" dirty="0" smtClean="0"/>
              <a:t>Competition component</a:t>
            </a:r>
          </a:p>
          <a:p>
            <a:pPr lvl="1">
              <a:buFont typeface="Arial" panose="020B0604020202020204" pitchFamily="34" charset="0"/>
              <a:buChar char="•"/>
            </a:pPr>
            <a:r>
              <a:rPr lang="en-US" sz="3200" dirty="0" smtClean="0"/>
              <a:t>Number of local </a:t>
            </a:r>
            <a:r>
              <a:rPr lang="en-US" sz="3200" dirty="0"/>
              <a:t>c</a:t>
            </a:r>
            <a:r>
              <a:rPr lang="en-US" sz="3200" dirty="0" smtClean="0"/>
              <a:t>ompetitions</a:t>
            </a:r>
          </a:p>
          <a:p>
            <a:pPr lvl="1">
              <a:buFont typeface="Arial" panose="020B0604020202020204" pitchFamily="34" charset="0"/>
              <a:buChar char="•"/>
            </a:pPr>
            <a:r>
              <a:rPr lang="en-US" sz="3200" dirty="0" smtClean="0"/>
              <a:t>Cost</a:t>
            </a:r>
          </a:p>
          <a:p>
            <a:pPr marL="0" lvl="1" indent="0">
              <a:buNone/>
            </a:pPr>
            <a:endParaRPr lang="en-US" sz="3200" dirty="0"/>
          </a:p>
          <a:p>
            <a:pPr lvl="1">
              <a:buFont typeface="Arial" panose="020B0604020202020204" pitchFamily="34" charset="0"/>
              <a:buChar char="•"/>
            </a:pPr>
            <a:r>
              <a:rPr lang="en-US" sz="3200" dirty="0" smtClean="0"/>
              <a:t>  GISD uses VEX</a:t>
            </a:r>
            <a:endParaRPr lang="en-US" sz="3200" dirty="0"/>
          </a:p>
        </p:txBody>
      </p:sp>
      <p:sp>
        <p:nvSpPr>
          <p:cNvPr id="2" name="Title 1"/>
          <p:cNvSpPr>
            <a:spLocks noGrp="1"/>
          </p:cNvSpPr>
          <p:nvPr>
            <p:ph type="title"/>
          </p:nvPr>
        </p:nvSpPr>
        <p:spPr/>
        <p:txBody>
          <a:bodyPr/>
          <a:lstStyle/>
          <a:p>
            <a:r>
              <a:rPr lang="en-US" sz="5400" dirty="0" smtClean="0"/>
              <a:t>Criteria to Use</a:t>
            </a:r>
            <a:endParaRPr lang="en-US" sz="5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724399"/>
            <a:ext cx="3733800" cy="19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3327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7651" y="1301038"/>
            <a:ext cx="8134431" cy="1207509"/>
          </a:xfrm>
        </p:spPr>
        <p:txBody>
          <a:bodyPr/>
          <a:lstStyle/>
          <a:p>
            <a:r>
              <a:rPr lang="en-US" sz="6600" dirty="0" smtClean="0">
                <a:solidFill>
                  <a:srgbClr val="A50021"/>
                </a:solidFill>
              </a:rPr>
              <a:t>Elementary Robotics</a:t>
            </a:r>
            <a:endParaRPr lang="en-US" sz="6600" dirty="0">
              <a:solidFill>
                <a:srgbClr val="A50021"/>
              </a:solidFill>
            </a:endParaRPr>
          </a:p>
        </p:txBody>
      </p:sp>
      <p:sp>
        <p:nvSpPr>
          <p:cNvPr id="5" name="Text Placeholder 4"/>
          <p:cNvSpPr>
            <a:spLocks noGrp="1"/>
          </p:cNvSpPr>
          <p:nvPr>
            <p:ph type="body" idx="1"/>
          </p:nvPr>
        </p:nvSpPr>
        <p:spPr>
          <a:xfrm>
            <a:off x="1354836" y="3810000"/>
            <a:ext cx="6510528" cy="612552"/>
          </a:xfrm>
        </p:spPr>
        <p:txBody>
          <a:bodyPr>
            <a:noAutofit/>
          </a:bodyPr>
          <a:lstStyle/>
          <a:p>
            <a:r>
              <a:rPr lang="en-US" sz="4400" b="1" dirty="0" smtClean="0">
                <a:solidFill>
                  <a:srgbClr val="A50021"/>
                </a:solidFill>
              </a:rPr>
              <a:t>Grades 5 &amp; 6</a:t>
            </a:r>
            <a:endParaRPr lang="en-US" sz="4400" b="1" dirty="0">
              <a:solidFill>
                <a:srgbClr val="A5002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525482"/>
            <a:ext cx="2667000" cy="196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4732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a:buFont typeface="Arial" panose="020B0604020202020204" pitchFamily="34" charset="0"/>
              <a:buChar char="•"/>
            </a:pPr>
            <a:r>
              <a:rPr lang="en-US" dirty="0" smtClean="0"/>
              <a:t>Free Curriculum found at:</a:t>
            </a:r>
          </a:p>
          <a:p>
            <a:pPr marL="0" indent="0">
              <a:buNone/>
            </a:pPr>
            <a:endParaRPr lang="en-US" dirty="0" smtClean="0"/>
          </a:p>
          <a:p>
            <a:pPr marL="0" indent="0">
              <a:buNone/>
            </a:pPr>
            <a:r>
              <a:rPr lang="en-US" dirty="0" smtClean="0">
                <a:solidFill>
                  <a:srgbClr val="A50021"/>
                </a:solidFill>
                <a:hlinkClick r:id="rId2"/>
              </a:rPr>
              <a:t>http://www.vexrobotics.com/vexiq/education/iq-curriculum</a:t>
            </a:r>
            <a:endParaRPr lang="en-US" dirty="0" smtClean="0">
              <a:solidFill>
                <a:srgbClr val="A50021"/>
              </a:solidFill>
            </a:endParaRPr>
          </a:p>
          <a:p>
            <a:pPr marL="0" indent="0">
              <a:buNone/>
            </a:pPr>
            <a:endParaRPr lang="en-US" dirty="0"/>
          </a:p>
          <a:p>
            <a:pPr>
              <a:buFont typeface="Arial" panose="020B0604020202020204" pitchFamily="34" charset="0"/>
              <a:buChar char="•"/>
            </a:pPr>
            <a:r>
              <a:rPr lang="en-US" dirty="0" smtClean="0"/>
              <a:t>12 Flexible Units That can Be used in:</a:t>
            </a:r>
          </a:p>
          <a:p>
            <a:pPr marL="777240" lvl="2" indent="0">
              <a:buNone/>
            </a:pPr>
            <a:r>
              <a:rPr lang="en-US" sz="2400" dirty="0" smtClean="0"/>
              <a:t>Sequence</a:t>
            </a:r>
          </a:p>
          <a:p>
            <a:pPr marL="777240" lvl="2" indent="0">
              <a:buNone/>
            </a:pPr>
            <a:r>
              <a:rPr lang="en-US" sz="2400" dirty="0" smtClean="0"/>
              <a:t>In chunks</a:t>
            </a:r>
          </a:p>
          <a:p>
            <a:pPr marL="777240" lvl="2" indent="0">
              <a:buNone/>
            </a:pPr>
            <a:r>
              <a:rPr lang="en-US" sz="2400" dirty="0" smtClean="0"/>
              <a:t>Standalone Lessons </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8600"/>
            <a:ext cx="477996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3048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2200" b="1" dirty="0" smtClean="0"/>
              <a:t>It’s Your Future </a:t>
            </a:r>
          </a:p>
          <a:p>
            <a:pPr marL="411480" lvl="1" indent="0">
              <a:buNone/>
            </a:pPr>
            <a:r>
              <a:rPr lang="en-US" dirty="0"/>
              <a:t>Learn about STEM, </a:t>
            </a:r>
            <a:r>
              <a:rPr lang="en-US" dirty="0" smtClean="0"/>
              <a:t>Engineering</a:t>
            </a:r>
            <a:r>
              <a:rPr lang="en-US" dirty="0"/>
              <a:t>, and </a:t>
            </a:r>
            <a:r>
              <a:rPr lang="en-US" dirty="0" smtClean="0"/>
              <a:t>Robotics</a:t>
            </a:r>
          </a:p>
          <a:p>
            <a:pPr marL="411480" lvl="1" indent="0">
              <a:buNone/>
            </a:pPr>
            <a:endParaRPr lang="en-US" dirty="0" smtClean="0"/>
          </a:p>
          <a:p>
            <a:pPr marL="338138" lvl="1" indent="-338138">
              <a:buFont typeface="Arial" panose="020B0604020202020204" pitchFamily="34" charset="0"/>
              <a:buChar char="•"/>
            </a:pPr>
            <a:r>
              <a:rPr lang="en-US" b="1" dirty="0" smtClean="0"/>
              <a:t>Let’s Get Started </a:t>
            </a:r>
          </a:p>
          <a:p>
            <a:pPr marL="365760" lvl="2" indent="0">
              <a:buNone/>
            </a:pPr>
            <a:r>
              <a:rPr lang="en-US" sz="2200" dirty="0"/>
              <a:t>Learn about the </a:t>
            </a:r>
            <a:r>
              <a:rPr lang="en-US" sz="2200" dirty="0" smtClean="0"/>
              <a:t>Curriculum</a:t>
            </a:r>
            <a:r>
              <a:rPr lang="en-US" sz="2200" dirty="0"/>
              <a:t>, the VEX IQ </a:t>
            </a:r>
            <a:r>
              <a:rPr lang="en-US" sz="2200" dirty="0" smtClean="0"/>
              <a:t>Platform Kit</a:t>
            </a:r>
            <a:r>
              <a:rPr lang="en-US" sz="2200" dirty="0"/>
              <a:t>, the </a:t>
            </a:r>
            <a:r>
              <a:rPr lang="en-US" sz="2200" dirty="0" smtClean="0"/>
              <a:t>Controller</a:t>
            </a:r>
            <a:r>
              <a:rPr lang="en-US" sz="2200" dirty="0"/>
              <a:t>, and the </a:t>
            </a:r>
            <a:r>
              <a:rPr lang="en-US" sz="2200" dirty="0" smtClean="0"/>
              <a:t>Robot Brain</a:t>
            </a:r>
          </a:p>
          <a:p>
            <a:pPr marL="365760" lvl="2" indent="0">
              <a:buNone/>
            </a:pPr>
            <a:endParaRPr lang="en-US" dirty="0"/>
          </a:p>
          <a:p>
            <a:pPr marL="338138" lvl="2" indent="-338138">
              <a:buFont typeface="Arial" panose="020B0604020202020204" pitchFamily="34" charset="0"/>
              <a:buChar char="•"/>
            </a:pPr>
            <a:r>
              <a:rPr lang="en-US" sz="2200" b="1" dirty="0" smtClean="0"/>
              <a:t>Your First Robot</a:t>
            </a:r>
          </a:p>
          <a:p>
            <a:pPr marL="365760" lvl="2" indent="0">
              <a:buNone/>
            </a:pPr>
            <a:r>
              <a:rPr lang="en-US" sz="2200" dirty="0" smtClean="0"/>
              <a:t>Build </a:t>
            </a:r>
            <a:r>
              <a:rPr lang="en-US" sz="2200" dirty="0"/>
              <a:t>and </a:t>
            </a:r>
            <a:r>
              <a:rPr lang="en-US" sz="2200" dirty="0" smtClean="0"/>
              <a:t>Test </a:t>
            </a:r>
            <a:r>
              <a:rPr lang="en-US" sz="2200" dirty="0"/>
              <a:t>Clawbot IQ</a:t>
            </a:r>
          </a:p>
        </p:txBody>
      </p:sp>
      <p:sp>
        <p:nvSpPr>
          <p:cNvPr id="3" name="Title 2"/>
          <p:cNvSpPr>
            <a:spLocks noGrp="1"/>
          </p:cNvSpPr>
          <p:nvPr>
            <p:ph type="title"/>
          </p:nvPr>
        </p:nvSpPr>
        <p:spPr/>
        <p:txBody>
          <a:bodyPr/>
          <a:lstStyle/>
          <a:p>
            <a:r>
              <a:rPr lang="en-US" sz="4800" dirty="0" smtClean="0"/>
              <a:t>Examples of </a:t>
            </a:r>
            <a:br>
              <a:rPr lang="en-US" sz="4800" dirty="0" smtClean="0"/>
            </a:br>
            <a:r>
              <a:rPr lang="en-US" sz="4800" dirty="0" smtClean="0"/>
              <a:t>Available Units</a:t>
            </a:r>
            <a:endParaRPr lang="en-US" sz="4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19600"/>
            <a:ext cx="3276600" cy="2293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4976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3923853"/>
          </a:xfrm>
        </p:spPr>
        <p:txBody>
          <a:bodyPr>
            <a:normAutofit/>
          </a:bodyPr>
          <a:lstStyle/>
          <a:p>
            <a:pPr>
              <a:buFont typeface="Arial" panose="020B0604020202020204" pitchFamily="34" charset="0"/>
              <a:buChar char="•"/>
            </a:pPr>
            <a:r>
              <a:rPr lang="en-US" b="1" dirty="0" smtClean="0"/>
              <a:t>Simple Machines and Motion</a:t>
            </a:r>
          </a:p>
          <a:p>
            <a:pPr marL="411480" lvl="1" indent="0">
              <a:buNone/>
            </a:pPr>
            <a:r>
              <a:rPr lang="en-US" dirty="0"/>
              <a:t>Explore the </a:t>
            </a:r>
            <a:r>
              <a:rPr lang="en-US" dirty="0" smtClean="0"/>
              <a:t>World </a:t>
            </a:r>
            <a:r>
              <a:rPr lang="en-US" dirty="0"/>
              <a:t>of </a:t>
            </a:r>
            <a:r>
              <a:rPr lang="en-US" dirty="0" smtClean="0"/>
              <a:t>Levers</a:t>
            </a:r>
            <a:r>
              <a:rPr lang="en-US" dirty="0"/>
              <a:t>, </a:t>
            </a:r>
            <a:r>
              <a:rPr lang="en-US" dirty="0" smtClean="0"/>
              <a:t>Pulleys</a:t>
            </a:r>
            <a:r>
              <a:rPr lang="en-US" dirty="0"/>
              <a:t>, </a:t>
            </a:r>
            <a:r>
              <a:rPr lang="en-US" dirty="0" smtClean="0"/>
              <a:t>Pendulums</a:t>
            </a:r>
            <a:r>
              <a:rPr lang="en-US" dirty="0"/>
              <a:t>, and </a:t>
            </a:r>
            <a:r>
              <a:rPr lang="en-US" dirty="0" smtClean="0"/>
              <a:t>More</a:t>
            </a:r>
          </a:p>
          <a:p>
            <a:pPr marL="411480" lvl="1" indent="0">
              <a:buNone/>
            </a:pPr>
            <a:endParaRPr lang="en-US" dirty="0"/>
          </a:p>
          <a:p>
            <a:pPr marL="400050" lvl="1" indent="-400050">
              <a:buFont typeface="Arial" panose="020B0604020202020204" pitchFamily="34" charset="0"/>
              <a:buChar char="•"/>
            </a:pPr>
            <a:r>
              <a:rPr lang="en-US" b="1" dirty="0" smtClean="0"/>
              <a:t>Key Concepts</a:t>
            </a:r>
            <a:endParaRPr lang="en-US" dirty="0" smtClean="0"/>
          </a:p>
          <a:p>
            <a:pPr marL="365760" lvl="2" indent="0">
              <a:buNone/>
            </a:pPr>
            <a:r>
              <a:rPr lang="en-US" sz="2200" dirty="0"/>
              <a:t>Explore and apply the science and math that engineers </a:t>
            </a:r>
            <a:r>
              <a:rPr lang="en-US" sz="2200" dirty="0" smtClean="0"/>
              <a:t>use</a:t>
            </a:r>
          </a:p>
          <a:p>
            <a:pPr marL="365760" lvl="2" indent="0">
              <a:buNone/>
            </a:pPr>
            <a:endParaRPr lang="en-US" dirty="0"/>
          </a:p>
          <a:p>
            <a:pPr marL="400050" lvl="3" indent="-400050">
              <a:buFont typeface="Arial" panose="020B0604020202020204" pitchFamily="34" charset="0"/>
              <a:buChar char="•"/>
            </a:pPr>
            <a:r>
              <a:rPr lang="en-US" sz="2200" b="1" dirty="0" smtClean="0"/>
              <a:t>Smart Machines</a:t>
            </a:r>
          </a:p>
          <a:p>
            <a:pPr marL="320040" lvl="4" indent="0">
              <a:buNone/>
            </a:pPr>
            <a:r>
              <a:rPr lang="en-US" sz="2200" dirty="0"/>
              <a:t>Learn </a:t>
            </a:r>
            <a:r>
              <a:rPr lang="en-US" sz="2200" dirty="0" smtClean="0"/>
              <a:t>How Sensors Work </a:t>
            </a:r>
            <a:r>
              <a:rPr lang="en-US" sz="2200" dirty="0"/>
              <a:t>and the </a:t>
            </a:r>
            <a:r>
              <a:rPr lang="en-US" sz="2200" dirty="0" smtClean="0"/>
              <a:t>Basics </a:t>
            </a:r>
            <a:r>
              <a:rPr lang="en-US" sz="2200" dirty="0"/>
              <a:t>of </a:t>
            </a:r>
            <a:r>
              <a:rPr lang="en-US" sz="2200" dirty="0" smtClean="0"/>
              <a:t>Programming</a:t>
            </a:r>
          </a:p>
        </p:txBody>
      </p:sp>
      <p:sp>
        <p:nvSpPr>
          <p:cNvPr id="3" name="Title 2"/>
          <p:cNvSpPr>
            <a:spLocks noGrp="1"/>
          </p:cNvSpPr>
          <p:nvPr>
            <p:ph type="title"/>
          </p:nvPr>
        </p:nvSpPr>
        <p:spPr/>
        <p:txBody>
          <a:bodyPr/>
          <a:lstStyle/>
          <a:p>
            <a:r>
              <a:rPr lang="en-US" sz="4400" dirty="0" smtClean="0"/>
              <a:t>Examples (cont.)</a:t>
            </a:r>
            <a:endParaRPr lang="en-US" sz="4400" dirty="0"/>
          </a:p>
        </p:txBody>
      </p:sp>
    </p:spTree>
    <p:extLst>
      <p:ext uri="{BB962C8B-B14F-4D97-AF65-F5344CB8AC3E}">
        <p14:creationId xmlns:p14="http://schemas.microsoft.com/office/powerpoint/2010/main" val="23991915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A50021"/>
                </a:solidFill>
              </a:rPr>
              <a:t>Middle School</a:t>
            </a:r>
            <a:endParaRPr lang="en-US" dirty="0">
              <a:solidFill>
                <a:srgbClr val="A50021"/>
              </a:solidFill>
            </a:endParaRPr>
          </a:p>
        </p:txBody>
      </p:sp>
      <p:sp>
        <p:nvSpPr>
          <p:cNvPr id="5" name="Text Placeholder 4"/>
          <p:cNvSpPr>
            <a:spLocks noGrp="1"/>
          </p:cNvSpPr>
          <p:nvPr>
            <p:ph type="body" idx="1"/>
          </p:nvPr>
        </p:nvSpPr>
        <p:spPr>
          <a:xfrm>
            <a:off x="685800" y="4191000"/>
            <a:ext cx="7734747" cy="1795284"/>
          </a:xfrm>
        </p:spPr>
        <p:txBody>
          <a:bodyPr>
            <a:normAutofit/>
          </a:bodyPr>
          <a:lstStyle/>
          <a:p>
            <a:pPr marL="685800" indent="-685800" algn="l">
              <a:buFont typeface="Arial" panose="020B0604020202020204" pitchFamily="34" charset="0"/>
              <a:buChar char="•"/>
            </a:pPr>
            <a:r>
              <a:rPr lang="en-US" sz="4800" dirty="0" smtClean="0">
                <a:solidFill>
                  <a:srgbClr val="A50021"/>
                </a:solidFill>
              </a:rPr>
              <a:t>Pre-STEM Academy</a:t>
            </a:r>
          </a:p>
          <a:p>
            <a:pPr marL="685800" indent="-685800" algn="l">
              <a:buFont typeface="Arial" panose="020B0604020202020204" pitchFamily="34" charset="0"/>
              <a:buChar char="•"/>
            </a:pPr>
            <a:r>
              <a:rPr lang="en-US" sz="4800" dirty="0" smtClean="0">
                <a:solidFill>
                  <a:srgbClr val="A50021"/>
                </a:solidFill>
              </a:rPr>
              <a:t>Robotics</a:t>
            </a:r>
            <a:endParaRPr lang="en-US" sz="4800" dirty="0">
              <a:solidFill>
                <a:srgbClr val="A50021"/>
              </a:solidFill>
            </a:endParaRPr>
          </a:p>
        </p:txBody>
      </p:sp>
    </p:spTree>
    <p:extLst>
      <p:ext uri="{BB962C8B-B14F-4D97-AF65-F5344CB8AC3E}">
        <p14:creationId xmlns:p14="http://schemas.microsoft.com/office/powerpoint/2010/main" val="8500867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09800"/>
            <a:ext cx="8153400" cy="3877815"/>
          </a:xfrm>
        </p:spPr>
        <p:txBody>
          <a:bodyPr/>
          <a:lstStyle/>
          <a:p>
            <a:pPr>
              <a:buFont typeface="Arial" panose="020B0604020202020204" pitchFamily="34" charset="0"/>
              <a:buChar char="•"/>
            </a:pPr>
            <a:r>
              <a:rPr lang="en-US" b="1" dirty="0"/>
              <a:t>Intro to STEM (Programing/Engineering) (1 semester</a:t>
            </a:r>
            <a:r>
              <a:rPr lang="en-US" b="1" dirty="0" smtClean="0"/>
              <a:t>)</a:t>
            </a:r>
          </a:p>
          <a:p>
            <a:pPr>
              <a:buFont typeface="Arial" panose="020B0604020202020204" pitchFamily="34" charset="0"/>
              <a:buChar char="•"/>
            </a:pPr>
            <a:endParaRPr lang="en-US" b="1" dirty="0" smtClean="0"/>
          </a:p>
          <a:p>
            <a:pPr marL="411480" lvl="1" indent="0">
              <a:buNone/>
            </a:pPr>
            <a:r>
              <a:rPr lang="en-US" dirty="0" smtClean="0"/>
              <a:t>Students </a:t>
            </a:r>
            <a:r>
              <a:rPr lang="en-US" dirty="0"/>
              <a:t>will learn about engineering disciplines and technology. They will utilize the Vex IQ System along with other hands on STEM projects. They will also learn to program using Code.org through the Hour of Code program which can be applied to their VEX IQ robots. They will complete a STEM research project around different engineering professions.</a:t>
            </a:r>
          </a:p>
        </p:txBody>
      </p:sp>
      <p:sp>
        <p:nvSpPr>
          <p:cNvPr id="4" name="Title 3"/>
          <p:cNvSpPr>
            <a:spLocks noGrp="1"/>
          </p:cNvSpPr>
          <p:nvPr>
            <p:ph type="title"/>
          </p:nvPr>
        </p:nvSpPr>
        <p:spPr/>
        <p:txBody>
          <a:bodyPr/>
          <a:lstStyle/>
          <a:p>
            <a:r>
              <a:rPr lang="en-US" dirty="0" smtClean="0"/>
              <a:t>Pre-STEM Courses</a:t>
            </a:r>
            <a:endParaRPr lang="en-US" dirty="0"/>
          </a:p>
        </p:txBody>
      </p:sp>
    </p:spTree>
    <p:extLst>
      <p:ext uri="{BB962C8B-B14F-4D97-AF65-F5344CB8AC3E}">
        <p14:creationId xmlns:p14="http://schemas.microsoft.com/office/powerpoint/2010/main" val="14020812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A50021"/>
                </a:solidFill>
              </a:rPr>
              <a:t>Why Establish A Robotics Program?</a:t>
            </a:r>
            <a:endParaRPr lang="en-US" b="1" dirty="0">
              <a:solidFill>
                <a:srgbClr val="A50021"/>
              </a:solidFill>
            </a:endParaRPr>
          </a:p>
        </p:txBody>
      </p:sp>
      <p:sp>
        <p:nvSpPr>
          <p:cNvPr id="2" name="Rectangle 1"/>
          <p:cNvSpPr/>
          <p:nvPr/>
        </p:nvSpPr>
        <p:spPr>
          <a:xfrm>
            <a:off x="1143000" y="3810000"/>
            <a:ext cx="7170553" cy="954107"/>
          </a:xfrm>
          <a:prstGeom prst="rect">
            <a:avLst/>
          </a:prstGeom>
        </p:spPr>
        <p:txBody>
          <a:bodyPr wrap="none">
            <a:spAutoFit/>
          </a:bodyPr>
          <a:lstStyle/>
          <a:p>
            <a:pPr marL="285750" indent="-285750">
              <a:buFont typeface="Arial" panose="020B0604020202020204" pitchFamily="34" charset="0"/>
              <a:buChar char="•"/>
            </a:pPr>
            <a:r>
              <a:rPr lang="en-US" sz="2800" dirty="0" smtClean="0"/>
              <a:t>Establish Project Oriented Education </a:t>
            </a:r>
          </a:p>
          <a:p>
            <a:pPr marL="285750" indent="-285750">
              <a:buFont typeface="Arial" panose="020B0604020202020204" pitchFamily="34" charset="0"/>
              <a:buChar char="•"/>
            </a:pPr>
            <a:r>
              <a:rPr lang="en-US" sz="2800" dirty="0" smtClean="0"/>
              <a:t>Apply Knowledge Gained In Core Classes</a:t>
            </a:r>
            <a:endParaRPr lang="en-US" sz="2800" dirty="0"/>
          </a:p>
        </p:txBody>
      </p:sp>
    </p:spTree>
    <p:extLst>
      <p:ext uri="{BB962C8B-B14F-4D97-AF65-F5344CB8AC3E}">
        <p14:creationId xmlns:p14="http://schemas.microsoft.com/office/powerpoint/2010/main" val="42787230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b="1" dirty="0" smtClean="0"/>
              <a:t>Developmental Robotics (1 Semester)</a:t>
            </a:r>
          </a:p>
          <a:p>
            <a:pPr>
              <a:buFont typeface="Arial" panose="020B0604020202020204" pitchFamily="34" charset="0"/>
              <a:buChar char="•"/>
            </a:pPr>
            <a:endParaRPr lang="en-US" b="1" dirty="0" smtClean="0"/>
          </a:p>
          <a:p>
            <a:pPr marL="411480" lvl="1" indent="0">
              <a:buNone/>
            </a:pPr>
            <a:r>
              <a:rPr lang="en-US" dirty="0"/>
              <a:t>This class will utilize the VEX IQ Robotics System and curriculum to learn the principles of robotics. Students will complete a robot for an </a:t>
            </a:r>
            <a:r>
              <a:rPr lang="en-US" dirty="0" smtClean="0"/>
              <a:t>in-district </a:t>
            </a:r>
            <a:r>
              <a:rPr lang="en-US" dirty="0"/>
              <a:t>exhibition near the end of each semester for the public. They will also complete a STEM research project.</a:t>
            </a:r>
          </a:p>
          <a:p>
            <a:pPr lvl="1">
              <a:buFont typeface="Arial" panose="020B0604020202020204" pitchFamily="34" charset="0"/>
              <a:buChar char="•"/>
            </a:pPr>
            <a:endParaRPr lang="en-US" b="1" dirty="0"/>
          </a:p>
          <a:p>
            <a:pPr lvl="1">
              <a:buFont typeface="Arial" panose="020B0604020202020204" pitchFamily="34" charset="0"/>
              <a:buChar char="•"/>
            </a:pPr>
            <a:endParaRPr lang="en-US" b="1" dirty="0"/>
          </a:p>
        </p:txBody>
      </p:sp>
      <p:sp>
        <p:nvSpPr>
          <p:cNvPr id="3" name="Title 2"/>
          <p:cNvSpPr>
            <a:spLocks noGrp="1"/>
          </p:cNvSpPr>
          <p:nvPr>
            <p:ph type="title"/>
          </p:nvPr>
        </p:nvSpPr>
        <p:spPr/>
        <p:txBody>
          <a:bodyPr/>
          <a:lstStyle/>
          <a:p>
            <a:r>
              <a:rPr lang="en-US" dirty="0" smtClean="0"/>
              <a:t>Pre-STEM Courses</a:t>
            </a:r>
            <a:endParaRPr lang="en-US" dirty="0"/>
          </a:p>
        </p:txBody>
      </p:sp>
    </p:spTree>
    <p:extLst>
      <p:ext uri="{BB962C8B-B14F-4D97-AF65-F5344CB8AC3E}">
        <p14:creationId xmlns:p14="http://schemas.microsoft.com/office/powerpoint/2010/main" val="7270268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fontScale="92500" lnSpcReduction="10000"/>
          </a:bodyPr>
          <a:lstStyle/>
          <a:p>
            <a:pPr>
              <a:buFont typeface="Arial" panose="020B0604020202020204" pitchFamily="34" charset="0"/>
              <a:buChar char="•"/>
            </a:pPr>
            <a:r>
              <a:rPr lang="en-US" b="1" dirty="0"/>
              <a:t>Advanced Robotics non-competition (Yearlong</a:t>
            </a:r>
            <a:r>
              <a:rPr lang="en-US" b="1" dirty="0" smtClean="0"/>
              <a:t>)</a:t>
            </a:r>
          </a:p>
          <a:p>
            <a:pPr marL="411480" lvl="1" indent="0">
              <a:buNone/>
            </a:pPr>
            <a:r>
              <a:rPr lang="en-US" dirty="0" smtClean="0"/>
              <a:t>Prerequisite: Previous Robotics Experience</a:t>
            </a:r>
          </a:p>
          <a:p>
            <a:pPr marL="411480" lvl="1" indent="0">
              <a:buNone/>
            </a:pPr>
            <a:endParaRPr lang="en-US" b="1" dirty="0"/>
          </a:p>
          <a:p>
            <a:pPr marL="411480" lvl="1" indent="0">
              <a:buNone/>
            </a:pPr>
            <a:r>
              <a:rPr lang="en-US" dirty="0" smtClean="0"/>
              <a:t>This </a:t>
            </a:r>
            <a:r>
              <a:rPr lang="en-US" dirty="0"/>
              <a:t>class </a:t>
            </a:r>
            <a:r>
              <a:rPr lang="en-US" dirty="0" smtClean="0"/>
              <a:t>builds </a:t>
            </a:r>
            <a:r>
              <a:rPr lang="en-US" dirty="0"/>
              <a:t>on the Developmental Robotics Class. It </a:t>
            </a:r>
            <a:r>
              <a:rPr lang="en-US" dirty="0" smtClean="0"/>
              <a:t>utilizes </a:t>
            </a:r>
            <a:r>
              <a:rPr lang="en-US" dirty="0"/>
              <a:t>the VEX Robotics System and students would complete a VEX Robot to compete in an </a:t>
            </a:r>
            <a:r>
              <a:rPr lang="en-US" dirty="0" smtClean="0"/>
              <a:t>in-district </a:t>
            </a:r>
            <a:r>
              <a:rPr lang="en-US" dirty="0"/>
              <a:t>exhibition at the end of the year. This </a:t>
            </a:r>
            <a:r>
              <a:rPr lang="en-US" dirty="0" smtClean="0"/>
              <a:t>class allows </a:t>
            </a:r>
            <a:r>
              <a:rPr lang="en-US" dirty="0"/>
              <a:t>students that do not make the competition team, but want to continue their district robotics experience, to increase their robotics knowledge. </a:t>
            </a:r>
            <a:r>
              <a:rPr lang="en-US" dirty="0" smtClean="0"/>
              <a:t>This course </a:t>
            </a:r>
            <a:r>
              <a:rPr lang="en-US" dirty="0"/>
              <a:t>will better prepare </a:t>
            </a:r>
            <a:r>
              <a:rPr lang="en-US" dirty="0" smtClean="0"/>
              <a:t>students </a:t>
            </a:r>
            <a:r>
              <a:rPr lang="en-US" dirty="0"/>
              <a:t>to continue in STEM classes in high school and allow them an additional avenue for preparation to tryout for the high school robotics/technical programs. </a:t>
            </a:r>
          </a:p>
          <a:p>
            <a:pPr marL="411480" lvl="1" indent="0">
              <a:buNone/>
            </a:pPr>
            <a:endParaRPr lang="en-US" dirty="0"/>
          </a:p>
          <a:p>
            <a:pPr marL="411480" lvl="1"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Pre-STEM Courses</a:t>
            </a:r>
            <a:endParaRPr lang="en-US" dirty="0"/>
          </a:p>
        </p:txBody>
      </p:sp>
    </p:spTree>
    <p:extLst>
      <p:ext uri="{BB962C8B-B14F-4D97-AF65-F5344CB8AC3E}">
        <p14:creationId xmlns:p14="http://schemas.microsoft.com/office/powerpoint/2010/main" val="21732041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990600"/>
            <a:ext cx="7754713" cy="1910716"/>
          </a:xfrm>
        </p:spPr>
        <p:txBody>
          <a:bodyPr/>
          <a:lstStyle/>
          <a:p>
            <a:r>
              <a:rPr lang="en-US" dirty="0" smtClean="0">
                <a:solidFill>
                  <a:srgbClr val="A50021"/>
                </a:solidFill>
              </a:rPr>
              <a:t>Competition Robotics</a:t>
            </a:r>
            <a:endParaRPr lang="en-US" dirty="0">
              <a:solidFill>
                <a:srgbClr val="A50021"/>
              </a:solidFill>
            </a:endParaRPr>
          </a:p>
        </p:txBody>
      </p:sp>
      <p:sp>
        <p:nvSpPr>
          <p:cNvPr id="5" name="Text Placeholder 4"/>
          <p:cNvSpPr>
            <a:spLocks noGrp="1"/>
          </p:cNvSpPr>
          <p:nvPr>
            <p:ph type="body" idx="1"/>
          </p:nvPr>
        </p:nvSpPr>
        <p:spPr>
          <a:xfrm>
            <a:off x="685800" y="4114800"/>
            <a:ext cx="7734747" cy="1905000"/>
          </a:xfrm>
        </p:spPr>
        <p:txBody>
          <a:bodyPr>
            <a:normAutofit lnSpcReduction="10000"/>
          </a:bodyPr>
          <a:lstStyle/>
          <a:p>
            <a:pPr marL="342900" indent="-342900" algn="l">
              <a:buFont typeface="Arial" panose="020B0604020202020204" pitchFamily="34" charset="0"/>
              <a:buChar char="•"/>
            </a:pPr>
            <a:r>
              <a:rPr lang="en-US" sz="3600" dirty="0" smtClean="0">
                <a:solidFill>
                  <a:srgbClr val="A50021"/>
                </a:solidFill>
              </a:rPr>
              <a:t>VEX IQ</a:t>
            </a:r>
          </a:p>
          <a:p>
            <a:pPr marL="342900" indent="-342900" algn="l">
              <a:buFont typeface="Arial" panose="020B0604020202020204" pitchFamily="34" charset="0"/>
              <a:buChar char="•"/>
            </a:pPr>
            <a:r>
              <a:rPr lang="en-US" sz="3600" dirty="0" smtClean="0">
                <a:solidFill>
                  <a:srgbClr val="A50021"/>
                </a:solidFill>
              </a:rPr>
              <a:t>VEX Robotics Competition (VRC)</a:t>
            </a:r>
          </a:p>
          <a:p>
            <a:pPr marL="342900" indent="-342900" algn="l">
              <a:buFont typeface="Arial" panose="020B0604020202020204" pitchFamily="34" charset="0"/>
              <a:buChar char="•"/>
            </a:pPr>
            <a:r>
              <a:rPr lang="en-US" sz="3600" dirty="0" smtClean="0">
                <a:solidFill>
                  <a:srgbClr val="A50021"/>
                </a:solidFill>
              </a:rPr>
              <a:t>F.I.R.S.T. (FRC)</a:t>
            </a:r>
            <a:endParaRPr lang="en-US" sz="3600" dirty="0">
              <a:solidFill>
                <a:srgbClr val="A50021"/>
              </a:solidFill>
            </a:endParaRPr>
          </a:p>
        </p:txBody>
      </p:sp>
    </p:spTree>
    <p:extLst>
      <p:ext uri="{BB962C8B-B14F-4D97-AF65-F5344CB8AC3E}">
        <p14:creationId xmlns:p14="http://schemas.microsoft.com/office/powerpoint/2010/main" val="39882494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Font typeface="Arial" panose="020B0604020202020204" pitchFamily="34" charset="0"/>
              <a:buChar char="•"/>
            </a:pPr>
            <a:r>
              <a:rPr lang="en-US" dirty="0" smtClean="0"/>
              <a:t>Establish a Set of Core Values That Guides Everything Students/Adults Do</a:t>
            </a:r>
          </a:p>
          <a:p>
            <a:pPr>
              <a:buFont typeface="Arial" panose="020B0604020202020204" pitchFamily="34" charset="0"/>
              <a:buChar char="•"/>
            </a:pPr>
            <a:r>
              <a:rPr lang="en-US" dirty="0" smtClean="0"/>
              <a:t>Learn About Areas Rich with Career Opportunities</a:t>
            </a:r>
          </a:p>
          <a:p>
            <a:pPr>
              <a:buFont typeface="Arial" panose="020B0604020202020204" pitchFamily="34" charset="0"/>
              <a:buChar char="•"/>
            </a:pPr>
            <a:r>
              <a:rPr lang="en-US" dirty="0" smtClean="0"/>
              <a:t>The excitement of Competition makes Competition Robotics the Ultimate “Sport for the Mind”</a:t>
            </a:r>
          </a:p>
          <a:p>
            <a:pPr>
              <a:buFont typeface="Arial" panose="020B0604020202020204" pitchFamily="34" charset="0"/>
              <a:buChar char="•"/>
            </a:pPr>
            <a:r>
              <a:rPr lang="en-US" dirty="0" smtClean="0"/>
              <a:t>Compliments Our Community Workforce</a:t>
            </a:r>
          </a:p>
          <a:p>
            <a:pPr>
              <a:buFont typeface="Arial" panose="020B0604020202020204" pitchFamily="34" charset="0"/>
              <a:buChar char="•"/>
            </a:pPr>
            <a:endParaRPr lang="en-US" dirty="0"/>
          </a:p>
        </p:txBody>
      </p:sp>
      <p:sp>
        <p:nvSpPr>
          <p:cNvPr id="4" name="Title 3"/>
          <p:cNvSpPr>
            <a:spLocks noGrp="1"/>
          </p:cNvSpPr>
          <p:nvPr>
            <p:ph type="title"/>
          </p:nvPr>
        </p:nvSpPr>
        <p:spPr>
          <a:xfrm>
            <a:off x="762000" y="533400"/>
            <a:ext cx="7756263" cy="1054250"/>
          </a:xfrm>
        </p:spPr>
        <p:txBody>
          <a:bodyPr/>
          <a:lstStyle/>
          <a:p>
            <a:r>
              <a:rPr lang="en-US" sz="4800" dirty="0" smtClean="0"/>
              <a:t>Why Have Competition Teams?</a:t>
            </a:r>
            <a:endParaRPr lang="en-US" sz="48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786085"/>
            <a:ext cx="3933370" cy="196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8688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57200"/>
            <a:ext cx="7754713" cy="2743200"/>
          </a:xfrm>
        </p:spPr>
        <p:txBody>
          <a:bodyPr/>
          <a:lstStyle/>
          <a:p>
            <a:r>
              <a:rPr lang="en-US" dirty="0" smtClean="0">
                <a:solidFill>
                  <a:srgbClr val="A50021"/>
                </a:solidFill>
              </a:rPr>
              <a:t>How to Start a Competition Robotics Team</a:t>
            </a:r>
            <a:endParaRPr lang="en-US" dirty="0">
              <a:solidFill>
                <a:srgbClr val="A50021"/>
              </a:solidFill>
            </a:endParaRPr>
          </a:p>
        </p:txBody>
      </p:sp>
      <p:sp>
        <p:nvSpPr>
          <p:cNvPr id="5" name="Text Placeholder 4"/>
          <p:cNvSpPr>
            <a:spLocks noGrp="1"/>
          </p:cNvSpPr>
          <p:nvPr>
            <p:ph type="body" idx="1"/>
          </p:nvPr>
        </p:nvSpPr>
        <p:spPr>
          <a:xfrm>
            <a:off x="2286000" y="3657600"/>
            <a:ext cx="4583907" cy="838200"/>
          </a:xfrm>
        </p:spPr>
        <p:txBody>
          <a:bodyPr>
            <a:normAutofit/>
          </a:bodyPr>
          <a:lstStyle/>
          <a:p>
            <a:r>
              <a:rPr lang="en-US" sz="3600" dirty="0" smtClean="0">
                <a:solidFill>
                  <a:srgbClr val="A50021"/>
                </a:solidFill>
              </a:rPr>
              <a:t>Do’s and </a:t>
            </a:r>
            <a:r>
              <a:rPr lang="en-US" sz="3600" dirty="0" err="1" smtClean="0">
                <a:solidFill>
                  <a:srgbClr val="A50021"/>
                </a:solidFill>
              </a:rPr>
              <a:t>Dont’s</a:t>
            </a:r>
            <a:endParaRPr lang="en-US" sz="3600" dirty="0">
              <a:solidFill>
                <a:srgbClr val="A5002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203700"/>
            <a:ext cx="393858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7105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Prepare a Plan</a:t>
            </a:r>
          </a:p>
          <a:p>
            <a:pPr lvl="2">
              <a:buFont typeface="Wingdings" panose="05000000000000000000" pitchFamily="2" charset="2"/>
              <a:buChar char="§"/>
            </a:pPr>
            <a:r>
              <a:rPr lang="en-US" dirty="0" smtClean="0"/>
              <a:t>Cost Estimate</a:t>
            </a:r>
          </a:p>
          <a:p>
            <a:pPr lvl="2">
              <a:buFont typeface="Wingdings" panose="05000000000000000000" pitchFamily="2" charset="2"/>
              <a:buChar char="§"/>
            </a:pPr>
            <a:r>
              <a:rPr lang="en-US" dirty="0" smtClean="0"/>
              <a:t>Student Target Demographics</a:t>
            </a:r>
          </a:p>
          <a:p>
            <a:pPr lvl="2">
              <a:buFont typeface="Wingdings" panose="05000000000000000000" pitchFamily="2" charset="2"/>
              <a:buChar char="§"/>
            </a:pPr>
            <a:r>
              <a:rPr lang="en-US" dirty="0" smtClean="0"/>
              <a:t>Coaching Requirements</a:t>
            </a:r>
          </a:p>
          <a:p>
            <a:pPr marL="777240" lvl="2" indent="0">
              <a:buNone/>
            </a:pPr>
            <a:endParaRPr lang="en-US" dirty="0" smtClean="0"/>
          </a:p>
          <a:p>
            <a:pPr>
              <a:buFont typeface="Arial" panose="020B0604020202020204" pitchFamily="34" charset="0"/>
              <a:buChar char="•"/>
            </a:pPr>
            <a:r>
              <a:rPr lang="en-US" dirty="0" smtClean="0"/>
              <a:t>Gain Support of Your Administration</a:t>
            </a:r>
          </a:p>
          <a:p>
            <a:pPr>
              <a:buFont typeface="Arial" panose="020B0604020202020204" pitchFamily="34" charset="0"/>
              <a:buChar char="•"/>
            </a:pPr>
            <a:r>
              <a:rPr lang="en-US" dirty="0" smtClean="0"/>
              <a:t>Choose a Platform That Fits the Budget</a:t>
            </a:r>
          </a:p>
          <a:p>
            <a:pPr>
              <a:buFont typeface="Arial" panose="020B0604020202020204" pitchFamily="34" charset="0"/>
              <a:buChar char="•"/>
            </a:pPr>
            <a:endParaRPr lang="en-US" dirty="0"/>
          </a:p>
        </p:txBody>
      </p:sp>
      <p:sp>
        <p:nvSpPr>
          <p:cNvPr id="4" name="Title 3"/>
          <p:cNvSpPr>
            <a:spLocks noGrp="1"/>
          </p:cNvSpPr>
          <p:nvPr>
            <p:ph type="title"/>
          </p:nvPr>
        </p:nvSpPr>
        <p:spPr>
          <a:xfrm>
            <a:off x="688490" y="228600"/>
            <a:ext cx="7756263" cy="1395806"/>
          </a:xfrm>
        </p:spPr>
        <p:txBody>
          <a:bodyPr/>
          <a:lstStyle/>
          <a:p>
            <a:r>
              <a:rPr lang="en-US" sz="4800" dirty="0" smtClean="0"/>
              <a:t>Initial Steps for a Successful Program</a:t>
            </a:r>
            <a:endParaRPr lang="en-US" sz="4800" dirty="0"/>
          </a:p>
        </p:txBody>
      </p:sp>
    </p:spTree>
    <p:extLst>
      <p:ext uri="{BB962C8B-B14F-4D97-AF65-F5344CB8AC3E}">
        <p14:creationId xmlns:p14="http://schemas.microsoft.com/office/powerpoint/2010/main" val="18572387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Elementary School</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368" y="3886200"/>
            <a:ext cx="477996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2779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Font typeface="Arial" panose="020B0604020202020204" pitchFamily="34" charset="0"/>
              <a:buChar char="•"/>
            </a:pPr>
            <a:r>
              <a:rPr lang="en-US" dirty="0" smtClean="0"/>
              <a:t>Starts In Fifth Grade At All Elementary Campuses</a:t>
            </a:r>
          </a:p>
          <a:p>
            <a:pPr>
              <a:buFont typeface="Arial" panose="020B0604020202020204" pitchFamily="34" charset="0"/>
              <a:buChar char="•"/>
            </a:pPr>
            <a:r>
              <a:rPr lang="en-US" dirty="0" smtClean="0"/>
              <a:t>Continues In Sixth Grade With A VEX IQ Team</a:t>
            </a:r>
          </a:p>
          <a:p>
            <a:pPr>
              <a:buFont typeface="Arial" panose="020B0604020202020204" pitchFamily="34" charset="0"/>
              <a:buChar char="•"/>
            </a:pPr>
            <a:r>
              <a:rPr lang="en-US" dirty="0" smtClean="0"/>
              <a:t>For More Information Go To:</a:t>
            </a:r>
          </a:p>
          <a:p>
            <a:pPr>
              <a:buFont typeface="Arial" panose="020B0604020202020204" pitchFamily="34" charset="0"/>
              <a:buChar char="•"/>
            </a:pPr>
            <a:endParaRPr lang="en-US" dirty="0"/>
          </a:p>
          <a:p>
            <a:pPr marL="457200" indent="0">
              <a:buNone/>
            </a:pPr>
            <a:r>
              <a:rPr lang="en-US" dirty="0">
                <a:solidFill>
                  <a:schemeClr val="tx1"/>
                </a:solidFill>
                <a:hlinkClick r:id="rId2"/>
              </a:rPr>
              <a:t>http://</a:t>
            </a:r>
            <a:r>
              <a:rPr lang="en-US" dirty="0" smtClean="0">
                <a:solidFill>
                  <a:schemeClr val="tx1"/>
                </a:solidFill>
                <a:hlinkClick r:id="rId2"/>
              </a:rPr>
              <a:t>www.roboticseducation.org/vex-iq-challenge/viq-teams</a:t>
            </a:r>
            <a:endParaRPr lang="en-US" dirty="0" smtClean="0">
              <a:solidFill>
                <a:schemeClr val="tx1"/>
              </a:solidFill>
            </a:endParaRPr>
          </a:p>
          <a:p>
            <a:pPr marL="457200" indent="0">
              <a:buNone/>
            </a:pPr>
            <a:endParaRPr lang="en-US" dirty="0"/>
          </a:p>
        </p:txBody>
      </p:sp>
      <p:sp>
        <p:nvSpPr>
          <p:cNvPr id="4" name="Title 3"/>
          <p:cNvSpPr>
            <a:spLocks noGrp="1"/>
          </p:cNvSpPr>
          <p:nvPr>
            <p:ph type="title"/>
          </p:nvPr>
        </p:nvSpPr>
        <p:spPr/>
        <p:txBody>
          <a:bodyPr/>
          <a:lstStyle/>
          <a:p>
            <a:r>
              <a:rPr lang="en-US" dirty="0" smtClean="0"/>
              <a:t>Where it Starts</a:t>
            </a:r>
            <a:endParaRPr lang="en-US"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657600"/>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5559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Middle School</a:t>
            </a:r>
            <a:endParaRPr lang="en-US" dirty="0"/>
          </a:p>
        </p:txBody>
      </p:sp>
      <p:pic>
        <p:nvPicPr>
          <p:cNvPr id="9221" name="Picture 5" descr="C:\Users\Orion Casper\Desktop\VEX-Roboti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57600"/>
            <a:ext cx="5038531"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011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dirty="0" smtClean="0"/>
              <a:t>Example Topics</a:t>
            </a:r>
          </a:p>
          <a:p>
            <a:pPr marL="777240" lvl="2" indent="0">
              <a:buNone/>
            </a:pPr>
            <a:r>
              <a:rPr lang="en-US" dirty="0" smtClean="0"/>
              <a:t>Getting Started</a:t>
            </a:r>
          </a:p>
          <a:p>
            <a:pPr marL="777240" lvl="2" indent="0">
              <a:buNone/>
            </a:pPr>
            <a:r>
              <a:rPr lang="en-US" dirty="0" smtClean="0"/>
              <a:t>Assign Team Roles</a:t>
            </a:r>
          </a:p>
          <a:p>
            <a:pPr marL="777240" lvl="2" indent="0">
              <a:buNone/>
            </a:pPr>
            <a:r>
              <a:rPr lang="en-US" dirty="0" smtClean="0"/>
              <a:t>Develop A Team Identity</a:t>
            </a:r>
          </a:p>
          <a:p>
            <a:pPr marL="777240" lvl="2" indent="0">
              <a:buNone/>
            </a:pPr>
            <a:r>
              <a:rPr lang="en-US" dirty="0" smtClean="0"/>
              <a:t>Assemble An Adequate Toolkit</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sz="4400" dirty="0" smtClean="0"/>
              <a:t>How To Start &amp; Organize A Vex Robotics Team</a:t>
            </a:r>
            <a:endParaRPr lang="en-US" sz="4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057400"/>
            <a:ext cx="2233866"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4876800"/>
            <a:ext cx="4495800" cy="646331"/>
          </a:xfrm>
          <a:prstGeom prst="rect">
            <a:avLst/>
          </a:prstGeom>
          <a:noFill/>
        </p:spPr>
        <p:txBody>
          <a:bodyPr wrap="square" rtlCol="0">
            <a:spAutoFit/>
          </a:bodyPr>
          <a:lstStyle/>
          <a:p>
            <a:r>
              <a:rPr lang="en-US" dirty="0">
                <a:hlinkClick r:id="rId3"/>
              </a:rPr>
              <a:t>http://www.roboticseducation.org/documents/2013/06/how-to-start-a-team.pdf</a:t>
            </a:r>
            <a:endParaRPr lang="en-US" dirty="0"/>
          </a:p>
        </p:txBody>
      </p:sp>
    </p:spTree>
    <p:extLst>
      <p:ext uri="{BB962C8B-B14F-4D97-AF65-F5344CB8AC3E}">
        <p14:creationId xmlns:p14="http://schemas.microsoft.com/office/powerpoint/2010/main" val="40715836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 typeface="Arial" panose="020B0604020202020204" pitchFamily="34" charset="0"/>
              <a:buChar char="•"/>
            </a:pPr>
            <a:r>
              <a:rPr lang="en-US" sz="2800" dirty="0" smtClean="0"/>
              <a:t>Students Take Ownership In Their Robots</a:t>
            </a:r>
          </a:p>
          <a:p>
            <a:pPr lvl="1">
              <a:buFont typeface="Arial" panose="020B0604020202020204" pitchFamily="34" charset="0"/>
              <a:buChar char="•"/>
            </a:pPr>
            <a:r>
              <a:rPr lang="en-US" sz="2800" dirty="0" smtClean="0"/>
              <a:t>Competition Aspect Enhances Learning</a:t>
            </a:r>
          </a:p>
          <a:p>
            <a:pPr lvl="1">
              <a:buFont typeface="Arial" panose="020B0604020202020204" pitchFamily="34" charset="0"/>
              <a:buChar char="•"/>
            </a:pPr>
            <a:r>
              <a:rPr lang="en-US" sz="2800" dirty="0" smtClean="0"/>
              <a:t>Diverse Demographic Appeal</a:t>
            </a:r>
          </a:p>
          <a:p>
            <a:pPr lvl="1">
              <a:buFont typeface="Arial" panose="020B0604020202020204" pitchFamily="34" charset="0"/>
              <a:buChar char="•"/>
            </a:pPr>
            <a:r>
              <a:rPr lang="en-US" sz="2800" dirty="0" smtClean="0"/>
              <a:t>Engages Students At All Levels</a:t>
            </a:r>
          </a:p>
          <a:p>
            <a:pPr marL="411480" lvl="1" indent="0">
              <a:buNone/>
            </a:pPr>
            <a:endParaRPr lang="en-US" sz="2800" dirty="0"/>
          </a:p>
        </p:txBody>
      </p:sp>
      <p:sp>
        <p:nvSpPr>
          <p:cNvPr id="2" name="Title 1"/>
          <p:cNvSpPr>
            <a:spLocks noGrp="1"/>
          </p:cNvSpPr>
          <p:nvPr>
            <p:ph type="title"/>
          </p:nvPr>
        </p:nvSpPr>
        <p:spPr/>
        <p:txBody>
          <a:bodyPr>
            <a:normAutofit fontScale="90000"/>
          </a:bodyPr>
          <a:lstStyle/>
          <a:p>
            <a:r>
              <a:rPr lang="en-US" dirty="0" smtClean="0"/>
              <a:t>Establish Project Oriented Education </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291114"/>
            <a:ext cx="230973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9579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pPr marL="0" indent="0">
              <a:buNone/>
            </a:pPr>
            <a:r>
              <a:rPr lang="en-US" dirty="0" smtClean="0">
                <a:hlinkClick r:id="rId2"/>
              </a:rPr>
              <a:t>www.roboticseducation.org/documents/2013/06/101-things.pdf</a:t>
            </a:r>
            <a:endParaRPr lang="en-US" dirty="0" smtClean="0"/>
          </a:p>
          <a:p>
            <a:pPr marL="0" indent="0">
              <a:buNone/>
            </a:pPr>
            <a:endParaRPr lang="en-US" dirty="0"/>
          </a:p>
          <a:p>
            <a:pPr marL="0" indent="0">
              <a:buNone/>
            </a:pPr>
            <a:r>
              <a:rPr lang="en-US" dirty="0" smtClean="0"/>
              <a:t>Examples:</a:t>
            </a:r>
          </a:p>
          <a:p>
            <a:pPr>
              <a:buFont typeface="Arial" panose="020B0604020202020204" pitchFamily="34" charset="0"/>
              <a:buChar char="•"/>
            </a:pPr>
            <a:r>
              <a:rPr lang="en-US" dirty="0"/>
              <a:t>The robot should be no more complicated than necessary. "Keep it simple, make it fun, keep it </a:t>
            </a:r>
            <a:r>
              <a:rPr lang="en-US" dirty="0" smtClean="0"/>
              <a:t>safe</a:t>
            </a:r>
            <a:r>
              <a:rPr lang="en-US" dirty="0"/>
              <a:t>." </a:t>
            </a:r>
            <a:endParaRPr lang="en-US" dirty="0" smtClean="0"/>
          </a:p>
          <a:p>
            <a:pPr>
              <a:buFont typeface="Arial" panose="020B0604020202020204" pitchFamily="34" charset="0"/>
              <a:buChar char="•"/>
            </a:pPr>
            <a:r>
              <a:rPr lang="en-US" dirty="0"/>
              <a:t>Always expect the unexpected. </a:t>
            </a:r>
          </a:p>
          <a:p>
            <a:pPr>
              <a:buFont typeface="Arial" panose="020B0604020202020204" pitchFamily="34" charset="0"/>
              <a:buChar char="•"/>
            </a:pPr>
            <a:r>
              <a:rPr lang="en-US" dirty="0"/>
              <a:t>Yes, kids really do cry when their robot loses. Adults sometimes do, too.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sz="3600" dirty="0" smtClean="0"/>
              <a:t>101 Things You Should Know Before Your First VEX Tournament</a:t>
            </a:r>
            <a:endParaRPr lang="en-US" sz="3600" dirty="0"/>
          </a:p>
        </p:txBody>
      </p:sp>
    </p:spTree>
    <p:extLst>
      <p:ext uri="{BB962C8B-B14F-4D97-AF65-F5344CB8AC3E}">
        <p14:creationId xmlns:p14="http://schemas.microsoft.com/office/powerpoint/2010/main" val="10498746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Robotics\Gigabo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137" y="2286000"/>
            <a:ext cx="3453584" cy="411044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699247" y="2248347"/>
            <a:ext cx="4869889" cy="4148094"/>
          </a:xfrm>
        </p:spPr>
        <p:txBody>
          <a:bodyPr/>
          <a:lstStyle/>
          <a:p>
            <a:pPr>
              <a:buFont typeface="Arial" panose="020B0604020202020204" pitchFamily="34" charset="0"/>
              <a:buChar char="•"/>
            </a:pPr>
            <a:r>
              <a:rPr lang="en-US" b="1" dirty="0"/>
              <a:t>Competition Robotics (Yearlong) </a:t>
            </a:r>
            <a:endParaRPr lang="en-US" b="1" dirty="0" smtClean="0"/>
          </a:p>
          <a:p>
            <a:pPr>
              <a:buFont typeface="Arial" panose="020B0604020202020204" pitchFamily="34" charset="0"/>
              <a:buChar char="•"/>
            </a:pPr>
            <a:endParaRPr lang="en-US" b="1" dirty="0"/>
          </a:p>
          <a:p>
            <a:pPr marL="411480" lvl="1" indent="0">
              <a:buNone/>
            </a:pPr>
            <a:r>
              <a:rPr lang="en-US" dirty="0"/>
              <a:t>Student teams design, program, and build VEX competition quality robots for use at VEX Robotics </a:t>
            </a:r>
            <a:r>
              <a:rPr lang="en-US" dirty="0" smtClean="0"/>
              <a:t>Tournaments at the local, state, national and world level. </a:t>
            </a:r>
            <a:endParaRPr lang="en-US" dirty="0"/>
          </a:p>
        </p:txBody>
      </p:sp>
      <p:sp>
        <p:nvSpPr>
          <p:cNvPr id="3" name="Title 2"/>
          <p:cNvSpPr>
            <a:spLocks noGrp="1"/>
          </p:cNvSpPr>
          <p:nvPr>
            <p:ph type="title"/>
          </p:nvPr>
        </p:nvSpPr>
        <p:spPr/>
        <p:txBody>
          <a:bodyPr/>
          <a:lstStyle/>
          <a:p>
            <a:r>
              <a:rPr lang="en-US" dirty="0" smtClean="0"/>
              <a:t>Gig-A-Bots</a:t>
            </a:r>
            <a:endParaRPr lang="en-US" dirty="0"/>
          </a:p>
        </p:txBody>
      </p:sp>
    </p:spTree>
    <p:extLst>
      <p:ext uri="{BB962C8B-B14F-4D97-AF65-F5344CB8AC3E}">
        <p14:creationId xmlns:p14="http://schemas.microsoft.com/office/powerpoint/2010/main" val="15978956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 School</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057" y="3755089"/>
            <a:ext cx="5041900"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81400"/>
            <a:ext cx="2986088" cy="269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5286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86000"/>
            <a:ext cx="5701553" cy="3877815"/>
          </a:xfrm>
        </p:spPr>
        <p:txBody>
          <a:bodyPr>
            <a:normAutofit lnSpcReduction="10000"/>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The “Robowranglers” are an original F. I. R. S. T. team established in 1992</a:t>
            </a:r>
          </a:p>
          <a:p>
            <a:pPr>
              <a:buFont typeface="Arial" panose="020B0604020202020204" pitchFamily="34" charset="0"/>
              <a:buChar char="•"/>
            </a:pPr>
            <a:r>
              <a:rPr lang="en-US" dirty="0" smtClean="0"/>
              <a:t>They are 2 time World Champions – 1992 and 2008</a:t>
            </a:r>
          </a:p>
          <a:p>
            <a:pPr>
              <a:buFont typeface="Arial" panose="020B0604020202020204" pitchFamily="34" charset="0"/>
              <a:buChar char="•"/>
            </a:pPr>
            <a:r>
              <a:rPr lang="en-US" dirty="0" smtClean="0"/>
              <a:t>For more information please go to their website;</a:t>
            </a:r>
          </a:p>
          <a:p>
            <a:pPr marL="0" indent="0">
              <a:buNone/>
            </a:pPr>
            <a:r>
              <a:rPr lang="en-US" dirty="0"/>
              <a:t> </a:t>
            </a:r>
            <a:r>
              <a:rPr lang="en-US" dirty="0" smtClean="0"/>
              <a:t>     </a:t>
            </a:r>
            <a:r>
              <a:rPr lang="en-US" dirty="0" smtClean="0">
                <a:hlinkClick r:id="rId2"/>
              </a:rPr>
              <a:t>www.robowranglers.com</a:t>
            </a:r>
            <a:endParaRPr lang="en-US" dirty="0" smtClean="0"/>
          </a:p>
          <a:p>
            <a:pPr marL="0" indent="0">
              <a:buNone/>
            </a:pPr>
            <a:endParaRPr lang="en-US" dirty="0"/>
          </a:p>
          <a:p>
            <a:pPr marL="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Robowranglers </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603976"/>
            <a:ext cx="1933920" cy="2024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09800"/>
            <a:ext cx="2209800" cy="223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6946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04853"/>
          </a:xfrm>
        </p:spPr>
        <p:txBody>
          <a:bodyPr>
            <a:normAutofit/>
          </a:bodyPr>
          <a:lstStyle/>
          <a:p>
            <a:pPr>
              <a:buFont typeface="Arial" panose="020B0604020202020204" pitchFamily="34" charset="0"/>
              <a:buChar char="•"/>
            </a:pPr>
            <a:r>
              <a:rPr lang="en-US" dirty="0" smtClean="0"/>
              <a:t>Evolving since the first year of VEX in 2005</a:t>
            </a:r>
          </a:p>
          <a:p>
            <a:pPr>
              <a:buFont typeface="Arial" panose="020B0604020202020204" pitchFamily="34" charset="0"/>
              <a:buChar char="•"/>
            </a:pPr>
            <a:r>
              <a:rPr lang="en-US" dirty="0" smtClean="0"/>
              <a:t>One Time National Champion – 2005</a:t>
            </a:r>
          </a:p>
          <a:p>
            <a:pPr>
              <a:buFont typeface="Arial" panose="020B0604020202020204" pitchFamily="34" charset="0"/>
              <a:buChar char="•"/>
            </a:pPr>
            <a:r>
              <a:rPr lang="en-US" dirty="0" smtClean="0"/>
              <a:t>Program is growing exponentially due to the popularity of the Middle School VEX Program</a:t>
            </a:r>
          </a:p>
          <a:p>
            <a:pPr>
              <a:buFont typeface="Arial" panose="020B0604020202020204" pitchFamily="34" charset="0"/>
              <a:buChar char="•"/>
            </a:pPr>
            <a:r>
              <a:rPr lang="en-US" dirty="0" smtClean="0"/>
              <a:t>Hiring a dedicated VEX Assistant Coach for the upcoming school year</a:t>
            </a:r>
          </a:p>
          <a:p>
            <a:pPr>
              <a:buFont typeface="Arial" panose="020B0604020202020204" pitchFamily="34" charset="0"/>
              <a:buChar char="•"/>
            </a:pPr>
            <a:endParaRPr lang="en-US" dirty="0"/>
          </a:p>
          <a:p>
            <a:pPr marL="0" indent="0">
              <a:buNone/>
            </a:pPr>
            <a:r>
              <a:rPr lang="en-US" dirty="0" smtClean="0"/>
              <a:t>     </a:t>
            </a:r>
          </a:p>
        </p:txBody>
      </p:sp>
      <p:sp>
        <p:nvSpPr>
          <p:cNvPr id="3" name="Title 2"/>
          <p:cNvSpPr>
            <a:spLocks noGrp="1"/>
          </p:cNvSpPr>
          <p:nvPr>
            <p:ph type="title"/>
          </p:nvPr>
        </p:nvSpPr>
        <p:spPr/>
        <p:txBody>
          <a:bodyPr/>
          <a:lstStyle/>
          <a:p>
            <a:r>
              <a:rPr lang="en-US" dirty="0"/>
              <a:t>I</a:t>
            </a:r>
            <a:r>
              <a:rPr lang="en-US" dirty="0" smtClean="0"/>
              <a:t>ron Cowboys</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470400"/>
            <a:ext cx="2997200" cy="214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0603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58953" cy="3923853"/>
          </a:xfrm>
        </p:spPr>
        <p:txBody>
          <a:bodyPr>
            <a:normAutofit/>
          </a:bodyPr>
          <a:lstStyle/>
          <a:p>
            <a:pPr>
              <a:buFont typeface="Arial" panose="020B0604020202020204" pitchFamily="34" charset="0"/>
              <a:buChar char="•"/>
            </a:pPr>
            <a:r>
              <a:rPr lang="en-US" dirty="0" smtClean="0"/>
              <a:t>This program builds a compact size car powered by solar panels</a:t>
            </a:r>
          </a:p>
          <a:p>
            <a:pPr>
              <a:buFont typeface="Arial" panose="020B0604020202020204" pitchFamily="34" charset="0"/>
              <a:buChar char="•"/>
            </a:pPr>
            <a:r>
              <a:rPr lang="en-US" dirty="0" smtClean="0"/>
              <a:t>Their competition is held in July</a:t>
            </a:r>
          </a:p>
          <a:p>
            <a:pPr>
              <a:buFont typeface="Arial" panose="020B0604020202020204" pitchFamily="34" charset="0"/>
              <a:buChar char="•"/>
            </a:pPr>
            <a:r>
              <a:rPr lang="en-US" dirty="0" smtClean="0"/>
              <a:t>Last year, they drove the car from Dallas to Los Angles</a:t>
            </a:r>
          </a:p>
          <a:p>
            <a:pPr>
              <a:buFont typeface="Arial" panose="020B0604020202020204" pitchFamily="34" charset="0"/>
              <a:buChar char="•"/>
            </a:pPr>
            <a:r>
              <a:rPr lang="en-US" dirty="0" smtClean="0"/>
              <a:t>This year , they will compete a</a:t>
            </a:r>
          </a:p>
          <a:p>
            <a:pPr marL="0" indent="0">
              <a:buNone/>
            </a:pPr>
            <a:r>
              <a:rPr lang="en-US" dirty="0" smtClean="0"/>
              <a:t>     Texas Motor Speedway before </a:t>
            </a:r>
          </a:p>
          <a:p>
            <a:pPr marL="0" indent="0">
              <a:buNone/>
            </a:pPr>
            <a:r>
              <a:rPr lang="en-US" dirty="0"/>
              <a:t> </a:t>
            </a:r>
            <a:r>
              <a:rPr lang="en-US" dirty="0" smtClean="0"/>
              <a:t>    driving to Austin</a:t>
            </a:r>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Solar Car</a:t>
            </a:r>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198" y="4038600"/>
            <a:ext cx="355322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6001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2399853"/>
          </a:xfrm>
        </p:spPr>
        <p:txBody>
          <a:bodyPr numCol="2">
            <a:normAutofit lnSpcReduction="10000"/>
          </a:bodyPr>
          <a:lstStyle/>
          <a:p>
            <a:pPr>
              <a:buFont typeface="Arial" panose="020B0604020202020204" pitchFamily="34" charset="0"/>
              <a:buChar char="•"/>
            </a:pPr>
            <a:r>
              <a:rPr lang="en-US" dirty="0" smtClean="0"/>
              <a:t>New Solar Car Lab</a:t>
            </a:r>
          </a:p>
          <a:p>
            <a:pPr>
              <a:buFont typeface="Arial" panose="020B0604020202020204" pitchFamily="34" charset="0"/>
              <a:buChar char="•"/>
            </a:pPr>
            <a:r>
              <a:rPr lang="en-US" dirty="0" smtClean="0"/>
              <a:t>Café for Culinary Arts</a:t>
            </a:r>
          </a:p>
          <a:p>
            <a:pPr>
              <a:buFont typeface="Arial" panose="020B0604020202020204" pitchFamily="34" charset="0"/>
              <a:buChar char="•"/>
            </a:pPr>
            <a:r>
              <a:rPr lang="en-US" dirty="0" smtClean="0"/>
              <a:t>Agricultural Science</a:t>
            </a:r>
          </a:p>
          <a:p>
            <a:pPr>
              <a:buFont typeface="Arial" panose="020B0604020202020204" pitchFamily="34" charset="0"/>
              <a:buChar char="•"/>
            </a:pPr>
            <a:r>
              <a:rPr lang="en-US" dirty="0" smtClean="0"/>
              <a:t>Automotive Body and Repair</a:t>
            </a:r>
          </a:p>
          <a:p>
            <a:pPr>
              <a:buFont typeface="Arial" panose="020B0604020202020204" pitchFamily="34" charset="0"/>
              <a:buChar char="•"/>
            </a:pPr>
            <a:r>
              <a:rPr lang="en-US" dirty="0" smtClean="0"/>
              <a:t>Automotive Technology</a:t>
            </a:r>
          </a:p>
          <a:p>
            <a:pPr>
              <a:buFont typeface="Arial" panose="020B0604020202020204" pitchFamily="34" charset="0"/>
              <a:buChar char="•"/>
            </a:pPr>
            <a:r>
              <a:rPr lang="en-US" dirty="0" smtClean="0"/>
              <a:t>Building Trades</a:t>
            </a:r>
          </a:p>
          <a:p>
            <a:pPr>
              <a:buFont typeface="Arial" panose="020B0604020202020204" pitchFamily="34" charset="0"/>
              <a:buChar char="•"/>
            </a:pPr>
            <a:r>
              <a:rPr lang="en-US" dirty="0" smtClean="0"/>
              <a:t>Electromechanical Engineering</a:t>
            </a:r>
          </a:p>
          <a:p>
            <a:pPr>
              <a:buFont typeface="Arial" panose="020B0604020202020204" pitchFamily="34" charset="0"/>
              <a:buChar char="•"/>
            </a:pPr>
            <a:r>
              <a:rPr lang="en-US" dirty="0" smtClean="0"/>
              <a:t>Health Services</a:t>
            </a:r>
          </a:p>
          <a:p>
            <a:pPr>
              <a:buFont typeface="Arial" panose="020B0604020202020204" pitchFamily="34" charset="0"/>
              <a:buChar char="•"/>
            </a:pPr>
            <a:r>
              <a:rPr lang="en-US" dirty="0" smtClean="0"/>
              <a:t>Information Technology</a:t>
            </a:r>
          </a:p>
          <a:p>
            <a:pPr>
              <a:buFont typeface="Arial" panose="020B0604020202020204" pitchFamily="34" charset="0"/>
              <a:buChar char="•"/>
            </a:pPr>
            <a:r>
              <a:rPr lang="en-US" dirty="0" smtClean="0"/>
              <a:t>Welding</a:t>
            </a:r>
          </a:p>
        </p:txBody>
      </p:sp>
      <p:sp>
        <p:nvSpPr>
          <p:cNvPr id="3" name="Title 2"/>
          <p:cNvSpPr>
            <a:spLocks noGrp="1"/>
          </p:cNvSpPr>
          <p:nvPr>
            <p:ph type="title"/>
          </p:nvPr>
        </p:nvSpPr>
        <p:spPr/>
        <p:txBody>
          <a:bodyPr/>
          <a:lstStyle/>
          <a:p>
            <a:r>
              <a:rPr lang="en-US" sz="4000" dirty="0" smtClean="0"/>
              <a:t>Establishing a New Technology Academy</a:t>
            </a:r>
            <a:endParaRPr lang="en-US" sz="40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29" y="4673098"/>
            <a:ext cx="6257925" cy="208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3414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Information</a:t>
            </a:r>
            <a:endParaRPr lang="en-US" dirty="0"/>
          </a:p>
        </p:txBody>
      </p:sp>
      <p:sp>
        <p:nvSpPr>
          <p:cNvPr id="5" name="Text Placeholder 4"/>
          <p:cNvSpPr>
            <a:spLocks noGrp="1"/>
          </p:cNvSpPr>
          <p:nvPr>
            <p:ph type="body" idx="1"/>
          </p:nvPr>
        </p:nvSpPr>
        <p:spPr>
          <a:xfrm>
            <a:off x="699248" y="3767315"/>
            <a:ext cx="7734747" cy="2693815"/>
          </a:xfrm>
        </p:spPr>
        <p:txBody>
          <a:bodyPr>
            <a:normAutofit fontScale="70000" lnSpcReduction="20000"/>
          </a:bodyPr>
          <a:lstStyle/>
          <a:p>
            <a:endParaRPr lang="en-US" dirty="0" smtClean="0"/>
          </a:p>
          <a:p>
            <a:r>
              <a:rPr lang="en-US" sz="3200" dirty="0" smtClean="0"/>
              <a:t>Greenville ISD</a:t>
            </a:r>
          </a:p>
          <a:p>
            <a:r>
              <a:rPr lang="en-US" sz="3200" dirty="0" smtClean="0"/>
              <a:t>RECF</a:t>
            </a:r>
          </a:p>
          <a:p>
            <a:r>
              <a:rPr lang="en-US" sz="3200" dirty="0" smtClean="0"/>
              <a:t>VEX IQ </a:t>
            </a:r>
          </a:p>
          <a:p>
            <a:r>
              <a:rPr lang="en-US" sz="3200" dirty="0" smtClean="0"/>
              <a:t>VEX</a:t>
            </a:r>
          </a:p>
          <a:p>
            <a:r>
              <a:rPr lang="en-US" sz="3200" dirty="0" smtClean="0"/>
              <a:t>LEGO</a:t>
            </a:r>
          </a:p>
          <a:p>
            <a:r>
              <a:rPr lang="en-US" sz="3200" dirty="0" smtClean="0"/>
              <a:t>F. I. R. S. T.</a:t>
            </a:r>
          </a:p>
          <a:p>
            <a:r>
              <a:rPr lang="en-US" sz="3200" dirty="0" smtClean="0"/>
              <a:t>B. E. S. T.</a:t>
            </a:r>
          </a:p>
          <a:p>
            <a:endParaRPr lang="en-US" sz="3200"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300696"/>
            <a:ext cx="1160435" cy="116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910315"/>
            <a:ext cx="1719263" cy="155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588009"/>
            <a:ext cx="2869870" cy="140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2276" y="3864986"/>
            <a:ext cx="2925616" cy="85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545" y="5091204"/>
            <a:ext cx="1609725"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0" y="4720631"/>
            <a:ext cx="1479403" cy="118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8866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Greenville ISD</a:t>
            </a:r>
            <a:br>
              <a:rPr lang="en-US" dirty="0" smtClean="0"/>
            </a:br>
            <a:r>
              <a:rPr lang="en-US" altLang="en-US" sz="2400" dirty="0">
                <a:solidFill>
                  <a:schemeClr val="tx1"/>
                </a:solidFill>
                <a:latin typeface="Impact" pitchFamily="34" charset="0"/>
                <a:cs typeface="Arial" pitchFamily="34" charset="0"/>
              </a:rPr>
              <a:t>We are frontrunners. </a:t>
            </a:r>
            <a:r>
              <a:rPr lang="en-US" altLang="en-US" sz="2400" dirty="0" smtClean="0">
                <a:solidFill>
                  <a:schemeClr val="tx1"/>
                </a:solidFill>
                <a:latin typeface="Impact" pitchFamily="34" charset="0"/>
                <a:cs typeface="Arial" pitchFamily="34" charset="0"/>
              </a:rPr>
              <a:t>We </a:t>
            </a:r>
            <a:r>
              <a:rPr lang="en-US" altLang="en-US" sz="2400" dirty="0">
                <a:solidFill>
                  <a:schemeClr val="tx1"/>
                </a:solidFill>
                <a:latin typeface="Impact" pitchFamily="34" charset="0"/>
                <a:cs typeface="Arial" pitchFamily="34" charset="0"/>
              </a:rPr>
              <a:t>are dynamic. </a:t>
            </a:r>
            <a:r>
              <a:rPr lang="en-US" altLang="en-US" sz="2400" dirty="0" smtClean="0">
                <a:solidFill>
                  <a:schemeClr val="tx1"/>
                </a:solidFill>
                <a:latin typeface="Impact" pitchFamily="34" charset="0"/>
                <a:cs typeface="Arial" pitchFamily="34" charset="0"/>
              </a:rPr>
              <a:t>We </a:t>
            </a:r>
            <a:r>
              <a:rPr lang="en-US" altLang="en-US" sz="2400" dirty="0">
                <a:solidFill>
                  <a:schemeClr val="tx1"/>
                </a:solidFill>
                <a:latin typeface="Impact" pitchFamily="34" charset="0"/>
                <a:cs typeface="Arial" pitchFamily="34" charset="0"/>
              </a:rPr>
              <a:t>are </a:t>
            </a:r>
            <a:r>
              <a:rPr lang="en-US" altLang="en-US" sz="2400" dirty="0">
                <a:solidFill>
                  <a:srgbClr val="C00000"/>
                </a:solidFill>
                <a:latin typeface="Impact" pitchFamily="34" charset="0"/>
                <a:cs typeface="Arial" pitchFamily="34" charset="0"/>
              </a:rPr>
              <a:t>red</a:t>
            </a:r>
            <a:r>
              <a:rPr lang="en-US" altLang="en-US" sz="2400" dirty="0" smtClean="0">
                <a:solidFill>
                  <a:schemeClr val="tx1"/>
                </a:solidFill>
                <a:latin typeface="Impact" pitchFamily="34" charset="0"/>
                <a:cs typeface="Arial" pitchFamily="34" charset="0"/>
              </a:rPr>
              <a:t>.</a:t>
            </a:r>
            <a:endParaRPr lang="en-US" sz="6000" dirty="0">
              <a:solidFill>
                <a:schemeClr val="tx1"/>
              </a:solidFill>
            </a:endParaRPr>
          </a:p>
        </p:txBody>
      </p:sp>
      <p:sp>
        <p:nvSpPr>
          <p:cNvPr id="3" name="Text Placeholder 2"/>
          <p:cNvSpPr>
            <a:spLocks noGrp="1"/>
          </p:cNvSpPr>
          <p:nvPr>
            <p:ph type="body" idx="1"/>
          </p:nvPr>
        </p:nvSpPr>
        <p:spPr>
          <a:xfrm>
            <a:off x="304800" y="3767316"/>
            <a:ext cx="8458200" cy="2633484"/>
          </a:xfrm>
        </p:spPr>
        <p:txBody>
          <a:bodyPr>
            <a:normAutofit fontScale="85000" lnSpcReduction="20000"/>
          </a:bodyPr>
          <a:lstStyle/>
          <a:p>
            <a:pPr algn="l"/>
            <a:r>
              <a:rPr lang="en-US" b="1" dirty="0" smtClean="0"/>
              <a:t>Elementary and Middle School Robotics</a:t>
            </a:r>
          </a:p>
          <a:p>
            <a:pPr algn="l"/>
            <a:r>
              <a:rPr lang="en-US" dirty="0" smtClean="0"/>
              <a:t>          Johnny Tharp – </a:t>
            </a:r>
            <a:r>
              <a:rPr lang="en-US" dirty="0" smtClean="0">
                <a:hlinkClick r:id="rId2"/>
              </a:rPr>
              <a:t>tharpjr@greenvilleisd.com</a:t>
            </a:r>
            <a:r>
              <a:rPr lang="en-US" dirty="0" smtClean="0"/>
              <a:t>  (903) 408-4432</a:t>
            </a:r>
          </a:p>
          <a:p>
            <a:pPr algn="l"/>
            <a:r>
              <a:rPr lang="en-US" b="1" dirty="0" smtClean="0"/>
              <a:t>Elementary School Robotics</a:t>
            </a:r>
          </a:p>
          <a:p>
            <a:pPr algn="l"/>
            <a:r>
              <a:rPr lang="en-US" b="1" dirty="0" smtClean="0"/>
              <a:t>          </a:t>
            </a:r>
            <a:r>
              <a:rPr lang="en-US" dirty="0" smtClean="0"/>
              <a:t>James Hardaway </a:t>
            </a:r>
            <a:r>
              <a:rPr lang="en-US" b="1" dirty="0" smtClean="0"/>
              <a:t>– </a:t>
            </a:r>
            <a:r>
              <a:rPr lang="en-US" b="1" dirty="0" smtClean="0">
                <a:hlinkClick r:id="rId3"/>
              </a:rPr>
              <a:t>hardawayj@greenvilleisd.com</a:t>
            </a:r>
            <a:r>
              <a:rPr lang="en-US" b="1" dirty="0" smtClean="0"/>
              <a:t> </a:t>
            </a:r>
            <a:r>
              <a:rPr lang="en-US" dirty="0" smtClean="0"/>
              <a:t>(903) 408-4716</a:t>
            </a:r>
          </a:p>
          <a:p>
            <a:pPr algn="l"/>
            <a:r>
              <a:rPr lang="en-US" b="1" dirty="0" smtClean="0"/>
              <a:t>Middle School Robotics</a:t>
            </a:r>
          </a:p>
          <a:p>
            <a:pPr algn="l"/>
            <a:r>
              <a:rPr lang="en-US" dirty="0"/>
              <a:t> </a:t>
            </a:r>
            <a:r>
              <a:rPr lang="en-US" dirty="0" smtClean="0"/>
              <a:t>         Orion Casper – </a:t>
            </a:r>
            <a:r>
              <a:rPr lang="en-US" dirty="0" smtClean="0">
                <a:hlinkClick r:id="rId4"/>
              </a:rPr>
              <a:t>caspero@greenvilleisd.com</a:t>
            </a:r>
            <a:r>
              <a:rPr lang="en-US" dirty="0" smtClean="0"/>
              <a:t>  (903) 453-3250</a:t>
            </a:r>
          </a:p>
          <a:p>
            <a:pPr algn="l"/>
            <a:r>
              <a:rPr lang="en-US" b="1" dirty="0" smtClean="0"/>
              <a:t>High School Robotics</a:t>
            </a:r>
          </a:p>
          <a:p>
            <a:pPr algn="l"/>
            <a:r>
              <a:rPr lang="en-US" dirty="0"/>
              <a:t> </a:t>
            </a:r>
            <a:r>
              <a:rPr lang="en-US" dirty="0" smtClean="0"/>
              <a:t>         Adrienne Emerson – </a:t>
            </a:r>
            <a:r>
              <a:rPr lang="en-US" dirty="0" smtClean="0">
                <a:hlinkClick r:id="rId5"/>
              </a:rPr>
              <a:t>emersona@greenvilleisd.com</a:t>
            </a:r>
            <a:r>
              <a:rPr lang="en-US" dirty="0" smtClean="0"/>
              <a:t> (903) 453-3741/3742</a:t>
            </a:r>
          </a:p>
          <a:p>
            <a:pPr algn="l"/>
            <a:r>
              <a:rPr lang="en-US" b="1" dirty="0" smtClean="0"/>
              <a:t>High School Solar Car</a:t>
            </a:r>
          </a:p>
          <a:p>
            <a:pPr algn="l"/>
            <a:r>
              <a:rPr lang="en-US" dirty="0" smtClean="0"/>
              <a:t>          Joel Pitts – </a:t>
            </a:r>
            <a:r>
              <a:rPr lang="en-US" dirty="0" smtClean="0">
                <a:hlinkClick r:id="rId6"/>
              </a:rPr>
              <a:t>pittsj@greenvilleisd.com</a:t>
            </a:r>
            <a:r>
              <a:rPr lang="en-US" dirty="0" smtClean="0"/>
              <a:t>  (903) 453-3714</a:t>
            </a:r>
          </a:p>
          <a:p>
            <a:pPr algn="l"/>
            <a:endParaRPr lang="en-US" dirty="0"/>
          </a:p>
        </p:txBody>
      </p:sp>
      <p:sp>
        <p:nvSpPr>
          <p:cNvPr id="4" name="Rectangle 3"/>
          <p:cNvSpPr>
            <a:spLocks noChangeArrowheads="1"/>
          </p:cNvSpPr>
          <p:nvPr/>
        </p:nvSpPr>
        <p:spPr bwMode="auto">
          <a:xfrm>
            <a:off x="0" y="-310009"/>
            <a:ext cx="196046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109" tIns="0" rIns="11109" bIns="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altLang="en-US" sz="5800" b="0" i="0" u="none" strike="noStrike" cap="none" normalizeH="0" baseline="0" dirty="0" smtClean="0">
                <a:ln>
                  <a:noFill/>
                </a:ln>
                <a:solidFill>
                  <a:schemeClr val="tx1"/>
                </a:solidFill>
                <a:effectLst/>
                <a:latin typeface="Arial" pitchFamily="34" charset="0"/>
                <a:cs typeface="Arial" pitchFamily="34" charset="0"/>
              </a:rPr>
              <a:t> </a:t>
            </a: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t>
            </a:r>
          </a:p>
        </p:txBody>
      </p:sp>
      <p:sp>
        <p:nvSpPr>
          <p:cNvPr id="5" name="AutoShape 4" descr="Description: G Logo "/>
          <p:cNvSpPr>
            <a:spLocks noChangeAspect="1" noChangeArrowheads="1"/>
          </p:cNvSpPr>
          <p:nvPr/>
        </p:nvSpPr>
        <p:spPr bwMode="auto">
          <a:xfrm>
            <a:off x="2743200" y="2362200"/>
            <a:ext cx="1400175" cy="923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17640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sz="4000" dirty="0" smtClean="0"/>
              <a:t>VEX</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Parts and Supplies (VEX &amp; VEX IQ)</a:t>
            </a:r>
          </a:p>
          <a:p>
            <a:pPr marL="407988" indent="0">
              <a:buNone/>
            </a:pPr>
            <a:r>
              <a:rPr lang="en-US" dirty="0" smtClean="0">
                <a:hlinkClick r:id="rId2"/>
              </a:rPr>
              <a:t>http://www.vexrobotics.com</a:t>
            </a:r>
            <a:endParaRPr lang="en-US" dirty="0" smtClean="0"/>
          </a:p>
          <a:p>
            <a:pPr>
              <a:buFont typeface="Arial" panose="020B0604020202020204" pitchFamily="34" charset="0"/>
              <a:buChar char="•"/>
            </a:pPr>
            <a:r>
              <a:rPr lang="en-US" dirty="0" smtClean="0"/>
              <a:t>Tournament &amp; Team </a:t>
            </a:r>
            <a:r>
              <a:rPr lang="en-US" dirty="0"/>
              <a:t>Registration (RECF)</a:t>
            </a:r>
            <a:endParaRPr lang="en-US" dirty="0" smtClean="0"/>
          </a:p>
          <a:p>
            <a:pPr marL="407988" indent="49213">
              <a:buNone/>
            </a:pPr>
            <a:r>
              <a:rPr lang="en-US" dirty="0" smtClean="0">
                <a:hlinkClick r:id="rId3"/>
              </a:rPr>
              <a:t>http://www.robotevents.com</a:t>
            </a:r>
            <a:r>
              <a:rPr lang="en-US" dirty="0" smtClean="0"/>
              <a:t> </a:t>
            </a:r>
          </a:p>
          <a:p>
            <a:pPr marL="407988" indent="49213">
              <a:buNone/>
            </a:pPr>
            <a:r>
              <a:rPr lang="en-US"/>
              <a:t>General Information (RECF)</a:t>
            </a:r>
            <a:endParaRPr lang="en-US" dirty="0" smtClean="0"/>
          </a:p>
          <a:p>
            <a:pPr marL="342900" indent="0">
              <a:buNone/>
            </a:pPr>
            <a:r>
              <a:rPr lang="en-US" dirty="0" smtClean="0">
                <a:hlinkClick r:id="rId4"/>
              </a:rPr>
              <a:t>http://www.roboticseducation.org</a:t>
            </a:r>
            <a:endParaRPr lang="en-US" dirty="0" smtClean="0"/>
          </a:p>
          <a:p>
            <a:pPr>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VEX &amp; VEX IQ</a:t>
            </a:r>
            <a:endParaRPr lang="en-US" dirty="0"/>
          </a:p>
        </p:txBody>
      </p:sp>
    </p:spTree>
    <p:extLst>
      <p:ext uri="{BB962C8B-B14F-4D97-AF65-F5344CB8AC3E}">
        <p14:creationId xmlns:p14="http://schemas.microsoft.com/office/powerpoint/2010/main" val="19593592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86000"/>
            <a:ext cx="3540655" cy="441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p:txBody>
          <a:bodyPr>
            <a:normAutofit/>
          </a:bodyPr>
          <a:lstStyle/>
          <a:p>
            <a:pPr lvl="2">
              <a:buFont typeface="Arial" panose="020B0604020202020204" pitchFamily="34" charset="0"/>
              <a:buChar char="•"/>
            </a:pPr>
            <a:endParaRPr lang="en-US" sz="2800" dirty="0" smtClean="0"/>
          </a:p>
          <a:p>
            <a:pPr lvl="2">
              <a:buFont typeface="Arial" panose="020B0604020202020204" pitchFamily="34" charset="0"/>
              <a:buChar char="•"/>
            </a:pPr>
            <a:r>
              <a:rPr lang="en-US" sz="2800" dirty="0" smtClean="0"/>
              <a:t>Math</a:t>
            </a:r>
          </a:p>
          <a:p>
            <a:pPr lvl="2">
              <a:buFont typeface="Arial" panose="020B0604020202020204" pitchFamily="34" charset="0"/>
              <a:buChar char="•"/>
            </a:pPr>
            <a:r>
              <a:rPr lang="en-US" sz="2800" dirty="0" smtClean="0"/>
              <a:t>Science</a:t>
            </a:r>
          </a:p>
          <a:p>
            <a:pPr lvl="2">
              <a:buFont typeface="Arial" panose="020B0604020202020204" pitchFamily="34" charset="0"/>
              <a:buChar char="•"/>
            </a:pPr>
            <a:r>
              <a:rPr lang="en-US" sz="2800" dirty="0"/>
              <a:t>Language </a:t>
            </a:r>
            <a:r>
              <a:rPr lang="en-US" sz="2800" dirty="0" smtClean="0"/>
              <a:t>Arts</a:t>
            </a:r>
          </a:p>
          <a:p>
            <a:pPr lvl="2">
              <a:buFont typeface="Arial" panose="020B0604020202020204" pitchFamily="34" charset="0"/>
              <a:buChar char="•"/>
            </a:pPr>
            <a:r>
              <a:rPr lang="en-US" sz="2800" dirty="0" smtClean="0"/>
              <a:t>Technology</a:t>
            </a:r>
          </a:p>
          <a:p>
            <a:pPr lvl="2">
              <a:buFont typeface="Arial" panose="020B0604020202020204" pitchFamily="34" charset="0"/>
              <a:buChar char="•"/>
            </a:pPr>
            <a:r>
              <a:rPr lang="en-US" sz="2800" dirty="0" smtClean="0"/>
              <a:t>Oral Communication</a:t>
            </a:r>
          </a:p>
          <a:p>
            <a:pPr lvl="2">
              <a:buFont typeface="Arial" panose="020B0604020202020204" pitchFamily="34" charset="0"/>
              <a:buChar char="•"/>
            </a:pPr>
            <a:endParaRPr lang="en-US" sz="2800" dirty="0" smtClean="0"/>
          </a:p>
          <a:p>
            <a:pPr lvl="2">
              <a:buFont typeface="Arial" panose="020B0604020202020204" pitchFamily="34" charset="0"/>
              <a:buChar char="•"/>
            </a:pPr>
            <a:endParaRPr lang="en-US" sz="2800" dirty="0"/>
          </a:p>
        </p:txBody>
      </p:sp>
      <p:sp>
        <p:nvSpPr>
          <p:cNvPr id="4" name="Title 3"/>
          <p:cNvSpPr>
            <a:spLocks noGrp="1"/>
          </p:cNvSpPr>
          <p:nvPr>
            <p:ph type="title"/>
          </p:nvPr>
        </p:nvSpPr>
        <p:spPr>
          <a:xfrm>
            <a:off x="688490" y="228600"/>
            <a:ext cx="7756263" cy="1395806"/>
          </a:xfrm>
        </p:spPr>
        <p:txBody>
          <a:bodyPr>
            <a:normAutofit fontScale="90000"/>
          </a:bodyPr>
          <a:lstStyle/>
          <a:p>
            <a:r>
              <a:rPr lang="en-US" dirty="0" smtClean="0"/>
              <a:t>Apply Knowledge Gained in Core Classes</a:t>
            </a:r>
            <a:endParaRPr lang="en-US" dirty="0"/>
          </a:p>
        </p:txBody>
      </p:sp>
    </p:spTree>
    <p:extLst>
      <p:ext uri="{BB962C8B-B14F-4D97-AF65-F5344CB8AC3E}">
        <p14:creationId xmlns:p14="http://schemas.microsoft.com/office/powerpoint/2010/main" val="11303718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smtClean="0"/>
              <a:t>F.I.R.S.T.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General Information, Teams &amp; Events</a:t>
            </a:r>
            <a:endParaRPr lang="en-US" dirty="0"/>
          </a:p>
          <a:p>
            <a:pPr marL="407988" indent="0">
              <a:buNone/>
            </a:pPr>
            <a:r>
              <a:rPr lang="en-US" dirty="0" smtClean="0">
                <a:hlinkClick r:id="rId2"/>
              </a:rPr>
              <a:t>http://www.usfirst.org</a:t>
            </a:r>
            <a:endParaRPr lang="en-US" dirty="0" smtClean="0"/>
          </a:p>
          <a:p>
            <a:pPr marL="407988" indent="0">
              <a:buNone/>
            </a:pPr>
            <a:endParaRPr lang="en-US" dirty="0"/>
          </a:p>
          <a:p>
            <a:pPr marL="342900" indent="-342900">
              <a:buFont typeface="Arial" panose="020B0604020202020204" pitchFamily="34" charset="0"/>
              <a:buChar char="•"/>
            </a:pPr>
            <a:r>
              <a:rPr lang="en-US" dirty="0" smtClean="0"/>
              <a:t>B.E.S.T.</a:t>
            </a:r>
          </a:p>
          <a:p>
            <a:pPr marL="342900" indent="0">
              <a:buNone/>
            </a:pPr>
            <a:r>
              <a:rPr lang="en-US" dirty="0" smtClean="0">
                <a:hlinkClick r:id="rId3"/>
              </a:rPr>
              <a:t>http://best.eng.auburn.edu</a:t>
            </a:r>
            <a:endParaRPr lang="en-US" dirty="0" smtClean="0"/>
          </a:p>
          <a:p>
            <a:pPr marL="342900" indent="-342900">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F.I.R.S.T. &amp; B.E.S.T.</a:t>
            </a:r>
            <a:endParaRPr lang="en-US" dirty="0"/>
          </a:p>
        </p:txBody>
      </p:sp>
    </p:spTree>
    <p:extLst>
      <p:ext uri="{BB962C8B-B14F-4D97-AF65-F5344CB8AC3E}">
        <p14:creationId xmlns:p14="http://schemas.microsoft.com/office/powerpoint/2010/main" val="31605495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Applied Geometry</a:t>
            </a:r>
          </a:p>
          <a:p>
            <a:pPr lvl="1">
              <a:buFont typeface="Arial" panose="020B0604020202020204" pitchFamily="34" charset="0"/>
              <a:buChar char="•"/>
            </a:pPr>
            <a:r>
              <a:rPr lang="en-US" dirty="0" smtClean="0"/>
              <a:t>Circumference Formula</a:t>
            </a:r>
          </a:p>
          <a:p>
            <a:pPr lvl="1">
              <a:buFont typeface="Arial" panose="020B0604020202020204" pitchFamily="34" charset="0"/>
              <a:buChar char="•"/>
            </a:pPr>
            <a:r>
              <a:rPr lang="en-US" dirty="0" smtClean="0"/>
              <a:t>Radius</a:t>
            </a:r>
          </a:p>
          <a:p>
            <a:pPr lvl="1">
              <a:buFont typeface="Arial" panose="020B0604020202020204" pitchFamily="34" charset="0"/>
              <a:buChar char="•"/>
            </a:pPr>
            <a:r>
              <a:rPr lang="en-US" dirty="0" smtClean="0"/>
              <a:t>Pythagorean Theorem</a:t>
            </a:r>
          </a:p>
          <a:p>
            <a:pPr marL="61913" lvl="1" indent="-61913">
              <a:buFont typeface="Arial" panose="020B0604020202020204" pitchFamily="34" charset="0"/>
              <a:buChar char="•"/>
            </a:pPr>
            <a:endParaRPr lang="en-US" dirty="0" smtClean="0"/>
          </a:p>
          <a:p>
            <a:pPr marL="61913" lvl="1" indent="-61913">
              <a:buFont typeface="Arial" panose="020B0604020202020204" pitchFamily="34" charset="0"/>
              <a:buChar char="•"/>
            </a:pPr>
            <a:r>
              <a:rPr lang="en-US" dirty="0" smtClean="0"/>
              <a:t>   Match Scoring</a:t>
            </a:r>
          </a:p>
          <a:p>
            <a:pPr marL="427673" lvl="2" indent="-61913">
              <a:buFont typeface="Arial" panose="020B0604020202020204" pitchFamily="34" charset="0"/>
              <a:buChar char="•"/>
            </a:pPr>
            <a:r>
              <a:rPr lang="en-US" dirty="0" smtClean="0"/>
              <a:t>    Fibonacci Sequence</a:t>
            </a:r>
          </a:p>
          <a:p>
            <a:pPr lvl="1">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Math</a:t>
            </a:r>
            <a:endParaRPr 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581400"/>
            <a:ext cx="2884713" cy="288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1"/>
            <a:ext cx="219767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0609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Speed</a:t>
            </a:r>
          </a:p>
          <a:p>
            <a:pPr>
              <a:buFont typeface="Arial" panose="020B0604020202020204" pitchFamily="34" charset="0"/>
              <a:buChar char="•"/>
            </a:pPr>
            <a:r>
              <a:rPr lang="en-US" dirty="0" smtClean="0"/>
              <a:t>Acceleration</a:t>
            </a:r>
          </a:p>
          <a:p>
            <a:pPr>
              <a:buFont typeface="Arial" panose="020B0604020202020204" pitchFamily="34" charset="0"/>
              <a:buChar char="•"/>
            </a:pPr>
            <a:r>
              <a:rPr lang="en-US" dirty="0" smtClean="0"/>
              <a:t>Force</a:t>
            </a:r>
          </a:p>
          <a:p>
            <a:pPr>
              <a:buFont typeface="Arial" panose="020B0604020202020204" pitchFamily="34" charset="0"/>
              <a:buChar char="•"/>
            </a:pPr>
            <a:r>
              <a:rPr lang="en-US" dirty="0" smtClean="0"/>
              <a:t>Torque</a:t>
            </a:r>
          </a:p>
          <a:p>
            <a:pPr>
              <a:buFont typeface="Arial" panose="020B0604020202020204" pitchFamily="34" charset="0"/>
              <a:buChar char="•"/>
            </a:pPr>
            <a:r>
              <a:rPr lang="en-US" dirty="0" smtClean="0"/>
              <a:t>Amps</a:t>
            </a:r>
            <a:endParaRPr lang="en-US" dirty="0"/>
          </a:p>
        </p:txBody>
      </p:sp>
      <p:sp>
        <p:nvSpPr>
          <p:cNvPr id="3" name="Title 2"/>
          <p:cNvSpPr>
            <a:spLocks noGrp="1"/>
          </p:cNvSpPr>
          <p:nvPr>
            <p:ph type="title"/>
          </p:nvPr>
        </p:nvSpPr>
        <p:spPr/>
        <p:txBody>
          <a:bodyPr/>
          <a:lstStyle/>
          <a:p>
            <a:r>
              <a:rPr lang="en-US" dirty="0" smtClean="0"/>
              <a:t>Science</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438400"/>
            <a:ext cx="55626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2572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Engineering Notebook</a:t>
            </a:r>
          </a:p>
          <a:p>
            <a:pPr>
              <a:buFont typeface="Arial" panose="020B0604020202020204" pitchFamily="34" charset="0"/>
              <a:buChar char="•"/>
            </a:pPr>
            <a:r>
              <a:rPr lang="en-US" dirty="0" smtClean="0"/>
              <a:t>Online Challenge(s)</a:t>
            </a:r>
          </a:p>
          <a:p>
            <a:pPr>
              <a:buFont typeface="Arial" panose="020B0604020202020204" pitchFamily="34" charset="0"/>
              <a:buChar char="•"/>
            </a:pPr>
            <a:r>
              <a:rPr lang="en-US" dirty="0" smtClean="0"/>
              <a:t>Scouting Reports</a:t>
            </a:r>
          </a:p>
          <a:p>
            <a:pPr>
              <a:buFont typeface="Arial" panose="020B0604020202020204" pitchFamily="34" charset="0"/>
              <a:buChar char="•"/>
            </a:pPr>
            <a:r>
              <a:rPr lang="en-US" dirty="0" smtClean="0"/>
              <a:t>Blogs</a:t>
            </a:r>
          </a:p>
          <a:p>
            <a:pPr>
              <a:buFont typeface="Arial" panose="020B0604020202020204" pitchFamily="34" charset="0"/>
              <a:buChar char="•"/>
            </a:pPr>
            <a:r>
              <a:rPr lang="en-US" dirty="0" smtClean="0"/>
              <a:t>Facebook Page</a:t>
            </a:r>
          </a:p>
          <a:p>
            <a:pPr>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Language Arts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757487"/>
            <a:ext cx="35433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14787"/>
            <a:ext cx="31623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4014787"/>
            <a:ext cx="2511856" cy="261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7055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Computer Programming</a:t>
            </a:r>
          </a:p>
          <a:p>
            <a:pPr>
              <a:buFont typeface="Arial" panose="020B0604020202020204" pitchFamily="34" charset="0"/>
              <a:buChar char="•"/>
            </a:pPr>
            <a:r>
              <a:rPr lang="en-US" dirty="0" smtClean="0"/>
              <a:t>CAD</a:t>
            </a:r>
          </a:p>
          <a:p>
            <a:pPr>
              <a:buFont typeface="Arial" panose="020B0604020202020204" pitchFamily="34" charset="0"/>
              <a:buChar char="•"/>
            </a:pPr>
            <a:r>
              <a:rPr lang="en-US" dirty="0" smtClean="0"/>
              <a:t>Electrical Wiring </a:t>
            </a:r>
          </a:p>
          <a:p>
            <a:pPr>
              <a:buFont typeface="Arial" panose="020B0604020202020204" pitchFamily="34" charset="0"/>
              <a:buChar char="•"/>
            </a:pPr>
            <a:r>
              <a:rPr lang="en-US" dirty="0" smtClean="0"/>
              <a:t>Web Page Design</a:t>
            </a:r>
          </a:p>
        </p:txBody>
      </p:sp>
      <p:sp>
        <p:nvSpPr>
          <p:cNvPr id="3" name="Title 2"/>
          <p:cNvSpPr>
            <a:spLocks noGrp="1"/>
          </p:cNvSpPr>
          <p:nvPr>
            <p:ph type="title"/>
          </p:nvPr>
        </p:nvSpPr>
        <p:spPr/>
        <p:txBody>
          <a:bodyPr/>
          <a:lstStyle/>
          <a:p>
            <a:r>
              <a:rPr lang="en-US" dirty="0" smtClean="0"/>
              <a:t>Technology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162" y="23114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592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62" y="4876800"/>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8917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682753" cy="2857053"/>
          </a:xfrm>
        </p:spPr>
        <p:txBody>
          <a:bodyPr>
            <a:normAutofit/>
          </a:bodyPr>
          <a:lstStyle/>
          <a:p>
            <a:pPr>
              <a:buFont typeface="Arial" panose="020B0604020202020204" pitchFamily="34" charset="0"/>
              <a:buChar char="•"/>
            </a:pPr>
            <a:r>
              <a:rPr lang="en-US" dirty="0" smtClean="0"/>
              <a:t>Effectively Communicate Design Ideas to their Team Members</a:t>
            </a:r>
          </a:p>
          <a:p>
            <a:pPr>
              <a:buFont typeface="Arial" panose="020B0604020202020204" pitchFamily="34" charset="0"/>
              <a:buChar char="•"/>
            </a:pPr>
            <a:r>
              <a:rPr lang="en-US" dirty="0" smtClean="0"/>
              <a:t>Effectively Communicate Design Ideas to Judges</a:t>
            </a:r>
          </a:p>
          <a:p>
            <a:pPr>
              <a:buFont typeface="Arial" panose="020B0604020202020204" pitchFamily="34" charset="0"/>
              <a:buChar char="•"/>
            </a:pPr>
            <a:r>
              <a:rPr lang="en-US" dirty="0" smtClean="0"/>
              <a:t>Determine Strategy with Alliance Partners</a:t>
            </a:r>
          </a:p>
          <a:p>
            <a:pPr>
              <a:buFont typeface="Arial" panose="020B0604020202020204" pitchFamily="34" charset="0"/>
              <a:buChar char="•"/>
            </a:pPr>
            <a:r>
              <a:rPr lang="en-US" dirty="0" smtClean="0"/>
              <a:t>Sell Robot to Potential Alliance </a:t>
            </a:r>
            <a:r>
              <a:rPr lang="en-US" dirty="0"/>
              <a:t>P</a:t>
            </a:r>
            <a:r>
              <a:rPr lang="en-US" dirty="0" smtClean="0"/>
              <a:t>artners in the Elimination Rounds</a:t>
            </a:r>
            <a:endParaRPr lang="en-US" dirty="0"/>
          </a:p>
        </p:txBody>
      </p:sp>
      <p:sp>
        <p:nvSpPr>
          <p:cNvPr id="3" name="Title 2"/>
          <p:cNvSpPr>
            <a:spLocks noGrp="1"/>
          </p:cNvSpPr>
          <p:nvPr>
            <p:ph type="title"/>
          </p:nvPr>
        </p:nvSpPr>
        <p:spPr/>
        <p:txBody>
          <a:bodyPr/>
          <a:lstStyle/>
          <a:p>
            <a:r>
              <a:rPr lang="en-US" dirty="0" smtClean="0"/>
              <a:t>Oral Communication</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386943"/>
            <a:ext cx="341831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7839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1086</TotalTime>
  <Words>1142</Words>
  <Application>Microsoft Office PowerPoint</Application>
  <PresentationFormat>On-screen Show (4:3)</PresentationFormat>
  <Paragraphs>242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Hardcover</vt:lpstr>
      <vt:lpstr>How To Establish A Vertically Aligned Robotics Program Grades 5 - 12</vt:lpstr>
      <vt:lpstr>Why Establish A Robotics Program?</vt:lpstr>
      <vt:lpstr>Establish Project Oriented Education </vt:lpstr>
      <vt:lpstr>Apply Knowledge Gained in Core Classes</vt:lpstr>
      <vt:lpstr>Math</vt:lpstr>
      <vt:lpstr>Science</vt:lpstr>
      <vt:lpstr>Language Arts</vt:lpstr>
      <vt:lpstr>Technology</vt:lpstr>
      <vt:lpstr>Oral Communication</vt:lpstr>
      <vt:lpstr>Two Program Options:</vt:lpstr>
      <vt:lpstr>Getting Started in the Classroom</vt:lpstr>
      <vt:lpstr>Choose a Platform</vt:lpstr>
      <vt:lpstr>Criteria to Use</vt:lpstr>
      <vt:lpstr>Elementary Robotics</vt:lpstr>
      <vt:lpstr>PowerPoint Presentation</vt:lpstr>
      <vt:lpstr>Examples of  Available Units</vt:lpstr>
      <vt:lpstr>Examples (cont.)</vt:lpstr>
      <vt:lpstr>Middle School</vt:lpstr>
      <vt:lpstr>Pre-STEM Courses</vt:lpstr>
      <vt:lpstr>Pre-STEM Courses</vt:lpstr>
      <vt:lpstr>Pre-STEM Courses</vt:lpstr>
      <vt:lpstr>Competition Robotics</vt:lpstr>
      <vt:lpstr>Why Have Competition Teams?</vt:lpstr>
      <vt:lpstr>How to Start a Competition Robotics Team</vt:lpstr>
      <vt:lpstr>Initial Steps for a Successful Program</vt:lpstr>
      <vt:lpstr>Elementary School</vt:lpstr>
      <vt:lpstr>Where it Starts</vt:lpstr>
      <vt:lpstr>Middle School</vt:lpstr>
      <vt:lpstr>How To Start &amp; Organize A Vex Robotics Team</vt:lpstr>
      <vt:lpstr>101 Things You Should Know Before Your First VEX Tournament</vt:lpstr>
      <vt:lpstr>Gig-A-Bots</vt:lpstr>
      <vt:lpstr>High School</vt:lpstr>
      <vt:lpstr>Robowranglers </vt:lpstr>
      <vt:lpstr>Iron Cowboys</vt:lpstr>
      <vt:lpstr>Solar Car</vt:lpstr>
      <vt:lpstr>Establishing a New Technology Academy</vt:lpstr>
      <vt:lpstr>Additional Information</vt:lpstr>
      <vt:lpstr>Greenville ISD We are frontrunners. We are dynamic. We are red.</vt:lpstr>
      <vt:lpstr>VEX &amp; VEX IQ</vt:lpstr>
      <vt:lpstr>F.I.R.S.T. &amp; B.E.S.T.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Establish a vertically aligned robotics program  Grades 5 - 12</dc:title>
  <dc:creator>Tharp, Johnny</dc:creator>
  <cp:lastModifiedBy>Susan Speed</cp:lastModifiedBy>
  <cp:revision>58</cp:revision>
  <dcterms:created xsi:type="dcterms:W3CDTF">2014-05-20T02:55:13Z</dcterms:created>
  <dcterms:modified xsi:type="dcterms:W3CDTF">2014-06-19T15:25:41Z</dcterms:modified>
</cp:coreProperties>
</file>