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60" r:id="rId4"/>
    <p:sldId id="268" r:id="rId5"/>
    <p:sldId id="269" r:id="rId6"/>
    <p:sldId id="257" r:id="rId7"/>
    <p:sldId id="262" r:id="rId8"/>
    <p:sldId id="261" r:id="rId9"/>
    <p:sldId id="258" r:id="rId10"/>
    <p:sldId id="267" r:id="rId11"/>
    <p:sldId id="270" r:id="rId12"/>
    <p:sldId id="266" r:id="rId13"/>
    <p:sldId id="263" r:id="rId14"/>
    <p:sldId id="264" r:id="rId15"/>
    <p:sldId id="265" r:id="rId16"/>
    <p:sldId id="271" r:id="rId17"/>
    <p:sldId id="272"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37" autoAdjust="0"/>
    <p:restoredTop sz="94660"/>
  </p:normalViewPr>
  <p:slideViewPr>
    <p:cSldViewPr snapToGrid="0">
      <p:cViewPr varScale="1">
        <p:scale>
          <a:sx n="80" d="100"/>
          <a:sy n="80" d="100"/>
        </p:scale>
        <p:origin x="180"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D9A9DEC-492B-48C4-BC52-3E79B287B281}" type="datetimeFigureOut">
              <a:rPr lang="en-US" smtClean="0"/>
              <a:t>3/23/2016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FFB9E9-F66C-4A20-B791-1DCDABE992E0}" type="slidenum">
              <a:rPr lang="en-US" smtClean="0"/>
              <a:t>‹#›</a:t>
            </a:fld>
            <a:endParaRPr lang="en-US"/>
          </a:p>
        </p:txBody>
      </p:sp>
    </p:spTree>
    <p:extLst>
      <p:ext uri="{BB962C8B-B14F-4D97-AF65-F5344CB8AC3E}">
        <p14:creationId xmlns:p14="http://schemas.microsoft.com/office/powerpoint/2010/main" val="34695709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D9A9DEC-492B-48C4-BC52-3E79B287B281}" type="datetimeFigureOut">
              <a:rPr lang="en-US" smtClean="0"/>
              <a:t>3/23/2016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FFB9E9-F66C-4A20-B791-1DCDABE992E0}" type="slidenum">
              <a:rPr lang="en-US" smtClean="0"/>
              <a:t>‹#›</a:t>
            </a:fld>
            <a:endParaRPr lang="en-US"/>
          </a:p>
        </p:txBody>
      </p:sp>
    </p:spTree>
    <p:extLst>
      <p:ext uri="{BB962C8B-B14F-4D97-AF65-F5344CB8AC3E}">
        <p14:creationId xmlns:p14="http://schemas.microsoft.com/office/powerpoint/2010/main" val="8478107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D9A9DEC-492B-48C4-BC52-3E79B287B281}" type="datetimeFigureOut">
              <a:rPr lang="en-US" smtClean="0"/>
              <a:t>3/23/2016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FFB9E9-F66C-4A20-B791-1DCDABE992E0}" type="slidenum">
              <a:rPr lang="en-US" smtClean="0"/>
              <a:t>‹#›</a:t>
            </a:fld>
            <a:endParaRPr lang="en-US"/>
          </a:p>
        </p:txBody>
      </p:sp>
    </p:spTree>
    <p:extLst>
      <p:ext uri="{BB962C8B-B14F-4D97-AF65-F5344CB8AC3E}">
        <p14:creationId xmlns:p14="http://schemas.microsoft.com/office/powerpoint/2010/main" val="41488259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D9A9DEC-492B-48C4-BC52-3E79B287B281}" type="datetimeFigureOut">
              <a:rPr lang="en-US" smtClean="0"/>
              <a:t>3/23/2016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FFB9E9-F66C-4A20-B791-1DCDABE992E0}" type="slidenum">
              <a:rPr lang="en-US" smtClean="0"/>
              <a:t>‹#›</a:t>
            </a:fld>
            <a:endParaRPr lang="en-US"/>
          </a:p>
        </p:txBody>
      </p:sp>
    </p:spTree>
    <p:extLst>
      <p:ext uri="{BB962C8B-B14F-4D97-AF65-F5344CB8AC3E}">
        <p14:creationId xmlns:p14="http://schemas.microsoft.com/office/powerpoint/2010/main" val="6759595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D9A9DEC-492B-48C4-BC52-3E79B287B281}" type="datetimeFigureOut">
              <a:rPr lang="en-US" smtClean="0"/>
              <a:t>3/23/2016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FFB9E9-F66C-4A20-B791-1DCDABE992E0}" type="slidenum">
              <a:rPr lang="en-US" smtClean="0"/>
              <a:t>‹#›</a:t>
            </a:fld>
            <a:endParaRPr lang="en-US"/>
          </a:p>
        </p:txBody>
      </p:sp>
    </p:spTree>
    <p:extLst>
      <p:ext uri="{BB962C8B-B14F-4D97-AF65-F5344CB8AC3E}">
        <p14:creationId xmlns:p14="http://schemas.microsoft.com/office/powerpoint/2010/main" val="681881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D9A9DEC-492B-48C4-BC52-3E79B287B281}" type="datetimeFigureOut">
              <a:rPr lang="en-US" smtClean="0"/>
              <a:t>3/23/2016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0FFB9E9-F66C-4A20-B791-1DCDABE992E0}" type="slidenum">
              <a:rPr lang="en-US" smtClean="0"/>
              <a:t>‹#›</a:t>
            </a:fld>
            <a:endParaRPr lang="en-US"/>
          </a:p>
        </p:txBody>
      </p:sp>
    </p:spTree>
    <p:extLst>
      <p:ext uri="{BB962C8B-B14F-4D97-AF65-F5344CB8AC3E}">
        <p14:creationId xmlns:p14="http://schemas.microsoft.com/office/powerpoint/2010/main" val="17262154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D9A9DEC-492B-48C4-BC52-3E79B287B281}" type="datetimeFigureOut">
              <a:rPr lang="en-US" smtClean="0"/>
              <a:t>3/23/2016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0FFB9E9-F66C-4A20-B791-1DCDABE992E0}" type="slidenum">
              <a:rPr lang="en-US" smtClean="0"/>
              <a:t>‹#›</a:t>
            </a:fld>
            <a:endParaRPr lang="en-US"/>
          </a:p>
        </p:txBody>
      </p:sp>
    </p:spTree>
    <p:extLst>
      <p:ext uri="{BB962C8B-B14F-4D97-AF65-F5344CB8AC3E}">
        <p14:creationId xmlns:p14="http://schemas.microsoft.com/office/powerpoint/2010/main" val="23220054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D9A9DEC-492B-48C4-BC52-3E79B287B281}" type="datetimeFigureOut">
              <a:rPr lang="en-US" smtClean="0"/>
              <a:t>3/23/2016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0FFB9E9-F66C-4A20-B791-1DCDABE992E0}" type="slidenum">
              <a:rPr lang="en-US" smtClean="0"/>
              <a:t>‹#›</a:t>
            </a:fld>
            <a:endParaRPr lang="en-US"/>
          </a:p>
        </p:txBody>
      </p:sp>
    </p:spTree>
    <p:extLst>
      <p:ext uri="{BB962C8B-B14F-4D97-AF65-F5344CB8AC3E}">
        <p14:creationId xmlns:p14="http://schemas.microsoft.com/office/powerpoint/2010/main" val="16376821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D9A9DEC-492B-48C4-BC52-3E79B287B281}" type="datetimeFigureOut">
              <a:rPr lang="en-US" smtClean="0"/>
              <a:t>3/23/2016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0FFB9E9-F66C-4A20-B791-1DCDABE992E0}" type="slidenum">
              <a:rPr lang="en-US" smtClean="0"/>
              <a:t>‹#›</a:t>
            </a:fld>
            <a:endParaRPr lang="en-US"/>
          </a:p>
        </p:txBody>
      </p:sp>
    </p:spTree>
    <p:extLst>
      <p:ext uri="{BB962C8B-B14F-4D97-AF65-F5344CB8AC3E}">
        <p14:creationId xmlns:p14="http://schemas.microsoft.com/office/powerpoint/2010/main" val="27129861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D9A9DEC-492B-48C4-BC52-3E79B287B281}" type="datetimeFigureOut">
              <a:rPr lang="en-US" smtClean="0"/>
              <a:t>3/23/2016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0FFB9E9-F66C-4A20-B791-1DCDABE992E0}" type="slidenum">
              <a:rPr lang="en-US" smtClean="0"/>
              <a:t>‹#›</a:t>
            </a:fld>
            <a:endParaRPr lang="en-US"/>
          </a:p>
        </p:txBody>
      </p:sp>
    </p:spTree>
    <p:extLst>
      <p:ext uri="{BB962C8B-B14F-4D97-AF65-F5344CB8AC3E}">
        <p14:creationId xmlns:p14="http://schemas.microsoft.com/office/powerpoint/2010/main" val="21136473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D9A9DEC-492B-48C4-BC52-3E79B287B281}" type="datetimeFigureOut">
              <a:rPr lang="en-US" smtClean="0"/>
              <a:t>3/23/2016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0FFB9E9-F66C-4A20-B791-1DCDABE992E0}" type="slidenum">
              <a:rPr lang="en-US" smtClean="0"/>
              <a:t>‹#›</a:t>
            </a:fld>
            <a:endParaRPr lang="en-US"/>
          </a:p>
        </p:txBody>
      </p:sp>
    </p:spTree>
    <p:extLst>
      <p:ext uri="{BB962C8B-B14F-4D97-AF65-F5344CB8AC3E}">
        <p14:creationId xmlns:p14="http://schemas.microsoft.com/office/powerpoint/2010/main" val="11090973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D9A9DEC-492B-48C4-BC52-3E79B287B281}" type="datetimeFigureOut">
              <a:rPr lang="en-US" smtClean="0"/>
              <a:t>3/23/2016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0FFB9E9-F66C-4A20-B791-1DCDABE992E0}" type="slidenum">
              <a:rPr lang="en-US" smtClean="0"/>
              <a:t>‹#›</a:t>
            </a:fld>
            <a:endParaRPr lang="en-US"/>
          </a:p>
        </p:txBody>
      </p:sp>
    </p:spTree>
    <p:extLst>
      <p:ext uri="{BB962C8B-B14F-4D97-AF65-F5344CB8AC3E}">
        <p14:creationId xmlns:p14="http://schemas.microsoft.com/office/powerpoint/2010/main" val="31336985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David.Ray@Region10.org"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Pre-K, Head Start and Homeless Education</a:t>
            </a:r>
            <a:endParaRPr lang="en-US" dirty="0"/>
          </a:p>
        </p:txBody>
      </p:sp>
      <p:sp>
        <p:nvSpPr>
          <p:cNvPr id="3" name="Subtitle 2"/>
          <p:cNvSpPr>
            <a:spLocks noGrp="1"/>
          </p:cNvSpPr>
          <p:nvPr>
            <p:ph type="subTitle" idx="1"/>
          </p:nvPr>
        </p:nvSpPr>
        <p:spPr/>
        <p:txBody>
          <a:bodyPr/>
          <a:lstStyle/>
          <a:p>
            <a:r>
              <a:rPr lang="en-US" dirty="0" smtClean="0"/>
              <a:t>David Ray</a:t>
            </a:r>
          </a:p>
          <a:p>
            <a:r>
              <a:rPr lang="en-US" dirty="0" smtClean="0"/>
              <a:t>Region 10 ESC</a:t>
            </a:r>
          </a:p>
          <a:p>
            <a:r>
              <a:rPr lang="en-US" dirty="0" smtClean="0">
                <a:hlinkClick r:id="rId2"/>
              </a:rPr>
              <a:t>David.Ray@Region10.org</a:t>
            </a:r>
            <a:r>
              <a:rPr lang="en-US" dirty="0" smtClean="0"/>
              <a:t>; 972.348.1786</a:t>
            </a:r>
            <a:endParaRPr lang="en-US" dirty="0"/>
          </a:p>
        </p:txBody>
      </p:sp>
    </p:spTree>
    <p:extLst>
      <p:ext uri="{BB962C8B-B14F-4D97-AF65-F5344CB8AC3E}">
        <p14:creationId xmlns:p14="http://schemas.microsoft.com/office/powerpoint/2010/main" val="28680916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Head Start</a:t>
            </a:r>
            <a:endParaRPr lang="en-US" dirty="0"/>
          </a:p>
        </p:txBody>
      </p:sp>
      <p:sp>
        <p:nvSpPr>
          <p:cNvPr id="3" name="Content Placeholder 2"/>
          <p:cNvSpPr>
            <a:spLocks noGrp="1"/>
          </p:cNvSpPr>
          <p:nvPr>
            <p:ph idx="1"/>
          </p:nvPr>
        </p:nvSpPr>
        <p:spPr/>
        <p:txBody>
          <a:bodyPr>
            <a:normAutofit lnSpcReduction="10000"/>
          </a:bodyPr>
          <a:lstStyle/>
          <a:p>
            <a:r>
              <a:rPr lang="en-US" dirty="0" smtClean="0"/>
              <a:t>Early Learning</a:t>
            </a:r>
          </a:p>
          <a:p>
            <a:r>
              <a:rPr lang="en-US" dirty="0" smtClean="0"/>
              <a:t>Screenings and follow-up for health, development, and behavior</a:t>
            </a:r>
          </a:p>
          <a:p>
            <a:r>
              <a:rPr lang="en-US" dirty="0" smtClean="0"/>
              <a:t>Health and safety</a:t>
            </a:r>
          </a:p>
          <a:p>
            <a:r>
              <a:rPr lang="en-US" dirty="0" smtClean="0"/>
              <a:t>Social and emotional development</a:t>
            </a:r>
          </a:p>
          <a:p>
            <a:r>
              <a:rPr lang="en-US" dirty="0" smtClean="0"/>
              <a:t>Nutrition</a:t>
            </a:r>
          </a:p>
          <a:p>
            <a:r>
              <a:rPr lang="en-US" dirty="0" smtClean="0"/>
              <a:t>Family goal-setting</a:t>
            </a:r>
          </a:p>
          <a:p>
            <a:r>
              <a:rPr lang="en-US" dirty="0" smtClean="0"/>
              <a:t>Social services</a:t>
            </a:r>
          </a:p>
          <a:p>
            <a:r>
              <a:rPr lang="en-US" dirty="0" smtClean="0"/>
              <a:t>Transition services</a:t>
            </a:r>
          </a:p>
          <a:p>
            <a:r>
              <a:rPr lang="en-US" dirty="0" smtClean="0"/>
              <a:t>Services for children with disabilities</a:t>
            </a:r>
          </a:p>
          <a:p>
            <a:endParaRPr lang="en-US" dirty="0"/>
          </a:p>
        </p:txBody>
      </p:sp>
    </p:spTree>
    <p:extLst>
      <p:ext uri="{BB962C8B-B14F-4D97-AF65-F5344CB8AC3E}">
        <p14:creationId xmlns:p14="http://schemas.microsoft.com/office/powerpoint/2010/main" val="15595205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Head Start?</a:t>
            </a:r>
            <a:endParaRPr lang="en-US" dirty="0"/>
          </a:p>
        </p:txBody>
      </p:sp>
      <p:sp>
        <p:nvSpPr>
          <p:cNvPr id="3" name="Content Placeholder 2"/>
          <p:cNvSpPr>
            <a:spLocks noGrp="1"/>
          </p:cNvSpPr>
          <p:nvPr>
            <p:ph idx="1"/>
          </p:nvPr>
        </p:nvSpPr>
        <p:spPr/>
        <p:txBody>
          <a:bodyPr/>
          <a:lstStyle/>
          <a:p>
            <a:r>
              <a:rPr lang="en-US" dirty="0" smtClean="0"/>
              <a:t>Children and families experiencing homelessness are categorically eligible for Head Start and for Early Head Start</a:t>
            </a:r>
          </a:p>
          <a:p>
            <a:r>
              <a:rPr lang="en-US" dirty="0" smtClean="0"/>
              <a:t>They do not need to provide proof of income to qualify</a:t>
            </a:r>
          </a:p>
          <a:p>
            <a:r>
              <a:rPr lang="en-US" dirty="0" smtClean="0"/>
              <a:t>The Head Start Act contains the same definition of homelessness as included in the education subtitle of the McKinney-Vento Act</a:t>
            </a:r>
            <a:endParaRPr lang="en-US" dirty="0"/>
          </a:p>
        </p:txBody>
      </p:sp>
    </p:spTree>
    <p:extLst>
      <p:ext uri="{BB962C8B-B14F-4D97-AF65-F5344CB8AC3E}">
        <p14:creationId xmlns:p14="http://schemas.microsoft.com/office/powerpoint/2010/main" val="2700117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does M-V say?</a:t>
            </a:r>
            <a:endParaRPr lang="en-US" dirty="0"/>
          </a:p>
        </p:txBody>
      </p:sp>
      <p:sp>
        <p:nvSpPr>
          <p:cNvPr id="3" name="Content Placeholder 2"/>
          <p:cNvSpPr>
            <a:spLocks noGrp="1"/>
          </p:cNvSpPr>
          <p:nvPr>
            <p:ph idx="1"/>
          </p:nvPr>
        </p:nvSpPr>
        <p:spPr/>
        <p:txBody>
          <a:bodyPr/>
          <a:lstStyle/>
          <a:p>
            <a:r>
              <a:rPr lang="en-US" dirty="0"/>
              <a:t>ii) homeless families, children, and youths receive educational services for which such families, children, and youths are eligible, including Head Start and Even Start programs and preschool programs administered by the local educational agency, and referrals to healthcare services, dental services, mental health services, and other appropriate services; </a:t>
            </a:r>
            <a:endParaRPr lang="en-US" dirty="0" smtClean="0"/>
          </a:p>
          <a:p>
            <a:endParaRPr lang="en-US" dirty="0"/>
          </a:p>
          <a:p>
            <a:r>
              <a:rPr lang="en-US" dirty="0" smtClean="0"/>
              <a:t>In other words: States must ensure that homeless children have equal access to the same public pre-school programs, administered by the State agency.</a:t>
            </a:r>
            <a:endParaRPr lang="en-US" dirty="0"/>
          </a:p>
          <a:p>
            <a:pPr marL="0" indent="0">
              <a:buNone/>
            </a:pPr>
            <a:endParaRPr lang="en-US" dirty="0"/>
          </a:p>
        </p:txBody>
      </p:sp>
    </p:spTree>
    <p:extLst>
      <p:ext uri="{BB962C8B-B14F-4D97-AF65-F5344CB8AC3E}">
        <p14:creationId xmlns:p14="http://schemas.microsoft.com/office/powerpoint/2010/main" val="26261141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School of Origin</a:t>
            </a:r>
            <a:endParaRPr lang="en-US" dirty="0"/>
          </a:p>
        </p:txBody>
      </p:sp>
      <p:sp>
        <p:nvSpPr>
          <p:cNvPr id="3" name="Content Placeholder 2"/>
          <p:cNvSpPr>
            <a:spLocks noGrp="1"/>
          </p:cNvSpPr>
          <p:nvPr>
            <p:ph idx="1"/>
          </p:nvPr>
        </p:nvSpPr>
        <p:spPr/>
        <p:txBody>
          <a:bodyPr/>
          <a:lstStyle/>
          <a:p>
            <a:r>
              <a:rPr lang="en-US" dirty="0" smtClean="0"/>
              <a:t>There is no school of origin provision for students under the compulsory age of attendance</a:t>
            </a:r>
            <a:endParaRPr lang="en-US" dirty="0"/>
          </a:p>
        </p:txBody>
      </p:sp>
    </p:spTree>
    <p:extLst>
      <p:ext uri="{BB962C8B-B14F-4D97-AF65-F5344CB8AC3E}">
        <p14:creationId xmlns:p14="http://schemas.microsoft.com/office/powerpoint/2010/main" val="399134499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Transportation</a:t>
            </a:r>
            <a:endParaRPr lang="en-US" dirty="0"/>
          </a:p>
        </p:txBody>
      </p:sp>
      <p:sp>
        <p:nvSpPr>
          <p:cNvPr id="3" name="Content Placeholder 2"/>
          <p:cNvSpPr>
            <a:spLocks noGrp="1"/>
          </p:cNvSpPr>
          <p:nvPr>
            <p:ph idx="1"/>
          </p:nvPr>
        </p:nvSpPr>
        <p:spPr/>
        <p:txBody>
          <a:bodyPr/>
          <a:lstStyle/>
          <a:p>
            <a:r>
              <a:rPr lang="en-US" dirty="0" smtClean="0"/>
              <a:t>Transportation services would occur as a comparable service</a:t>
            </a:r>
          </a:p>
          <a:p>
            <a:r>
              <a:rPr lang="en-US" dirty="0" smtClean="0"/>
              <a:t>Remember- there is no school of origin provision</a:t>
            </a:r>
            <a:endParaRPr lang="en-US" dirty="0"/>
          </a:p>
        </p:txBody>
      </p:sp>
    </p:spTree>
    <p:extLst>
      <p:ext uri="{BB962C8B-B14F-4D97-AF65-F5344CB8AC3E}">
        <p14:creationId xmlns:p14="http://schemas.microsoft.com/office/powerpoint/2010/main" val="157798568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Nutrition Services</a:t>
            </a:r>
            <a:endParaRPr lang="en-US" dirty="0"/>
          </a:p>
        </p:txBody>
      </p:sp>
      <p:sp>
        <p:nvSpPr>
          <p:cNvPr id="3" name="Content Placeholder 2"/>
          <p:cNvSpPr>
            <a:spLocks noGrp="1"/>
          </p:cNvSpPr>
          <p:nvPr>
            <p:ph idx="1"/>
          </p:nvPr>
        </p:nvSpPr>
        <p:spPr/>
        <p:txBody>
          <a:bodyPr/>
          <a:lstStyle/>
          <a:p>
            <a:r>
              <a:rPr lang="en-US" dirty="0" smtClean="0"/>
              <a:t>Students in Pre-K and Head Start are automatically eligible for free breakfast/lunch programs</a:t>
            </a:r>
          </a:p>
          <a:p>
            <a:r>
              <a:rPr lang="en-US" dirty="0" smtClean="0"/>
              <a:t>May need to make considerations for half-day programs</a:t>
            </a:r>
            <a:endParaRPr lang="en-US" dirty="0"/>
          </a:p>
        </p:txBody>
      </p:sp>
    </p:spTree>
    <p:extLst>
      <p:ext uri="{BB962C8B-B14F-4D97-AF65-F5344CB8AC3E}">
        <p14:creationId xmlns:p14="http://schemas.microsoft.com/office/powerpoint/2010/main" val="326322778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Increasing Awareness</a:t>
            </a:r>
            <a:endParaRPr lang="en-US" dirty="0"/>
          </a:p>
        </p:txBody>
      </p:sp>
      <p:sp>
        <p:nvSpPr>
          <p:cNvPr id="3" name="Content Placeholder 2"/>
          <p:cNvSpPr>
            <a:spLocks noGrp="1"/>
          </p:cNvSpPr>
          <p:nvPr>
            <p:ph idx="1"/>
          </p:nvPr>
        </p:nvSpPr>
        <p:spPr/>
        <p:txBody>
          <a:bodyPr/>
          <a:lstStyle/>
          <a:p>
            <a:r>
              <a:rPr lang="en-US" dirty="0" smtClean="0"/>
              <a:t>Coordinate with the city or county to host a resource fair</a:t>
            </a:r>
          </a:p>
          <a:p>
            <a:r>
              <a:rPr lang="en-US" dirty="0" smtClean="0"/>
              <a:t>Free Posters and Brochures are available</a:t>
            </a:r>
          </a:p>
          <a:p>
            <a:r>
              <a:rPr lang="en-US" dirty="0" smtClean="0"/>
              <a:t>Homeless Liaisons should develop relationships with:</a:t>
            </a:r>
          </a:p>
          <a:p>
            <a:pPr lvl="1"/>
            <a:r>
              <a:rPr lang="en-US" dirty="0" smtClean="0"/>
              <a:t>Shelter Personnel</a:t>
            </a:r>
          </a:p>
          <a:p>
            <a:pPr lvl="1"/>
            <a:r>
              <a:rPr lang="en-US" dirty="0" smtClean="0"/>
              <a:t>Head Start and Early Head Start Programs</a:t>
            </a:r>
          </a:p>
          <a:p>
            <a:pPr lvl="1"/>
            <a:r>
              <a:rPr lang="en-US" dirty="0" smtClean="0"/>
              <a:t>School based Pre-K programs</a:t>
            </a:r>
          </a:p>
          <a:p>
            <a:pPr lvl="1"/>
            <a:r>
              <a:rPr lang="en-US" dirty="0" smtClean="0"/>
              <a:t>Food and Clothing Banks</a:t>
            </a:r>
          </a:p>
          <a:p>
            <a:pPr lvl="1"/>
            <a:r>
              <a:rPr lang="en-US" dirty="0" smtClean="0"/>
              <a:t>Other service providers</a:t>
            </a:r>
          </a:p>
        </p:txBody>
      </p:sp>
    </p:spTree>
    <p:extLst>
      <p:ext uri="{BB962C8B-B14F-4D97-AF65-F5344CB8AC3E}">
        <p14:creationId xmlns:p14="http://schemas.microsoft.com/office/powerpoint/2010/main" val="345697045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sp>
        <p:nvSpPr>
          <p:cNvPr id="3" name="Content Placeholder 2"/>
          <p:cNvSpPr>
            <a:spLocks noGrp="1"/>
          </p:cNvSpPr>
          <p:nvPr>
            <p:ph idx="1"/>
          </p:nvPr>
        </p:nvSpPr>
        <p:spPr/>
        <p:txBody>
          <a:bodyPr/>
          <a:lstStyle/>
          <a:p>
            <a:r>
              <a:rPr lang="en-US" dirty="0" smtClean="0"/>
              <a:t>Questions can be typed into the question box.</a:t>
            </a:r>
            <a:endParaRPr lang="en-US" dirty="0"/>
          </a:p>
        </p:txBody>
      </p:sp>
    </p:spTree>
    <p:extLst>
      <p:ext uri="{BB962C8B-B14F-4D97-AF65-F5344CB8AC3E}">
        <p14:creationId xmlns:p14="http://schemas.microsoft.com/office/powerpoint/2010/main" val="26575630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Non-Agenda</a:t>
            </a:r>
            <a:endParaRPr lang="en-US" dirty="0"/>
          </a:p>
        </p:txBody>
      </p:sp>
      <p:sp>
        <p:nvSpPr>
          <p:cNvPr id="3" name="Content Placeholder 2"/>
          <p:cNvSpPr>
            <a:spLocks noGrp="1"/>
          </p:cNvSpPr>
          <p:nvPr>
            <p:ph idx="1"/>
          </p:nvPr>
        </p:nvSpPr>
        <p:spPr/>
        <p:txBody>
          <a:bodyPr/>
          <a:lstStyle/>
          <a:p>
            <a:r>
              <a:rPr lang="en-US" dirty="0" smtClean="0"/>
              <a:t>We will not spend anytime discussing the ethical pro’s and con’s with regards to providing services to people experiencing homelessness.</a:t>
            </a:r>
            <a:endParaRPr lang="en-US" dirty="0"/>
          </a:p>
        </p:txBody>
      </p:sp>
    </p:spTree>
    <p:extLst>
      <p:ext uri="{BB962C8B-B14F-4D97-AF65-F5344CB8AC3E}">
        <p14:creationId xmlns:p14="http://schemas.microsoft.com/office/powerpoint/2010/main" val="26553590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a:t>
            </a:r>
            <a:endParaRPr lang="en-US" dirty="0"/>
          </a:p>
        </p:txBody>
      </p:sp>
      <p:sp>
        <p:nvSpPr>
          <p:cNvPr id="3" name="Content Placeholder 2"/>
          <p:cNvSpPr>
            <a:spLocks noGrp="1"/>
          </p:cNvSpPr>
          <p:nvPr>
            <p:ph idx="1"/>
          </p:nvPr>
        </p:nvSpPr>
        <p:spPr/>
        <p:txBody>
          <a:bodyPr/>
          <a:lstStyle/>
          <a:p>
            <a:r>
              <a:rPr lang="en-US" dirty="0" smtClean="0"/>
              <a:t>Looking at the problem</a:t>
            </a:r>
          </a:p>
          <a:p>
            <a:r>
              <a:rPr lang="en-US" dirty="0" smtClean="0"/>
              <a:t>What is Pre-K?</a:t>
            </a:r>
          </a:p>
          <a:p>
            <a:r>
              <a:rPr lang="en-US" dirty="0" smtClean="0"/>
              <a:t>What is Head Start?</a:t>
            </a:r>
          </a:p>
          <a:p>
            <a:r>
              <a:rPr lang="en-US" dirty="0" smtClean="0"/>
              <a:t>What does M-V say?</a:t>
            </a:r>
          </a:p>
          <a:p>
            <a:r>
              <a:rPr lang="en-US" dirty="0" smtClean="0"/>
              <a:t>School of Origin</a:t>
            </a:r>
          </a:p>
          <a:p>
            <a:r>
              <a:rPr lang="en-US" dirty="0" smtClean="0"/>
              <a:t>Transportation</a:t>
            </a:r>
          </a:p>
          <a:p>
            <a:r>
              <a:rPr lang="en-US" dirty="0" smtClean="0"/>
              <a:t>Nutrition Services</a:t>
            </a:r>
          </a:p>
          <a:p>
            <a:endParaRPr lang="en-US" dirty="0" smtClean="0"/>
          </a:p>
          <a:p>
            <a:endParaRPr lang="en-US" dirty="0"/>
          </a:p>
        </p:txBody>
      </p:sp>
    </p:spTree>
    <p:extLst>
      <p:ext uri="{BB962C8B-B14F-4D97-AF65-F5344CB8AC3E}">
        <p14:creationId xmlns:p14="http://schemas.microsoft.com/office/powerpoint/2010/main" val="617416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Looking at the Problem</a:t>
            </a:r>
            <a:endParaRPr lang="en-US" dirty="0"/>
          </a:p>
        </p:txBody>
      </p:sp>
      <p:sp>
        <p:nvSpPr>
          <p:cNvPr id="3" name="Content Placeholder 2"/>
          <p:cNvSpPr>
            <a:spLocks noGrp="1"/>
          </p:cNvSpPr>
          <p:nvPr>
            <p:ph idx="1"/>
          </p:nvPr>
        </p:nvSpPr>
        <p:spPr/>
        <p:txBody>
          <a:bodyPr/>
          <a:lstStyle/>
          <a:p>
            <a:r>
              <a:rPr lang="en-US" dirty="0" smtClean="0"/>
              <a:t>Over 50% of children living in federally-funded homeless shelters are under the age of 5. </a:t>
            </a:r>
          </a:p>
          <a:p>
            <a:r>
              <a:rPr lang="en-US" dirty="0" smtClean="0"/>
              <a:t>These students are at-risk because of:</a:t>
            </a:r>
          </a:p>
          <a:p>
            <a:pPr lvl="1"/>
            <a:r>
              <a:rPr lang="en-US" dirty="0" smtClean="0"/>
              <a:t>Lack of prenatal and early health care</a:t>
            </a:r>
          </a:p>
          <a:p>
            <a:pPr lvl="1"/>
            <a:r>
              <a:rPr lang="en-US" dirty="0" smtClean="0"/>
              <a:t>Crowded and unsanitary living conditions</a:t>
            </a:r>
          </a:p>
          <a:p>
            <a:pPr lvl="1"/>
            <a:r>
              <a:rPr lang="en-US" dirty="0" smtClean="0"/>
              <a:t>Environmental contaminants such as lead</a:t>
            </a:r>
          </a:p>
          <a:p>
            <a:pPr lvl="1"/>
            <a:r>
              <a:rPr lang="en-US" dirty="0" smtClean="0"/>
              <a:t>Severe Poverty </a:t>
            </a:r>
          </a:p>
          <a:p>
            <a:pPr lvl="1"/>
            <a:r>
              <a:rPr lang="en-US" dirty="0" smtClean="0"/>
              <a:t>Overall instability</a:t>
            </a:r>
            <a:endParaRPr lang="en-US" dirty="0"/>
          </a:p>
        </p:txBody>
      </p:sp>
    </p:spTree>
    <p:extLst>
      <p:ext uri="{BB962C8B-B14F-4D97-AF65-F5344CB8AC3E}">
        <p14:creationId xmlns:p14="http://schemas.microsoft.com/office/powerpoint/2010/main" val="25969062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Looking at the problem</a:t>
            </a:r>
            <a:endParaRPr lang="en-US" dirty="0"/>
          </a:p>
        </p:txBody>
      </p:sp>
      <p:sp>
        <p:nvSpPr>
          <p:cNvPr id="3" name="Content Placeholder 2"/>
          <p:cNvSpPr>
            <a:spLocks noGrp="1"/>
          </p:cNvSpPr>
          <p:nvPr>
            <p:ph idx="1"/>
          </p:nvPr>
        </p:nvSpPr>
        <p:spPr/>
        <p:txBody>
          <a:bodyPr/>
          <a:lstStyle/>
          <a:p>
            <a:r>
              <a:rPr lang="en-US" dirty="0" smtClean="0"/>
              <a:t>Other barriers include:</a:t>
            </a:r>
          </a:p>
          <a:p>
            <a:pPr lvl="1"/>
            <a:r>
              <a:rPr lang="en-US" dirty="0" smtClean="0"/>
              <a:t>Lack of documentation</a:t>
            </a:r>
          </a:p>
          <a:p>
            <a:pPr lvl="1"/>
            <a:r>
              <a:rPr lang="en-US" dirty="0" smtClean="0"/>
              <a:t>High Mobility</a:t>
            </a:r>
          </a:p>
          <a:p>
            <a:pPr lvl="1"/>
            <a:r>
              <a:rPr lang="en-US" dirty="0" smtClean="0"/>
              <a:t>Lack of transportation</a:t>
            </a:r>
          </a:p>
          <a:p>
            <a:pPr lvl="1"/>
            <a:r>
              <a:rPr lang="en-US" dirty="0" smtClean="0"/>
              <a:t>Lack of awareness</a:t>
            </a:r>
          </a:p>
          <a:p>
            <a:pPr lvl="1"/>
            <a:r>
              <a:rPr lang="en-US" dirty="0" smtClean="0"/>
              <a:t>Students in homeless situations are twice as likely to have a disability</a:t>
            </a:r>
          </a:p>
          <a:p>
            <a:pPr marL="457200" lvl="1" indent="0">
              <a:buNone/>
            </a:pPr>
            <a:endParaRPr lang="en-US" dirty="0" smtClean="0"/>
          </a:p>
        </p:txBody>
      </p:sp>
    </p:spTree>
    <p:extLst>
      <p:ext uri="{BB962C8B-B14F-4D97-AF65-F5344CB8AC3E}">
        <p14:creationId xmlns:p14="http://schemas.microsoft.com/office/powerpoint/2010/main" val="6839717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Pre-K</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endParaRPr lang="en-US" dirty="0" smtClean="0"/>
          </a:p>
          <a:p>
            <a:r>
              <a:rPr lang="en-US" dirty="0" smtClean="0"/>
              <a:t>Eligibility requirements</a:t>
            </a:r>
          </a:p>
          <a:p>
            <a:r>
              <a:rPr lang="en-US" dirty="0" smtClean="0"/>
              <a:t>School </a:t>
            </a:r>
            <a:r>
              <a:rPr lang="en-US" dirty="0"/>
              <a:t>districts must offer a half‐day prekindergarten program if at least 15 eligible four‐year‐old children are identified</a:t>
            </a:r>
          </a:p>
          <a:p>
            <a:r>
              <a:rPr lang="en-US" dirty="0" smtClean="0"/>
              <a:t>½ day education based program</a:t>
            </a:r>
          </a:p>
          <a:p>
            <a:r>
              <a:rPr lang="en-US" dirty="0" smtClean="0"/>
              <a:t>Average Daily Attendance determines funding (FSP)</a:t>
            </a:r>
          </a:p>
          <a:p>
            <a:r>
              <a:rPr lang="en-US" dirty="0" smtClean="0"/>
              <a:t>TEKS based Curriculum</a:t>
            </a:r>
          </a:p>
          <a:p>
            <a:r>
              <a:rPr lang="en-US" dirty="0" smtClean="0"/>
              <a:t>Certified teachers, with bachelor’s degrees</a:t>
            </a:r>
          </a:p>
          <a:p>
            <a:r>
              <a:rPr lang="en-US" dirty="0" smtClean="0"/>
              <a:t>No limit on class size</a:t>
            </a:r>
            <a:r>
              <a:rPr lang="en-US" dirty="0"/>
              <a:t> </a:t>
            </a:r>
            <a:r>
              <a:rPr lang="en-US" dirty="0" smtClean="0"/>
              <a:t>or teacher/student ratio</a:t>
            </a:r>
          </a:p>
          <a:p>
            <a:r>
              <a:rPr lang="en-US" dirty="0" smtClean="0"/>
              <a:t>No Waitlists</a:t>
            </a:r>
          </a:p>
          <a:p>
            <a:endParaRPr lang="en-US" dirty="0" smtClean="0"/>
          </a:p>
        </p:txBody>
      </p:sp>
    </p:spTree>
    <p:extLst>
      <p:ext uri="{BB962C8B-B14F-4D97-AF65-F5344CB8AC3E}">
        <p14:creationId xmlns:p14="http://schemas.microsoft.com/office/powerpoint/2010/main" val="42815287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Pre-K Eligibility Requirements</a:t>
            </a:r>
            <a:endParaRPr lang="en-US" dirty="0"/>
          </a:p>
        </p:txBody>
      </p:sp>
      <p:sp>
        <p:nvSpPr>
          <p:cNvPr id="3" name="Content Placeholder 2"/>
          <p:cNvSpPr>
            <a:spLocks noGrp="1"/>
          </p:cNvSpPr>
          <p:nvPr>
            <p:ph idx="1"/>
          </p:nvPr>
        </p:nvSpPr>
        <p:spPr/>
        <p:txBody>
          <a:bodyPr>
            <a:normAutofit fontScale="55000" lnSpcReduction="20000"/>
          </a:bodyPr>
          <a:lstStyle/>
          <a:p>
            <a:r>
              <a:rPr lang="en-US" dirty="0" smtClean="0"/>
              <a:t>Unable to speak and comprehend the English language;</a:t>
            </a:r>
            <a:br>
              <a:rPr lang="en-US" dirty="0" smtClean="0"/>
            </a:br>
            <a:r>
              <a:rPr lang="en-US" dirty="0" smtClean="0"/>
              <a:t/>
            </a:r>
            <a:br>
              <a:rPr lang="en-US" dirty="0" smtClean="0"/>
            </a:br>
            <a:endParaRPr lang="en-US" dirty="0" smtClean="0"/>
          </a:p>
          <a:p>
            <a:r>
              <a:rPr lang="en-US" dirty="0" smtClean="0"/>
              <a:t>Economically disadvantaged (qualifies for free or reduced lunches);</a:t>
            </a:r>
            <a:br>
              <a:rPr lang="en-US" dirty="0" smtClean="0"/>
            </a:br>
            <a:r>
              <a:rPr lang="en-US" dirty="0" smtClean="0"/>
              <a:t/>
            </a:r>
            <a:br>
              <a:rPr lang="en-US" dirty="0" smtClean="0"/>
            </a:br>
            <a:endParaRPr lang="en-US" dirty="0" smtClean="0"/>
          </a:p>
          <a:p>
            <a:r>
              <a:rPr lang="en-US" dirty="0" smtClean="0"/>
              <a:t>Homeless;</a:t>
            </a:r>
            <a:br>
              <a:rPr lang="en-US" dirty="0" smtClean="0"/>
            </a:br>
            <a:r>
              <a:rPr lang="en-US" dirty="0" smtClean="0"/>
              <a:t/>
            </a:r>
            <a:br>
              <a:rPr lang="en-US" dirty="0" smtClean="0"/>
            </a:br>
            <a:endParaRPr lang="en-US" dirty="0" smtClean="0"/>
          </a:p>
          <a:p>
            <a:r>
              <a:rPr lang="en-US" dirty="0" smtClean="0"/>
              <a:t>The child of an active duty member of the armed forces, including state military forces or a reserve component of the armed forces, who is ordered to active duty (must be on active duty the first day of school); </a:t>
            </a:r>
            <a:br>
              <a:rPr lang="en-US" dirty="0" smtClean="0"/>
            </a:br>
            <a:r>
              <a:rPr lang="en-US" dirty="0" smtClean="0"/>
              <a:t/>
            </a:r>
            <a:br>
              <a:rPr lang="en-US" dirty="0" smtClean="0"/>
            </a:br>
            <a:endParaRPr lang="en-US" dirty="0" smtClean="0"/>
          </a:p>
          <a:p>
            <a:r>
              <a:rPr lang="en-US" dirty="0" smtClean="0"/>
              <a:t>The child of a member of the armed forces, including state military forces or a reserve component of the armed forces, who was injured or killed while serving on active duty; or</a:t>
            </a:r>
            <a:br>
              <a:rPr lang="en-US" dirty="0" smtClean="0"/>
            </a:br>
            <a:r>
              <a:rPr lang="en-US" dirty="0" smtClean="0"/>
              <a:t/>
            </a:r>
            <a:br>
              <a:rPr lang="en-US" dirty="0" smtClean="0"/>
            </a:br>
            <a:endParaRPr lang="en-US" dirty="0" smtClean="0"/>
          </a:p>
          <a:p>
            <a:r>
              <a:rPr lang="en-US" dirty="0" smtClean="0"/>
              <a:t>The child is or ever has been in the conservatorship of the Department of Family and Protective Services following an adverse hearing. This also includes children who have been adopted or returned to their parents.</a:t>
            </a:r>
          </a:p>
        </p:txBody>
      </p:sp>
    </p:spTree>
    <p:extLst>
      <p:ext uri="{BB962C8B-B14F-4D97-AF65-F5344CB8AC3E}">
        <p14:creationId xmlns:p14="http://schemas.microsoft.com/office/powerpoint/2010/main" val="8911603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Types of Pre-K</a:t>
            </a:r>
            <a:endParaRPr lang="en-US" dirty="0"/>
          </a:p>
        </p:txBody>
      </p:sp>
      <p:sp>
        <p:nvSpPr>
          <p:cNvPr id="3" name="Content Placeholder 2"/>
          <p:cNvSpPr>
            <a:spLocks noGrp="1"/>
          </p:cNvSpPr>
          <p:nvPr>
            <p:ph idx="1"/>
          </p:nvPr>
        </p:nvSpPr>
        <p:spPr/>
        <p:txBody>
          <a:bodyPr/>
          <a:lstStyle/>
          <a:p>
            <a:r>
              <a:rPr lang="en-US" dirty="0" smtClean="0"/>
              <a:t>Tuition based Pre-K</a:t>
            </a:r>
          </a:p>
          <a:p>
            <a:r>
              <a:rPr lang="en-US" dirty="0" smtClean="0"/>
              <a:t>Community funded Pre-K</a:t>
            </a:r>
          </a:p>
          <a:p>
            <a:r>
              <a:rPr lang="en-US" dirty="0" smtClean="0"/>
              <a:t>Districts may choose to also serve students that are 3 years old</a:t>
            </a:r>
            <a:endParaRPr lang="en-US" dirty="0"/>
          </a:p>
        </p:txBody>
      </p:sp>
    </p:spTree>
    <p:extLst>
      <p:ext uri="{BB962C8B-B14F-4D97-AF65-F5344CB8AC3E}">
        <p14:creationId xmlns:p14="http://schemas.microsoft.com/office/powerpoint/2010/main" val="1573699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Head Start</a:t>
            </a:r>
            <a:endParaRPr lang="en-US" dirty="0"/>
          </a:p>
        </p:txBody>
      </p:sp>
      <p:sp>
        <p:nvSpPr>
          <p:cNvPr id="3" name="Content Placeholder 2"/>
          <p:cNvSpPr>
            <a:spLocks noGrp="1"/>
          </p:cNvSpPr>
          <p:nvPr>
            <p:ph idx="1"/>
          </p:nvPr>
        </p:nvSpPr>
        <p:spPr/>
        <p:txBody>
          <a:bodyPr/>
          <a:lstStyle/>
          <a:p>
            <a:r>
              <a:rPr lang="en-US" dirty="0" smtClean="0"/>
              <a:t>Federal Program from US Health and Human Services</a:t>
            </a:r>
          </a:p>
          <a:p>
            <a:r>
              <a:rPr lang="en-US" dirty="0" smtClean="0"/>
              <a:t>Full day program</a:t>
            </a:r>
          </a:p>
          <a:p>
            <a:r>
              <a:rPr lang="en-US" b="1" dirty="0" smtClean="0"/>
              <a:t>Comprehensive</a:t>
            </a:r>
            <a:r>
              <a:rPr lang="en-US" dirty="0" smtClean="0"/>
              <a:t> Early Childhood Education</a:t>
            </a:r>
          </a:p>
          <a:p>
            <a:r>
              <a:rPr lang="en-US" dirty="0" smtClean="0"/>
              <a:t>Health, Nutrition and Parent Involvement</a:t>
            </a:r>
          </a:p>
          <a:p>
            <a:r>
              <a:rPr lang="en-US" dirty="0" smtClean="0"/>
              <a:t>Eligibility is largely income based; however, homelessness is a qualifier</a:t>
            </a:r>
          </a:p>
          <a:p>
            <a:r>
              <a:rPr lang="en-US" dirty="0" smtClean="0"/>
              <a:t>Most programs have waitlists</a:t>
            </a:r>
          </a:p>
          <a:p>
            <a:r>
              <a:rPr lang="en-US" dirty="0" smtClean="0"/>
              <a:t>Students are given priority enrollment based on weighted scores</a:t>
            </a:r>
          </a:p>
          <a:p>
            <a:pPr marL="0" indent="0">
              <a:buNone/>
            </a:pPr>
            <a:endParaRPr lang="en-US" dirty="0"/>
          </a:p>
        </p:txBody>
      </p:sp>
    </p:spTree>
    <p:extLst>
      <p:ext uri="{BB962C8B-B14F-4D97-AF65-F5344CB8AC3E}">
        <p14:creationId xmlns:p14="http://schemas.microsoft.com/office/powerpoint/2010/main" val="11144918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163</TotalTime>
  <Words>572</Words>
  <Application>Microsoft Office PowerPoint</Application>
  <PresentationFormat>Widescreen</PresentationFormat>
  <Paragraphs>95</Paragraphs>
  <Slides>17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Arial</vt:lpstr>
      <vt:lpstr>Calibri</vt:lpstr>
      <vt:lpstr>Calibri Light</vt:lpstr>
      <vt:lpstr>Office Theme</vt:lpstr>
      <vt:lpstr>Pre-K, Head Start and Homeless Education</vt:lpstr>
      <vt:lpstr>Non-Agenda</vt:lpstr>
      <vt:lpstr>Agenda</vt:lpstr>
      <vt:lpstr>Looking at the Problem</vt:lpstr>
      <vt:lpstr>Looking at the problem</vt:lpstr>
      <vt:lpstr>What is Pre-K</vt:lpstr>
      <vt:lpstr>Pre-K Eligibility Requirements</vt:lpstr>
      <vt:lpstr>Other Types of Pre-K</vt:lpstr>
      <vt:lpstr>What is Head Start</vt:lpstr>
      <vt:lpstr>What is Head Start</vt:lpstr>
      <vt:lpstr>What is Head Start?</vt:lpstr>
      <vt:lpstr>What does M-V say?</vt:lpstr>
      <vt:lpstr>School of Origin</vt:lpstr>
      <vt:lpstr>Transportation</vt:lpstr>
      <vt:lpstr>Nutrition Services</vt:lpstr>
      <vt:lpstr>Increasing Awareness</vt:lpstr>
      <vt:lpstr>Questions?</vt:lpstr>
    </vt:vector>
  </TitlesOfParts>
  <Company>Region 10 ESC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Pre-K, Head Start and Homeless Education</dc:title>
  <dc:creator>David Ray</dc:creator>
  <cp:lastModifiedBy>David Ray</cp:lastModifiedBy>
  <cp:revision>12</cp:revision>
  <dcterms:created xsi:type="dcterms:W3CDTF">2016-03-23T14:48:46Z</dcterms:created>
  <dcterms:modified xsi:type="dcterms:W3CDTF">2016-03-23T17:32:45Z</dcterms:modified>
</cp:coreProperties>
</file>