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6"/>
  </p:notesMasterIdLst>
  <p:handoutMasterIdLst>
    <p:handoutMasterId r:id="rId137"/>
  </p:handoutMasterIdLst>
  <p:sldIdLst>
    <p:sldId id="261" r:id="rId2"/>
    <p:sldId id="260" r:id="rId3"/>
    <p:sldId id="266" r:id="rId4"/>
    <p:sldId id="267" r:id="rId5"/>
    <p:sldId id="262" r:id="rId6"/>
    <p:sldId id="263" r:id="rId7"/>
    <p:sldId id="268" r:id="rId8"/>
    <p:sldId id="271" r:id="rId9"/>
    <p:sldId id="265" r:id="rId10"/>
    <p:sldId id="272" r:id="rId11"/>
    <p:sldId id="276" r:id="rId12"/>
    <p:sldId id="430" r:id="rId13"/>
    <p:sldId id="379" r:id="rId14"/>
    <p:sldId id="277" r:id="rId15"/>
    <p:sldId id="282" r:id="rId16"/>
    <p:sldId id="414" r:id="rId17"/>
    <p:sldId id="278" r:id="rId18"/>
    <p:sldId id="288" r:id="rId19"/>
    <p:sldId id="289" r:id="rId20"/>
    <p:sldId id="290" r:id="rId21"/>
    <p:sldId id="291" r:id="rId22"/>
    <p:sldId id="298" r:id="rId23"/>
    <p:sldId id="299" r:id="rId24"/>
    <p:sldId id="433" r:id="rId25"/>
    <p:sldId id="304" r:id="rId26"/>
    <p:sldId id="301" r:id="rId27"/>
    <p:sldId id="302" r:id="rId28"/>
    <p:sldId id="457" r:id="rId29"/>
    <p:sldId id="458" r:id="rId30"/>
    <p:sldId id="452" r:id="rId31"/>
    <p:sldId id="279" r:id="rId32"/>
    <p:sldId id="280" r:id="rId33"/>
    <p:sldId id="281" r:id="rId34"/>
    <p:sldId id="378" r:id="rId35"/>
    <p:sldId id="306" r:id="rId36"/>
    <p:sldId id="307" r:id="rId37"/>
    <p:sldId id="308" r:id="rId38"/>
    <p:sldId id="309" r:id="rId39"/>
    <p:sldId id="310" r:id="rId40"/>
    <p:sldId id="311" r:id="rId41"/>
    <p:sldId id="312" r:id="rId42"/>
    <p:sldId id="315" r:id="rId43"/>
    <p:sldId id="377" r:id="rId44"/>
    <p:sldId id="314" r:id="rId45"/>
    <p:sldId id="316" r:id="rId46"/>
    <p:sldId id="424" r:id="rId47"/>
    <p:sldId id="317" r:id="rId48"/>
    <p:sldId id="376" r:id="rId49"/>
    <p:sldId id="319" r:id="rId50"/>
    <p:sldId id="324" r:id="rId51"/>
    <p:sldId id="325" r:id="rId52"/>
    <p:sldId id="326" r:id="rId53"/>
    <p:sldId id="327" r:id="rId54"/>
    <p:sldId id="328" r:id="rId55"/>
    <p:sldId id="431" r:id="rId56"/>
    <p:sldId id="329" r:id="rId57"/>
    <p:sldId id="331" r:id="rId58"/>
    <p:sldId id="332" r:id="rId59"/>
    <p:sldId id="333" r:id="rId60"/>
    <p:sldId id="334" r:id="rId61"/>
    <p:sldId id="335" r:id="rId62"/>
    <p:sldId id="336" r:id="rId63"/>
    <p:sldId id="337" r:id="rId64"/>
    <p:sldId id="436" r:id="rId65"/>
    <p:sldId id="437" r:id="rId66"/>
    <p:sldId id="438" r:id="rId67"/>
    <p:sldId id="439" r:id="rId68"/>
    <p:sldId id="440" r:id="rId69"/>
    <p:sldId id="420" r:id="rId70"/>
    <p:sldId id="421" r:id="rId71"/>
    <p:sldId id="422" r:id="rId72"/>
    <p:sldId id="423" r:id="rId73"/>
    <p:sldId id="375" r:id="rId74"/>
    <p:sldId id="459"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432" r:id="rId90"/>
    <p:sldId id="358" r:id="rId91"/>
    <p:sldId id="371" r:id="rId92"/>
    <p:sldId id="416" r:id="rId93"/>
    <p:sldId id="369" r:id="rId94"/>
    <p:sldId id="370" r:id="rId95"/>
    <p:sldId id="364" r:id="rId96"/>
    <p:sldId id="373" r:id="rId97"/>
    <p:sldId id="374" r:id="rId98"/>
    <p:sldId id="380" r:id="rId99"/>
    <p:sldId id="381" r:id="rId100"/>
    <p:sldId id="382" r:id="rId101"/>
    <p:sldId id="383" r:id="rId102"/>
    <p:sldId id="384" r:id="rId103"/>
    <p:sldId id="385" r:id="rId104"/>
    <p:sldId id="388" r:id="rId105"/>
    <p:sldId id="389" r:id="rId106"/>
    <p:sldId id="390" r:id="rId107"/>
    <p:sldId id="391" r:id="rId108"/>
    <p:sldId id="399" r:id="rId109"/>
    <p:sldId id="400" r:id="rId110"/>
    <p:sldId id="428" r:id="rId111"/>
    <p:sldId id="393" r:id="rId112"/>
    <p:sldId id="394" r:id="rId113"/>
    <p:sldId id="395" r:id="rId114"/>
    <p:sldId id="396" r:id="rId115"/>
    <p:sldId id="453" r:id="rId116"/>
    <p:sldId id="401" r:id="rId117"/>
    <p:sldId id="402" r:id="rId118"/>
    <p:sldId id="403" r:id="rId119"/>
    <p:sldId id="404" r:id="rId120"/>
    <p:sldId id="454" r:id="rId121"/>
    <p:sldId id="455" r:id="rId122"/>
    <p:sldId id="456" r:id="rId123"/>
    <p:sldId id="447" r:id="rId124"/>
    <p:sldId id="448" r:id="rId125"/>
    <p:sldId id="449" r:id="rId126"/>
    <p:sldId id="450" r:id="rId127"/>
    <p:sldId id="417" r:id="rId128"/>
    <p:sldId id="406" r:id="rId129"/>
    <p:sldId id="407" r:id="rId130"/>
    <p:sldId id="410" r:id="rId131"/>
    <p:sldId id="408" r:id="rId132"/>
    <p:sldId id="409" r:id="rId133"/>
    <p:sldId id="445" r:id="rId134"/>
    <p:sldId id="446" r:id="rId1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3B1C1"/>
    <a:srgbClr val="D3F8FF"/>
    <a:srgbClr val="E8E9FF"/>
    <a:srgbClr val="CBDBE9"/>
    <a:srgbClr val="D4F1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13" autoAdjust="0"/>
  </p:normalViewPr>
  <p:slideViewPr>
    <p:cSldViewPr snapToGrid="0" snapToObjects="1">
      <p:cViewPr varScale="1">
        <p:scale>
          <a:sx n="88" d="100"/>
          <a:sy n="88" d="100"/>
        </p:scale>
        <p:origin x="492" y="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Lst>
  </p:outlineViewPr>
  <p:notesTextViewPr>
    <p:cViewPr>
      <p:scale>
        <a:sx n="100" d="100"/>
        <a:sy n="100" d="100"/>
      </p:scale>
      <p:origin x="0" y="0"/>
    </p:cViewPr>
  </p:notesTextViewPr>
  <p:sorterViewPr>
    <p:cViewPr>
      <p:scale>
        <a:sx n="200" d="100"/>
        <a:sy n="200" d="100"/>
      </p:scale>
      <p:origin x="0" y="422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_rels/viewProps.xml.rels><?xml version="1.0" encoding="UTF-8" standalone="yes"?>
<Relationships xmlns="http://schemas.openxmlformats.org/package/2006/relationships"><Relationship Id="rId26" Type="http://schemas.openxmlformats.org/officeDocument/2006/relationships/slide" Target="slides/slide36.xml"/><Relationship Id="rId117" Type="http://schemas.openxmlformats.org/officeDocument/2006/relationships/slide" Target="slides/slide132.xml"/><Relationship Id="rId21" Type="http://schemas.openxmlformats.org/officeDocument/2006/relationships/slide" Target="slides/slide31.xml"/><Relationship Id="rId42" Type="http://schemas.openxmlformats.org/officeDocument/2006/relationships/slide" Target="slides/slide52.xml"/><Relationship Id="rId47" Type="http://schemas.openxmlformats.org/officeDocument/2006/relationships/slide" Target="slides/slide57.xml"/><Relationship Id="rId63" Type="http://schemas.openxmlformats.org/officeDocument/2006/relationships/slide" Target="slides/slide78.xml"/><Relationship Id="rId68" Type="http://schemas.openxmlformats.org/officeDocument/2006/relationships/slide" Target="slides/slide83.xml"/><Relationship Id="rId84" Type="http://schemas.openxmlformats.org/officeDocument/2006/relationships/slide" Target="slides/slide99.xml"/><Relationship Id="rId89" Type="http://schemas.openxmlformats.org/officeDocument/2006/relationships/slide" Target="slides/slide104.xml"/><Relationship Id="rId112" Type="http://schemas.openxmlformats.org/officeDocument/2006/relationships/slide" Target="slides/slide127.xml"/><Relationship Id="rId16" Type="http://schemas.openxmlformats.org/officeDocument/2006/relationships/slide" Target="slides/slide26.xml"/><Relationship Id="rId107" Type="http://schemas.openxmlformats.org/officeDocument/2006/relationships/slide" Target="slides/slide122.xml"/><Relationship Id="rId11" Type="http://schemas.openxmlformats.org/officeDocument/2006/relationships/slide" Target="slides/slide20.xml"/><Relationship Id="rId24" Type="http://schemas.openxmlformats.org/officeDocument/2006/relationships/slide" Target="slides/slide34.xml"/><Relationship Id="rId32" Type="http://schemas.openxmlformats.org/officeDocument/2006/relationships/slide" Target="slides/slide42.xml"/><Relationship Id="rId37" Type="http://schemas.openxmlformats.org/officeDocument/2006/relationships/slide" Target="slides/slide47.xml"/><Relationship Id="rId40" Type="http://schemas.openxmlformats.org/officeDocument/2006/relationships/slide" Target="slides/slide50.xml"/><Relationship Id="rId45" Type="http://schemas.openxmlformats.org/officeDocument/2006/relationships/slide" Target="slides/slide55.xml"/><Relationship Id="rId53" Type="http://schemas.openxmlformats.org/officeDocument/2006/relationships/slide" Target="slides/slide63.xml"/><Relationship Id="rId58" Type="http://schemas.openxmlformats.org/officeDocument/2006/relationships/slide" Target="slides/slide73.xml"/><Relationship Id="rId66" Type="http://schemas.openxmlformats.org/officeDocument/2006/relationships/slide" Target="slides/slide81.xml"/><Relationship Id="rId74" Type="http://schemas.openxmlformats.org/officeDocument/2006/relationships/slide" Target="slides/slide89.xml"/><Relationship Id="rId79" Type="http://schemas.openxmlformats.org/officeDocument/2006/relationships/slide" Target="slides/slide94.xml"/><Relationship Id="rId87" Type="http://schemas.openxmlformats.org/officeDocument/2006/relationships/slide" Target="slides/slide102.xml"/><Relationship Id="rId102" Type="http://schemas.openxmlformats.org/officeDocument/2006/relationships/slide" Target="slides/slide117.xml"/><Relationship Id="rId110" Type="http://schemas.openxmlformats.org/officeDocument/2006/relationships/slide" Target="slides/slide125.xml"/><Relationship Id="rId115" Type="http://schemas.openxmlformats.org/officeDocument/2006/relationships/slide" Target="slides/slide130.xml"/><Relationship Id="rId5" Type="http://schemas.openxmlformats.org/officeDocument/2006/relationships/slide" Target="slides/slide14.xml"/><Relationship Id="rId61" Type="http://schemas.openxmlformats.org/officeDocument/2006/relationships/slide" Target="slides/slide76.xml"/><Relationship Id="rId82" Type="http://schemas.openxmlformats.org/officeDocument/2006/relationships/slide" Target="slides/slide97.xml"/><Relationship Id="rId90" Type="http://schemas.openxmlformats.org/officeDocument/2006/relationships/slide" Target="slides/slide105.xml"/><Relationship Id="rId95" Type="http://schemas.openxmlformats.org/officeDocument/2006/relationships/slide" Target="slides/slide110.xml"/><Relationship Id="rId19" Type="http://schemas.openxmlformats.org/officeDocument/2006/relationships/slide" Target="slides/slide29.xml"/><Relationship Id="rId14" Type="http://schemas.openxmlformats.org/officeDocument/2006/relationships/slide" Target="slides/slide23.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0.xml"/><Relationship Id="rId35" Type="http://schemas.openxmlformats.org/officeDocument/2006/relationships/slide" Target="slides/slide45.xml"/><Relationship Id="rId43" Type="http://schemas.openxmlformats.org/officeDocument/2006/relationships/slide" Target="slides/slide53.xml"/><Relationship Id="rId48" Type="http://schemas.openxmlformats.org/officeDocument/2006/relationships/slide" Target="slides/slide58.xml"/><Relationship Id="rId56" Type="http://schemas.openxmlformats.org/officeDocument/2006/relationships/slide" Target="slides/slide71.xml"/><Relationship Id="rId64" Type="http://schemas.openxmlformats.org/officeDocument/2006/relationships/slide" Target="slides/slide79.xml"/><Relationship Id="rId69" Type="http://schemas.openxmlformats.org/officeDocument/2006/relationships/slide" Target="slides/slide84.xml"/><Relationship Id="rId77" Type="http://schemas.openxmlformats.org/officeDocument/2006/relationships/slide" Target="slides/slide92.xml"/><Relationship Id="rId100" Type="http://schemas.openxmlformats.org/officeDocument/2006/relationships/slide" Target="slides/slide115.xml"/><Relationship Id="rId105" Type="http://schemas.openxmlformats.org/officeDocument/2006/relationships/slide" Target="slides/slide120.xml"/><Relationship Id="rId113" Type="http://schemas.openxmlformats.org/officeDocument/2006/relationships/slide" Target="slides/slide128.xml"/><Relationship Id="rId118" Type="http://schemas.openxmlformats.org/officeDocument/2006/relationships/slide" Target="slides/slide133.xml"/><Relationship Id="rId8" Type="http://schemas.openxmlformats.org/officeDocument/2006/relationships/slide" Target="slides/slide17.xml"/><Relationship Id="rId51" Type="http://schemas.openxmlformats.org/officeDocument/2006/relationships/slide" Target="slides/slide61.xml"/><Relationship Id="rId72" Type="http://schemas.openxmlformats.org/officeDocument/2006/relationships/slide" Target="slides/slide87.xml"/><Relationship Id="rId80" Type="http://schemas.openxmlformats.org/officeDocument/2006/relationships/slide" Target="slides/slide95.xml"/><Relationship Id="rId85" Type="http://schemas.openxmlformats.org/officeDocument/2006/relationships/slide" Target="slides/slide100.xml"/><Relationship Id="rId93" Type="http://schemas.openxmlformats.org/officeDocument/2006/relationships/slide" Target="slides/slide108.xml"/><Relationship Id="rId98" Type="http://schemas.openxmlformats.org/officeDocument/2006/relationships/slide" Target="slides/slide113.xml"/><Relationship Id="rId3" Type="http://schemas.openxmlformats.org/officeDocument/2006/relationships/slide" Target="slides/slide12.xml"/><Relationship Id="rId12" Type="http://schemas.openxmlformats.org/officeDocument/2006/relationships/slide" Target="slides/slide21.xml"/><Relationship Id="rId17" Type="http://schemas.openxmlformats.org/officeDocument/2006/relationships/slide" Target="slides/slide27.xml"/><Relationship Id="rId25" Type="http://schemas.openxmlformats.org/officeDocument/2006/relationships/slide" Target="slides/slide35.xml"/><Relationship Id="rId33" Type="http://schemas.openxmlformats.org/officeDocument/2006/relationships/slide" Target="slides/slide43.xml"/><Relationship Id="rId38" Type="http://schemas.openxmlformats.org/officeDocument/2006/relationships/slide" Target="slides/slide48.xml"/><Relationship Id="rId46" Type="http://schemas.openxmlformats.org/officeDocument/2006/relationships/slide" Target="slides/slide56.xml"/><Relationship Id="rId59" Type="http://schemas.openxmlformats.org/officeDocument/2006/relationships/slide" Target="slides/slide74.xml"/><Relationship Id="rId67" Type="http://schemas.openxmlformats.org/officeDocument/2006/relationships/slide" Target="slides/slide82.xml"/><Relationship Id="rId103" Type="http://schemas.openxmlformats.org/officeDocument/2006/relationships/slide" Target="slides/slide118.xml"/><Relationship Id="rId108" Type="http://schemas.openxmlformats.org/officeDocument/2006/relationships/slide" Target="slides/slide123.xml"/><Relationship Id="rId116" Type="http://schemas.openxmlformats.org/officeDocument/2006/relationships/slide" Target="slides/slide131.xml"/><Relationship Id="rId20" Type="http://schemas.openxmlformats.org/officeDocument/2006/relationships/slide" Target="slides/slide30.xml"/><Relationship Id="rId41" Type="http://schemas.openxmlformats.org/officeDocument/2006/relationships/slide" Target="slides/slide51.xml"/><Relationship Id="rId54" Type="http://schemas.openxmlformats.org/officeDocument/2006/relationships/slide" Target="slides/slide69.xml"/><Relationship Id="rId62" Type="http://schemas.openxmlformats.org/officeDocument/2006/relationships/slide" Target="slides/slide77.xml"/><Relationship Id="rId70" Type="http://schemas.openxmlformats.org/officeDocument/2006/relationships/slide" Target="slides/slide85.xml"/><Relationship Id="rId75" Type="http://schemas.openxmlformats.org/officeDocument/2006/relationships/slide" Target="slides/slide90.xml"/><Relationship Id="rId83" Type="http://schemas.openxmlformats.org/officeDocument/2006/relationships/slide" Target="slides/slide98.xml"/><Relationship Id="rId88" Type="http://schemas.openxmlformats.org/officeDocument/2006/relationships/slide" Target="slides/slide103.xml"/><Relationship Id="rId91" Type="http://schemas.openxmlformats.org/officeDocument/2006/relationships/slide" Target="slides/slide106.xml"/><Relationship Id="rId96" Type="http://schemas.openxmlformats.org/officeDocument/2006/relationships/slide" Target="slides/slide111.xml"/><Relationship Id="rId111" Type="http://schemas.openxmlformats.org/officeDocument/2006/relationships/slide" Target="slides/slide126.xml"/><Relationship Id="rId1" Type="http://schemas.openxmlformats.org/officeDocument/2006/relationships/slide" Target="slides/slide10.xml"/><Relationship Id="rId6" Type="http://schemas.openxmlformats.org/officeDocument/2006/relationships/slide" Target="slides/slide15.xml"/><Relationship Id="rId15" Type="http://schemas.openxmlformats.org/officeDocument/2006/relationships/slide" Target="slides/slide25.xml"/><Relationship Id="rId23" Type="http://schemas.openxmlformats.org/officeDocument/2006/relationships/slide" Target="slides/slide33.xml"/><Relationship Id="rId28" Type="http://schemas.openxmlformats.org/officeDocument/2006/relationships/slide" Target="slides/slide38.xml"/><Relationship Id="rId36" Type="http://schemas.openxmlformats.org/officeDocument/2006/relationships/slide" Target="slides/slide46.xml"/><Relationship Id="rId49" Type="http://schemas.openxmlformats.org/officeDocument/2006/relationships/slide" Target="slides/slide59.xml"/><Relationship Id="rId57" Type="http://schemas.openxmlformats.org/officeDocument/2006/relationships/slide" Target="slides/slide72.xml"/><Relationship Id="rId106" Type="http://schemas.openxmlformats.org/officeDocument/2006/relationships/slide" Target="slides/slide121.xml"/><Relationship Id="rId114" Type="http://schemas.openxmlformats.org/officeDocument/2006/relationships/slide" Target="slides/slide129.xml"/><Relationship Id="rId119" Type="http://schemas.openxmlformats.org/officeDocument/2006/relationships/slide" Target="slides/slide134.xml"/><Relationship Id="rId10" Type="http://schemas.openxmlformats.org/officeDocument/2006/relationships/slide" Target="slides/slide19.xml"/><Relationship Id="rId31" Type="http://schemas.openxmlformats.org/officeDocument/2006/relationships/slide" Target="slides/slide41.xml"/><Relationship Id="rId44" Type="http://schemas.openxmlformats.org/officeDocument/2006/relationships/slide" Target="slides/slide54.xml"/><Relationship Id="rId52" Type="http://schemas.openxmlformats.org/officeDocument/2006/relationships/slide" Target="slides/slide62.xml"/><Relationship Id="rId60" Type="http://schemas.openxmlformats.org/officeDocument/2006/relationships/slide" Target="slides/slide75.xml"/><Relationship Id="rId65" Type="http://schemas.openxmlformats.org/officeDocument/2006/relationships/slide" Target="slides/slide80.xml"/><Relationship Id="rId73" Type="http://schemas.openxmlformats.org/officeDocument/2006/relationships/slide" Target="slides/slide88.xml"/><Relationship Id="rId78" Type="http://schemas.openxmlformats.org/officeDocument/2006/relationships/slide" Target="slides/slide93.xml"/><Relationship Id="rId81" Type="http://schemas.openxmlformats.org/officeDocument/2006/relationships/slide" Target="slides/slide96.xml"/><Relationship Id="rId86" Type="http://schemas.openxmlformats.org/officeDocument/2006/relationships/slide" Target="slides/slide101.xml"/><Relationship Id="rId94" Type="http://schemas.openxmlformats.org/officeDocument/2006/relationships/slide" Target="slides/slide109.xml"/><Relationship Id="rId99" Type="http://schemas.openxmlformats.org/officeDocument/2006/relationships/slide" Target="slides/slide114.xml"/><Relationship Id="rId101" Type="http://schemas.openxmlformats.org/officeDocument/2006/relationships/slide" Target="slides/slide116.xml"/><Relationship Id="rId4" Type="http://schemas.openxmlformats.org/officeDocument/2006/relationships/slide" Target="slides/slide13.xml"/><Relationship Id="rId9" Type="http://schemas.openxmlformats.org/officeDocument/2006/relationships/slide" Target="slides/slide18.xml"/><Relationship Id="rId13" Type="http://schemas.openxmlformats.org/officeDocument/2006/relationships/slide" Target="slides/slide22.xml"/><Relationship Id="rId18" Type="http://schemas.openxmlformats.org/officeDocument/2006/relationships/slide" Target="slides/slide28.xml"/><Relationship Id="rId39" Type="http://schemas.openxmlformats.org/officeDocument/2006/relationships/slide" Target="slides/slide49.xml"/><Relationship Id="rId109" Type="http://schemas.openxmlformats.org/officeDocument/2006/relationships/slide" Target="slides/slide124.xml"/><Relationship Id="rId34" Type="http://schemas.openxmlformats.org/officeDocument/2006/relationships/slide" Target="slides/slide44.xml"/><Relationship Id="rId50" Type="http://schemas.openxmlformats.org/officeDocument/2006/relationships/slide" Target="slides/slide60.xml"/><Relationship Id="rId55" Type="http://schemas.openxmlformats.org/officeDocument/2006/relationships/slide" Target="slides/slide70.xml"/><Relationship Id="rId76" Type="http://schemas.openxmlformats.org/officeDocument/2006/relationships/slide" Target="slides/slide91.xml"/><Relationship Id="rId97" Type="http://schemas.openxmlformats.org/officeDocument/2006/relationships/slide" Target="slides/slide112.xml"/><Relationship Id="rId104" Type="http://schemas.openxmlformats.org/officeDocument/2006/relationships/slide" Target="slides/slide119.xml"/><Relationship Id="rId7" Type="http://schemas.openxmlformats.org/officeDocument/2006/relationships/slide" Target="slides/slide16.xml"/><Relationship Id="rId71" Type="http://schemas.openxmlformats.org/officeDocument/2006/relationships/slide" Target="slides/slide86.xml"/><Relationship Id="rId92" Type="http://schemas.openxmlformats.org/officeDocument/2006/relationships/slide" Target="slides/slide107.xml"/><Relationship Id="rId2" Type="http://schemas.openxmlformats.org/officeDocument/2006/relationships/slide" Target="slides/slide11.xml"/><Relationship Id="rId29"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oleObject" Target="870491:Users:tstahlke:Desktop:State%20Homeless%20Report:Worksheet%20in%20ToT%20Part%20I%20Ppt%20Draft%20Nov%202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65136716863785E-2"/>
          <c:y val="0.16996761137281399"/>
          <c:w val="0.53735734382343703"/>
          <c:h val="0.78986912814176502"/>
        </c:manualLayout>
      </c:layout>
      <c:doughnutChart>
        <c:varyColors val="1"/>
        <c:ser>
          <c:idx val="0"/>
          <c:order val="0"/>
          <c:tx>
            <c:strRef>
              <c:f>'[Worksheet in ToT Part I Ppt Draft Nov 21.xls]Sheet1'!$B$1</c:f>
              <c:strCache>
                <c:ptCount val="1"/>
                <c:pt idx="0">
                  <c:v>Texas Students Experiencing Homelessness by Living Situation</c:v>
                </c:pt>
              </c:strCache>
            </c:strRef>
          </c:tx>
          <c:explosion val="25"/>
          <c:dPt>
            <c:idx val="0"/>
            <c:bubble3D val="0"/>
            <c:spPr>
              <a:solidFill>
                <a:schemeClr val="bg2">
                  <a:lumMod val="75000"/>
                </a:schemeClr>
              </a:solidFill>
            </c:spPr>
          </c:dPt>
          <c:dPt>
            <c:idx val="1"/>
            <c:bubble3D val="0"/>
          </c:dPt>
          <c:dPt>
            <c:idx val="2"/>
            <c:bubble3D val="0"/>
            <c:spPr>
              <a:solidFill>
                <a:schemeClr val="accent5">
                  <a:lumMod val="40000"/>
                  <a:lumOff val="60000"/>
                </a:schemeClr>
              </a:solidFill>
            </c:spPr>
          </c:dPt>
          <c:dPt>
            <c:idx val="3"/>
            <c:bubble3D val="0"/>
            <c:spPr>
              <a:solidFill>
                <a:srgbClr val="F0F002"/>
              </a:solidFill>
            </c:spPr>
          </c:dPt>
          <c:dLbls>
            <c:dLbl>
              <c:idx val="0"/>
              <c:layout>
                <c:manualLayout>
                  <c:x val="9.8119378577268997E-3"/>
                  <c:y val="-0.12740075588605401"/>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1"/>
              <c:layout>
                <c:manualLayout>
                  <c:x val="4.9059689288634502E-2"/>
                  <c:y val="-0.112977860957547"/>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2"/>
              <c:layout>
                <c:manualLayout>
                  <c:x val="9.4848603859104694E-2"/>
                  <c:y val="-7.6921096822159293E-2"/>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3"/>
              <c:layout>
                <c:manualLayout>
                  <c:x val="-8.5036794766966503E-2"/>
                  <c:y val="8.4132449649236801E-2"/>
                </c:manualLayout>
              </c:layout>
              <c:spPr/>
              <c:txPr>
                <a:bodyPr/>
                <a:lstStyle/>
                <a:p>
                  <a:pPr>
                    <a:defRPr/>
                  </a:pPr>
                  <a:endParaRPr lang="en-US"/>
                </a:p>
              </c:txPr>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'[Worksheet in ToT Part I Ppt Draft Nov 21.xls]Sheet1'!$A$2:$A$5</c:f>
              <c:strCache>
                <c:ptCount val="4"/>
                <c:pt idx="0">
                  <c:v>Unsheltered = 3,863</c:v>
                </c:pt>
                <c:pt idx="1">
                  <c:v>Hotels/Motels = 7,510</c:v>
                </c:pt>
                <c:pt idx="2">
                  <c:v>Shelters = 12,074</c:v>
                </c:pt>
                <c:pt idx="3">
                  <c:v>Doubled-Up = 89,616</c:v>
                </c:pt>
              </c:strCache>
            </c:strRef>
          </c:cat>
          <c:val>
            <c:numRef>
              <c:f>'[Worksheet in ToT Part I Ppt Draft Nov 21.xls]Sheet1'!$B$2:$B$5</c:f>
              <c:numCache>
                <c:formatCode>0.00%</c:formatCode>
                <c:ptCount val="4"/>
                <c:pt idx="0">
                  <c:v>3.4000000000000002E-2</c:v>
                </c:pt>
                <c:pt idx="1">
                  <c:v>6.5000000000000002E-2</c:v>
                </c:pt>
                <c:pt idx="2">
                  <c:v>0.107</c:v>
                </c:pt>
                <c:pt idx="3">
                  <c:v>0.79400000000000004</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086723623978696"/>
          <c:y val="0.50310372083093002"/>
          <c:w val="0.35382581878818697"/>
          <c:h val="0.46969036230139399"/>
        </c:manualLayout>
      </c:layout>
      <c:overlay val="0"/>
      <c:txPr>
        <a:bodyPr/>
        <a:lstStyle/>
        <a:p>
          <a:pPr>
            <a:defRPr sz="1600"/>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4B800F-59A6-A943-84DC-BC4A943A66D3}" type="datetimeFigureOut">
              <a:rPr lang="en-US" smtClean="0"/>
              <a:t>12/8/2016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E5CE53-31C8-CC44-A23C-1F133FB4B80F}" type="slidenum">
              <a:rPr lang="en-US" smtClean="0"/>
              <a:t>‹#›</a:t>
            </a:fld>
            <a:endParaRPr lang="en-US"/>
          </a:p>
        </p:txBody>
      </p:sp>
    </p:spTree>
    <p:extLst>
      <p:ext uri="{BB962C8B-B14F-4D97-AF65-F5344CB8AC3E}">
        <p14:creationId xmlns:p14="http://schemas.microsoft.com/office/powerpoint/2010/main" val="2715923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5BF00-2A5B-DE47-9A64-B0EBF101E849}"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F9546-E391-AE42-8734-0C5B9F4BDA89}" type="slidenum">
              <a:rPr lang="en-US" smtClean="0"/>
              <a:t>‹#›</a:t>
            </a:fld>
            <a:endParaRPr lang="en-US"/>
          </a:p>
        </p:txBody>
      </p:sp>
    </p:spTree>
    <p:extLst>
      <p:ext uri="{BB962C8B-B14F-4D97-AF65-F5344CB8AC3E}">
        <p14:creationId xmlns:p14="http://schemas.microsoft.com/office/powerpoint/2010/main" val="32511930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4926"/>
            <a:ext cx="2971800" cy="457513"/>
          </a:xfrm>
          <a:prstGeom prst="rect">
            <a:avLst/>
          </a:prstGeom>
        </p:spPr>
        <p:txBody>
          <a:bodyPr/>
          <a:lstStyle/>
          <a:p>
            <a:pPr>
              <a:defRPr/>
            </a:pPr>
            <a:fld id="{0B28299D-46B2-7C4F-9CE6-8EF272B2243E}" type="slidenum">
              <a:rPr lang="en-US"/>
              <a:pPr>
                <a:defRPr/>
              </a:pPr>
              <a:t>1</a:t>
            </a:fld>
            <a:endParaRPr lang="en-US"/>
          </a:p>
        </p:txBody>
      </p:sp>
      <p:sp>
        <p:nvSpPr>
          <p:cNvPr id="1515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1555" name="Rectangle 1027"/>
          <p:cNvSpPr>
            <a:spLocks noGrp="1" noChangeArrowheads="1"/>
          </p:cNvSpPr>
          <p:nvPr>
            <p:ph type="body" idx="1"/>
          </p:nvPr>
        </p:nvSpPr>
        <p:spPr>
          <a:xfrm>
            <a:off x="931652" y="4410392"/>
            <a:ext cx="5121701" cy="4177348"/>
          </a:xfrm>
        </p:spPr>
        <p:txBody>
          <a:bodyPr/>
          <a:lstStyle/>
          <a:p>
            <a:pPr>
              <a:defRPr/>
            </a:pPr>
            <a:endParaRPr lang="en-US" dirty="0" smtClean="0">
              <a:cs typeface="+mn-cs"/>
            </a:endParaRPr>
          </a:p>
        </p:txBody>
      </p:sp>
    </p:spTree>
    <p:extLst>
      <p:ext uri="{BB962C8B-B14F-4D97-AF65-F5344CB8AC3E}">
        <p14:creationId xmlns:p14="http://schemas.microsoft.com/office/powerpoint/2010/main" val="276137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7135882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4697753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4274690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0004266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8089454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6227202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1501809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735469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92739504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3928186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46507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Remove white frame.</a:t>
            </a:r>
            <a:endParaRPr lang="en-US" dirty="0">
              <a:latin typeface="Times New Roman" charset="0"/>
              <a:ea typeface="MS PGothic" charset="0"/>
            </a:endParaRPr>
          </a:p>
        </p:txBody>
      </p:sp>
    </p:spTree>
    <p:extLst>
      <p:ext uri="{BB962C8B-B14F-4D97-AF65-F5344CB8AC3E}">
        <p14:creationId xmlns:p14="http://schemas.microsoft.com/office/powerpoint/2010/main" val="147153664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6186877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8129281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57003106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0886171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07135141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2195532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90485150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7411062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0798266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199593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Add statement to script– any</a:t>
            </a:r>
            <a:r>
              <a:rPr lang="en-US" baseline="0" dirty="0" smtClean="0">
                <a:latin typeface="Times New Roman" charset="0"/>
                <a:ea typeface="MS PGothic" charset="0"/>
              </a:rPr>
              <a:t> ONE of these conditions make a student eligible.</a:t>
            </a:r>
            <a:endParaRPr lang="en-US" dirty="0">
              <a:latin typeface="Times New Roman" charset="0"/>
              <a:ea typeface="MS PGothic" charset="0"/>
            </a:endParaRPr>
          </a:p>
        </p:txBody>
      </p:sp>
    </p:spTree>
    <p:extLst>
      <p:ext uri="{BB962C8B-B14F-4D97-AF65-F5344CB8AC3E}">
        <p14:creationId xmlns:p14="http://schemas.microsoft.com/office/powerpoint/2010/main" val="41017799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922065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10797385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4054107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Header Placeholder 3"/>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5637752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Header Placeholder 3"/>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5637752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Header Placeholder 3"/>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56377527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Header Placeholder 3"/>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56377527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43544645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94091316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07645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90001701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59272233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61713229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Add link to the Immunization FAQ.</a:t>
            </a:r>
            <a:endParaRPr lang="en-US" dirty="0">
              <a:latin typeface="Times New Roman" charset="0"/>
              <a:ea typeface="MS PGothic" charset="0"/>
            </a:endParaRPr>
          </a:p>
        </p:txBody>
      </p:sp>
    </p:spTree>
    <p:extLst>
      <p:ext uri="{BB962C8B-B14F-4D97-AF65-F5344CB8AC3E}">
        <p14:creationId xmlns:p14="http://schemas.microsoft.com/office/powerpoint/2010/main" val="4498390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03917886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859331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028346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Fix number.</a:t>
            </a:r>
            <a:endParaRPr lang="en-US" dirty="0">
              <a:latin typeface="Times New Roman" charset="0"/>
              <a:ea typeface="MS PGothic" charset="0"/>
            </a:endParaRPr>
          </a:p>
        </p:txBody>
      </p:sp>
    </p:spTree>
    <p:extLst>
      <p:ext uri="{BB962C8B-B14F-4D97-AF65-F5344CB8AC3E}">
        <p14:creationId xmlns:p14="http://schemas.microsoft.com/office/powerpoint/2010/main" val="340067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65340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Change the numbers to match website.</a:t>
            </a:r>
            <a:endParaRPr lang="en-US" dirty="0">
              <a:latin typeface="Times New Roman" charset="0"/>
              <a:ea typeface="MS PGothic" charset="0"/>
            </a:endParaRPr>
          </a:p>
        </p:txBody>
      </p:sp>
    </p:spTree>
    <p:extLst>
      <p:ext uri="{BB962C8B-B14F-4D97-AF65-F5344CB8AC3E}">
        <p14:creationId xmlns:p14="http://schemas.microsoft.com/office/powerpoint/2010/main" val="3575560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Change numbers</a:t>
            </a:r>
            <a:r>
              <a:rPr lang="en-US" baseline="0" dirty="0" smtClean="0">
                <a:latin typeface="Times New Roman" charset="0"/>
                <a:ea typeface="MS PGothic" charset="0"/>
              </a:rPr>
              <a:t> for 14-15.  Fix animations. A. Add a new slide with districts that have not identified, etc., by ESC region – put excel sheet up on </a:t>
            </a:r>
            <a:r>
              <a:rPr lang="en-US" baseline="0" dirty="0" err="1" smtClean="0">
                <a:latin typeface="Times New Roman" charset="0"/>
                <a:ea typeface="MS PGothic" charset="0"/>
              </a:rPr>
              <a:t>ToT</a:t>
            </a:r>
            <a:r>
              <a:rPr lang="en-US" baseline="0" dirty="0" smtClean="0">
                <a:latin typeface="Times New Roman" charset="0"/>
                <a:ea typeface="MS PGothic" charset="0"/>
              </a:rPr>
              <a:t> website with actual masked numbers for presenters to use.  How do we help districts realize that they have homeless students if they aren’t reporting any?  Add slide </a:t>
            </a:r>
            <a:r>
              <a:rPr lang="en-US" baseline="0" dirty="0" err="1" smtClean="0">
                <a:latin typeface="Times New Roman" charset="0"/>
                <a:ea typeface="MS PGothic" charset="0"/>
              </a:rPr>
              <a:t>aoubt</a:t>
            </a:r>
            <a:r>
              <a:rPr lang="en-US" baseline="0" dirty="0" smtClean="0">
                <a:latin typeface="Times New Roman" charset="0"/>
                <a:ea typeface="MS PGothic" charset="0"/>
              </a:rPr>
              <a:t> what people think of when they think about homelessness.</a:t>
            </a:r>
            <a:endParaRPr lang="en-US" dirty="0">
              <a:latin typeface="Times New Roman" charset="0"/>
              <a:ea typeface="MS PGothic" charset="0"/>
            </a:endParaRPr>
          </a:p>
        </p:txBody>
      </p:sp>
    </p:spTree>
    <p:extLst>
      <p:ext uri="{BB962C8B-B14F-4D97-AF65-F5344CB8AC3E}">
        <p14:creationId xmlns:p14="http://schemas.microsoft.com/office/powerpoint/2010/main" val="244162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52218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68601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Change sequence of legend to match the PEIMS codes.</a:t>
            </a:r>
            <a:endParaRPr lang="en-US" dirty="0">
              <a:latin typeface="Times New Roman" charset="0"/>
              <a:ea typeface="MS PGothic" charset="0"/>
            </a:endParaRPr>
          </a:p>
        </p:txBody>
      </p:sp>
    </p:spTree>
    <p:extLst>
      <p:ext uri="{BB962C8B-B14F-4D97-AF65-F5344CB8AC3E}">
        <p14:creationId xmlns:p14="http://schemas.microsoft.com/office/powerpoint/2010/main" val="2337780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31074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071216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Add health-related issues</a:t>
            </a:r>
            <a:r>
              <a:rPr lang="en-US" baseline="0" dirty="0" smtClean="0">
                <a:latin typeface="Times New Roman" charset="0"/>
                <a:ea typeface="MS PGothic" charset="0"/>
              </a:rPr>
              <a:t> </a:t>
            </a:r>
            <a:r>
              <a:rPr lang="en-US" dirty="0" smtClean="0">
                <a:latin typeface="Times New Roman" charset="0"/>
                <a:ea typeface="MS PGothic" charset="0"/>
              </a:rPr>
              <a:t>to the list. Add safety concerns  Change child play to a different name,</a:t>
            </a:r>
            <a:r>
              <a:rPr lang="en-US" baseline="0" dirty="0" smtClean="0">
                <a:latin typeface="Times New Roman" charset="0"/>
                <a:ea typeface="MS PGothic" charset="0"/>
              </a:rPr>
              <a:t> combine with child care.</a:t>
            </a:r>
            <a:endParaRPr lang="en-US" dirty="0">
              <a:latin typeface="Times New Roman" charset="0"/>
              <a:ea typeface="MS PGothic" charset="0"/>
            </a:endParaRPr>
          </a:p>
        </p:txBody>
      </p:sp>
    </p:spTree>
    <p:extLst>
      <p:ext uri="{BB962C8B-B14F-4D97-AF65-F5344CB8AC3E}">
        <p14:creationId xmlns:p14="http://schemas.microsoft.com/office/powerpoint/2010/main" val="3767358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Move 29, 30, 31 to after slide 23, before trauma</a:t>
            </a:r>
            <a:endParaRPr lang="en-US" dirty="0">
              <a:latin typeface="Times New Roman" charset="0"/>
              <a:ea typeface="MS PGothic" charset="0"/>
            </a:endParaRPr>
          </a:p>
        </p:txBody>
      </p:sp>
    </p:spTree>
    <p:extLst>
      <p:ext uri="{BB962C8B-B14F-4D97-AF65-F5344CB8AC3E}">
        <p14:creationId xmlns:p14="http://schemas.microsoft.com/office/powerpoint/2010/main" val="754185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Confirm data – 2BR?  One BR?</a:t>
            </a:r>
            <a:endParaRPr lang="en-US" dirty="0">
              <a:latin typeface="Times New Roman" charset="0"/>
              <a:ea typeface="MS PGothic" charset="0"/>
            </a:endParaRPr>
          </a:p>
        </p:txBody>
      </p:sp>
    </p:spTree>
    <p:extLst>
      <p:ext uri="{BB962C8B-B14F-4D97-AF65-F5344CB8AC3E}">
        <p14:creationId xmlns:p14="http://schemas.microsoft.com/office/powerpoint/2010/main" val="829475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Add</a:t>
            </a:r>
            <a:r>
              <a:rPr lang="en-US" baseline="0" dirty="0" smtClean="0">
                <a:latin typeface="Times New Roman" charset="0"/>
                <a:ea typeface="MS PGothic" charset="0"/>
              </a:rPr>
              <a:t> pets to list.</a:t>
            </a:r>
            <a:endParaRPr lang="en-US" dirty="0">
              <a:latin typeface="Times New Roman" charset="0"/>
              <a:ea typeface="MS PGothic" charset="0"/>
            </a:endParaRPr>
          </a:p>
        </p:txBody>
      </p:sp>
    </p:spTree>
    <p:extLst>
      <p:ext uri="{BB962C8B-B14F-4D97-AF65-F5344CB8AC3E}">
        <p14:creationId xmlns:p14="http://schemas.microsoft.com/office/powerpoint/2010/main" val="4164297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49756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Times New Roman" charset="0"/>
                <a:ea typeface="MS PGothic" charset="0"/>
              </a:rPr>
              <a:t>Fix typo – “adherences”</a:t>
            </a:r>
            <a:endParaRPr lang="en-US" dirty="0">
              <a:latin typeface="Times New Roman" charset="0"/>
              <a:ea typeface="MS PGothic" charset="0"/>
            </a:endParaRPr>
          </a:p>
        </p:txBody>
      </p:sp>
    </p:spTree>
    <p:extLst>
      <p:ext uri="{BB962C8B-B14F-4D97-AF65-F5344CB8AC3E}">
        <p14:creationId xmlns:p14="http://schemas.microsoft.com/office/powerpoint/2010/main" val="3235508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91996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4926"/>
            <a:ext cx="2971800" cy="457513"/>
          </a:xfrm>
          <a:prstGeom prst="rect">
            <a:avLst/>
          </a:prstGeom>
        </p:spPr>
        <p:txBody>
          <a:bodyPr/>
          <a:lstStyle/>
          <a:p>
            <a:pPr>
              <a:defRPr/>
            </a:pPr>
            <a:fld id="{0B28299D-46B2-7C4F-9CE6-8EF272B2243E}" type="slidenum">
              <a:rPr lang="en-US"/>
              <a:pPr>
                <a:defRPr/>
              </a:pPr>
              <a:t>3</a:t>
            </a:fld>
            <a:endParaRPr lang="en-US"/>
          </a:p>
        </p:txBody>
      </p:sp>
      <p:sp>
        <p:nvSpPr>
          <p:cNvPr id="1515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1555" name="Rectangle 1027"/>
          <p:cNvSpPr>
            <a:spLocks noGrp="1" noChangeArrowheads="1"/>
          </p:cNvSpPr>
          <p:nvPr>
            <p:ph type="body" idx="1"/>
          </p:nvPr>
        </p:nvSpPr>
        <p:spPr>
          <a:xfrm>
            <a:off x="931652" y="4410392"/>
            <a:ext cx="5121701" cy="4177348"/>
          </a:xfrm>
        </p:spPr>
        <p:txBody>
          <a:bodyPr/>
          <a:lstStyle/>
          <a:p>
            <a:pPr>
              <a:defRPr/>
            </a:pPr>
            <a:endParaRPr lang="en-US" dirty="0" smtClean="0">
              <a:cs typeface="+mn-cs"/>
            </a:endParaRPr>
          </a:p>
        </p:txBody>
      </p:sp>
    </p:spTree>
    <p:extLst>
      <p:ext uri="{BB962C8B-B14F-4D97-AF65-F5344CB8AC3E}">
        <p14:creationId xmlns:p14="http://schemas.microsoft.com/office/powerpoint/2010/main" val="2761371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90818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307196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679967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33715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31896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713894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797086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063910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238851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59759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186091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483850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338526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787108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414178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803665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967853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246357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890867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2664833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404561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669388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952395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252039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796435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6565323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614459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6924978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081049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938293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208789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75208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2704374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2839055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110326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0249914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710084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7349228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4347894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2088255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40640622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9648585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16288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2835975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6951248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6398236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1968107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3522425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4003962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9848505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1350813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3317790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6415917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44436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0365231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7832565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9536675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1719717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3777488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4636418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7006798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14874422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2079759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3340785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232347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21838757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4796658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96421787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4834643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7566857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8798172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7963364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32434151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893814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519500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Times New Roman" charset="0"/>
              <a:ea typeface="MS PGothic" charset="0"/>
            </a:endParaRPr>
          </a:p>
        </p:txBody>
      </p:sp>
    </p:spTree>
    <p:extLst>
      <p:ext uri="{BB962C8B-B14F-4D97-AF65-F5344CB8AC3E}">
        <p14:creationId xmlns:p14="http://schemas.microsoft.com/office/powerpoint/2010/main" val="107797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ln>
                <a:solidFill>
                  <a:schemeClr val="accent1">
                    <a:lumMod val="40000"/>
                    <a:lumOff val="60000"/>
                  </a:schemeClr>
                </a:solidFill>
              </a:ln>
              <a:solidFill>
                <a:schemeClr val="accent1">
                  <a:lumMod val="60000"/>
                  <a:lumOff val="40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549275" y="1600201"/>
            <a:ext cx="8042276" cy="4343400"/>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a:prstGeom prst="rect">
            <a:avLst/>
          </a:prstGeo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0" y="363538"/>
            <a:ext cx="8402040" cy="2836862"/>
          </a:xfrm>
          <a:prstGeom prst="rect">
            <a:avLst/>
          </a:prstGeo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6"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a:prstGeom prst="rect">
            <a:avLst/>
          </a:prstGeo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a:prstGeom prst="rect">
            <a:avLst/>
          </a:prstGeo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Slide Number Placeholder 5"/>
          <p:cNvSpPr>
            <a:spLocks noGrp="1"/>
          </p:cNvSpPr>
          <p:nvPr>
            <p:ph type="sldNum" sz="quarter" idx="10"/>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a:prstGeom prst="rect">
            <a:avLst/>
          </a:prstGeo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a:prstGeom prst="rect">
            <a:avLst/>
          </a:prstGeo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a:prstGeom prst="rect">
            <a:avLst/>
          </a:prstGeo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6"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549275" y="1600201"/>
            <a:ext cx="8042276" cy="434340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6" name="Slide Number Placeholder 5"/>
          <p:cNvSpPr>
            <a:spLocks noGrp="1"/>
          </p:cNvSpPr>
          <p:nvPr>
            <p:ph type="sldNum" sz="quarter" idx="4"/>
          </p:nvPr>
        </p:nvSpPr>
        <p:spPr>
          <a:xfrm>
            <a:off x="8115852" y="6538477"/>
            <a:ext cx="772654" cy="257496"/>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smtClean="0"/>
              <a:t>Slide </a:t>
            </a:r>
            <a:fld id="{7F5CE407-6216-4202-80E4-A30DC2F709B2}" type="slidenum">
              <a:rPr lang="en-US" sz="1100" smtClean="0"/>
              <a:pPr/>
              <a:t>‹#›</a:t>
            </a:fld>
            <a:endParaRPr lang="en-US" sz="1100" dirty="0"/>
          </a:p>
        </p:txBody>
      </p:sp>
      <p:cxnSp>
        <p:nvCxnSpPr>
          <p:cNvPr id="7" name="Straight Connector 6"/>
          <p:cNvCxnSpPr/>
          <p:nvPr userDrawn="1"/>
        </p:nvCxnSpPr>
        <p:spPr>
          <a:xfrm>
            <a:off x="329703" y="6449996"/>
            <a:ext cx="8608607"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700655" y="6463623"/>
            <a:ext cx="3247172" cy="400110"/>
          </a:xfrm>
          <a:prstGeom prst="rect">
            <a:avLst/>
          </a:prstGeom>
          <a:noFill/>
        </p:spPr>
        <p:txBody>
          <a:bodyPr wrap="square" rtlCol="0">
            <a:spAutoFit/>
          </a:bodyPr>
          <a:lstStyle/>
          <a:p>
            <a:r>
              <a:rPr lang="en-US" sz="1000" b="1" i="0" cap="all" dirty="0" smtClean="0">
                <a:latin typeface="Myriad Web Pro"/>
                <a:cs typeface="Myriad Web Pro"/>
              </a:rPr>
              <a:t>Education for Homeless Children and Youth</a:t>
            </a:r>
          </a:p>
          <a:p>
            <a:r>
              <a:rPr lang="en-US" sz="1000" b="1" i="0" cap="all" dirty="0" err="1" smtClean="0">
                <a:latin typeface="Myriad Web Pro"/>
                <a:cs typeface="Myriad Web Pro"/>
              </a:rPr>
              <a:t>www.theotx.org</a:t>
            </a:r>
            <a:endParaRPr lang="en-US" sz="1000" b="1" i="0" cap="all" dirty="0">
              <a:latin typeface="Myriad Web Pro"/>
              <a:cs typeface="Myriad Web Pro"/>
            </a:endParaRPr>
          </a:p>
        </p:txBody>
      </p:sp>
      <p:grpSp>
        <p:nvGrpSpPr>
          <p:cNvPr id="8" name="Group 7"/>
          <p:cNvGrpSpPr/>
          <p:nvPr userDrawn="1"/>
        </p:nvGrpSpPr>
        <p:grpSpPr>
          <a:xfrm>
            <a:off x="358294" y="6462689"/>
            <a:ext cx="7025843" cy="395311"/>
            <a:chOff x="358294" y="6462689"/>
            <a:chExt cx="7025843" cy="395311"/>
          </a:xfrm>
        </p:grpSpPr>
        <p:pic>
          <p:nvPicPr>
            <p:cNvPr id="3" name="Picture 2" descr="THEOlogo_small.png"/>
            <p:cNvPicPr>
              <a:picLocks noChangeAspect="1"/>
            </p:cNvPicPr>
            <p:nvPr userDrawn="1"/>
          </p:nvPicPr>
          <p:blipFill rotWithShape="1">
            <a:blip r:embed="rId12" cstate="email">
              <a:extLst>
                <a:ext uri="{28A0092B-C50C-407E-A947-70E740481C1C}">
                  <a14:useLocalDpi xmlns:a14="http://schemas.microsoft.com/office/drawing/2010/main" val="0"/>
                </a:ext>
              </a:extLst>
            </a:blip>
            <a:srcRect t="18703" b="25425"/>
            <a:stretch/>
          </p:blipFill>
          <p:spPr>
            <a:xfrm>
              <a:off x="6467249" y="6462689"/>
              <a:ext cx="916888" cy="395311"/>
            </a:xfrm>
            <a:prstGeom prst="rect">
              <a:avLst/>
            </a:prstGeom>
          </p:spPr>
        </p:pic>
        <p:pic>
          <p:nvPicPr>
            <p:cNvPr id="5" name="Picture 4" descr="R10 Horz logo no txt.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4995639" y="6593653"/>
              <a:ext cx="1269942" cy="166143"/>
            </a:xfrm>
            <a:prstGeom prst="rect">
              <a:avLst/>
            </a:prstGeom>
          </p:spPr>
        </p:pic>
        <p:pic>
          <p:nvPicPr>
            <p:cNvPr id="9" name="Picture 8" descr="TEA high res.pdf"/>
            <p:cNvPicPr>
              <a:picLocks noChangeAspect="1"/>
            </p:cNvPicPr>
            <p:nvPr userDrawn="1"/>
          </p:nvPicPr>
          <p:blipFill rotWithShape="1">
            <a:blip r:embed="rId14" cstate="email">
              <a:extLst>
                <a:ext uri="{28A0092B-C50C-407E-A947-70E740481C1C}">
                  <a14:useLocalDpi xmlns:a14="http://schemas.microsoft.com/office/drawing/2010/main" val="0"/>
                </a:ext>
              </a:extLst>
            </a:blip>
            <a:srcRect b="22502"/>
            <a:stretch/>
          </p:blipFill>
          <p:spPr>
            <a:xfrm>
              <a:off x="4051241" y="6527543"/>
              <a:ext cx="641631" cy="264239"/>
            </a:xfrm>
            <a:prstGeom prst="rect">
              <a:avLst/>
            </a:prstGeom>
          </p:spPr>
        </p:pic>
        <p:cxnSp>
          <p:nvCxnSpPr>
            <p:cNvPr id="12" name="Straight Connector 11"/>
            <p:cNvCxnSpPr/>
            <p:nvPr userDrawn="1"/>
          </p:nvCxnSpPr>
          <p:spPr>
            <a:xfrm>
              <a:off x="6425199" y="6514089"/>
              <a:ext cx="0" cy="308873"/>
            </a:xfrm>
            <a:prstGeom prst="line">
              <a:avLst/>
            </a:prstGeom>
            <a:ln w="190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836688" y="6502207"/>
              <a:ext cx="0" cy="308873"/>
            </a:xfrm>
            <a:prstGeom prst="line">
              <a:avLst/>
            </a:prstGeom>
            <a:ln w="190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947827" y="6502207"/>
              <a:ext cx="0" cy="308873"/>
            </a:xfrm>
            <a:prstGeom prst="line">
              <a:avLst/>
            </a:prstGeom>
            <a:ln w="190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texas_outline.png"/>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358294" y="6495654"/>
              <a:ext cx="349682" cy="328701"/>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 id="2147483669" r:id="rId7"/>
    <p:sldLayoutId id="2147483670" r:id="rId8"/>
    <p:sldLayoutId id="2147483671" r:id="rId9"/>
    <p:sldLayoutId id="2147483672" r:id="rId10"/>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theotx.org/wp-content/uploads/2015/03/TEA-2016-17-legal-annual-ltr.pdf"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traumasensitiveschool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egion10.org/mvhp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region10.org/mvhpd/"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theotx.org/resource_type/peims"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a:t>
            </a:fld>
            <a:endParaRPr lang="en-US" sz="1100" dirty="0"/>
          </a:p>
        </p:txBody>
      </p:sp>
      <p:sp>
        <p:nvSpPr>
          <p:cNvPr id="16" name="Subtitle 2"/>
          <p:cNvSpPr txBox="1">
            <a:spLocks/>
          </p:cNvSpPr>
          <p:nvPr/>
        </p:nvSpPr>
        <p:spPr>
          <a:xfrm>
            <a:off x="1529401" y="796030"/>
            <a:ext cx="6135502" cy="2960545"/>
          </a:xfrm>
          <a:prstGeom prst="rect">
            <a:avLst/>
          </a:prstGeom>
          <a:ln w="76200" cap="flat" cmpd="tri">
            <a:solidFill>
              <a:schemeClr val="accent2">
                <a:lumMod val="40000"/>
                <a:lumOff val="60000"/>
              </a:schemeClr>
            </a:solidFill>
            <a:miter lim="800000"/>
            <a:headEnd type="none" w="med" len="med"/>
            <a:tailEnd type="none" w="med" len="med"/>
          </a:ln>
          <a:extLst/>
        </p:spPr>
        <p:txBody>
          <a:bodyP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spcBef>
                <a:spcPts val="363"/>
              </a:spcBef>
              <a:buNone/>
            </a:pPr>
            <a:endParaRPr lang="en-US" sz="2000" b="1" cap="small" dirty="0" smtClean="0">
              <a:solidFill>
                <a:srgbClr val="000000"/>
              </a:solidFill>
              <a:latin typeface="Calibri" charset="0"/>
              <a:ea typeface="MS PGothic" charset="0"/>
            </a:endParaRPr>
          </a:p>
          <a:p>
            <a:pPr marL="0" indent="0" algn="ctr">
              <a:spcBef>
                <a:spcPts val="363"/>
              </a:spcBef>
              <a:buNone/>
            </a:pPr>
            <a:r>
              <a:rPr lang="en-US" sz="4400" b="1" cap="small" dirty="0" smtClean="0">
                <a:solidFill>
                  <a:srgbClr val="000000"/>
                </a:solidFill>
                <a:latin typeface="Arial"/>
                <a:ea typeface="MS PGothic" charset="0"/>
                <a:cs typeface="Arial"/>
              </a:rPr>
              <a:t>McKinney-Vento 101:</a:t>
            </a:r>
          </a:p>
          <a:p>
            <a:pPr marL="0" indent="0" algn="ctr">
              <a:spcBef>
                <a:spcPts val="363"/>
              </a:spcBef>
              <a:buNone/>
            </a:pPr>
            <a:r>
              <a:rPr lang="en-US" sz="4400" b="1" cap="small" dirty="0" smtClean="0">
                <a:solidFill>
                  <a:srgbClr val="000000"/>
                </a:solidFill>
                <a:latin typeface="Arial"/>
                <a:ea typeface="MS PGothic" charset="0"/>
                <a:cs typeface="Arial"/>
              </a:rPr>
              <a:t>Educating Homeless</a:t>
            </a:r>
          </a:p>
          <a:p>
            <a:pPr marL="0" indent="0" algn="ctr">
              <a:spcBef>
                <a:spcPts val="363"/>
              </a:spcBef>
              <a:buNone/>
            </a:pPr>
            <a:r>
              <a:rPr lang="en-US" sz="4400" b="1" cap="small" dirty="0" smtClean="0">
                <a:solidFill>
                  <a:srgbClr val="000000"/>
                </a:solidFill>
                <a:latin typeface="Arial"/>
                <a:ea typeface="MS PGothic" charset="0"/>
                <a:cs typeface="Arial"/>
              </a:rPr>
              <a:t>Children and Youth</a:t>
            </a:r>
          </a:p>
          <a:p>
            <a:pPr marL="0" indent="0" algn="ctr">
              <a:spcBef>
                <a:spcPts val="363"/>
              </a:spcBef>
              <a:buNone/>
            </a:pPr>
            <a:endParaRPr lang="en-US" sz="2000" b="1" cap="small" dirty="0">
              <a:solidFill>
                <a:srgbClr val="000000"/>
              </a:solidFill>
              <a:latin typeface="Arial"/>
              <a:ea typeface="MS PGothic" charset="0"/>
              <a:cs typeface="Arial"/>
            </a:endParaRPr>
          </a:p>
        </p:txBody>
      </p:sp>
      <p:sp>
        <p:nvSpPr>
          <p:cNvPr id="6" name="TextBox 5"/>
          <p:cNvSpPr txBox="1"/>
          <p:nvPr/>
        </p:nvSpPr>
        <p:spPr>
          <a:xfrm>
            <a:off x="1691837" y="4197260"/>
            <a:ext cx="5796936" cy="1615827"/>
          </a:xfrm>
          <a:prstGeom prst="rect">
            <a:avLst/>
          </a:prstGeom>
          <a:noFill/>
        </p:spPr>
        <p:txBody>
          <a:bodyPr wrap="square" rtlCol="0">
            <a:spAutoFit/>
          </a:bodyPr>
          <a:lstStyle/>
          <a:p>
            <a:pPr>
              <a:tabLst>
                <a:tab pos="1435100" algn="l"/>
              </a:tabLst>
            </a:pPr>
            <a:r>
              <a:rPr lang="en-US" sz="1600" b="1" dirty="0" smtClean="0">
                <a:latin typeface="Arial"/>
                <a:cs typeface="Arial"/>
              </a:rPr>
              <a:t>LOCATION:</a:t>
            </a:r>
            <a:r>
              <a:rPr lang="en-US" sz="1400" b="1" dirty="0" smtClean="0">
                <a:latin typeface="Arial"/>
                <a:cs typeface="Arial"/>
              </a:rPr>
              <a:t>	</a:t>
            </a:r>
            <a:r>
              <a:rPr lang="en-US" sz="1600" dirty="0" smtClean="0">
                <a:latin typeface="Arial"/>
                <a:cs typeface="Arial"/>
              </a:rPr>
              <a:t>Education Service Center Region ##</a:t>
            </a:r>
          </a:p>
          <a:p>
            <a:pPr>
              <a:tabLst>
                <a:tab pos="1435100" algn="l"/>
              </a:tabLst>
            </a:pPr>
            <a:r>
              <a:rPr lang="en-US" sz="1600" dirty="0" smtClean="0">
                <a:latin typeface="Arial"/>
                <a:cs typeface="Arial"/>
              </a:rPr>
              <a:t>	Room Location</a:t>
            </a:r>
          </a:p>
          <a:p>
            <a:pPr>
              <a:spcBef>
                <a:spcPts val="600"/>
              </a:spcBef>
              <a:tabLst>
                <a:tab pos="1435100" algn="l"/>
              </a:tabLst>
            </a:pPr>
            <a:r>
              <a:rPr lang="en-US" sz="1600" b="1" dirty="0" smtClean="0">
                <a:latin typeface="Arial"/>
                <a:cs typeface="Arial"/>
              </a:rPr>
              <a:t>DATE:</a:t>
            </a:r>
            <a:r>
              <a:rPr lang="en-US" sz="1400" b="1" dirty="0" smtClean="0">
                <a:latin typeface="Arial"/>
                <a:cs typeface="Arial"/>
              </a:rPr>
              <a:t>	</a:t>
            </a:r>
            <a:r>
              <a:rPr lang="en-US" sz="1600" dirty="0" smtClean="0">
                <a:latin typeface="Arial"/>
                <a:cs typeface="Arial"/>
              </a:rPr>
              <a:t>Month Day, Year</a:t>
            </a:r>
          </a:p>
          <a:p>
            <a:pPr>
              <a:spcBef>
                <a:spcPts val="600"/>
              </a:spcBef>
              <a:tabLst>
                <a:tab pos="1435100" algn="l"/>
              </a:tabLst>
            </a:pPr>
            <a:r>
              <a:rPr lang="en-US" sz="1600" b="1" dirty="0" smtClean="0">
                <a:latin typeface="Arial"/>
                <a:cs typeface="Arial"/>
              </a:rPr>
              <a:t>TIME:</a:t>
            </a:r>
            <a:r>
              <a:rPr lang="en-US" sz="1400" b="1" dirty="0" smtClean="0">
                <a:latin typeface="Arial"/>
                <a:cs typeface="Arial"/>
              </a:rPr>
              <a:t>	</a:t>
            </a:r>
            <a:r>
              <a:rPr lang="en-US" sz="1600" dirty="0" smtClean="0">
                <a:latin typeface="Arial"/>
                <a:cs typeface="Arial"/>
              </a:rPr>
              <a:t>Start time a.m. – End time p.m.</a:t>
            </a:r>
          </a:p>
          <a:p>
            <a:pPr>
              <a:spcBef>
                <a:spcPts val="600"/>
              </a:spcBef>
              <a:tabLst>
                <a:tab pos="1435100" algn="l"/>
              </a:tabLst>
            </a:pPr>
            <a:r>
              <a:rPr lang="en-US" sz="1600" b="1" dirty="0" smtClean="0">
                <a:latin typeface="Arial"/>
                <a:cs typeface="Arial"/>
              </a:rPr>
              <a:t>PRESENTER:  </a:t>
            </a:r>
            <a:r>
              <a:rPr lang="en-US" sz="1600" dirty="0" smtClean="0">
                <a:latin typeface="Arial"/>
                <a:cs typeface="Arial"/>
              </a:rPr>
              <a:t>Homeless Liaison, Consultant, Region ##</a:t>
            </a:r>
            <a:endParaRPr lang="en-US" sz="1600" dirty="0">
              <a:latin typeface="Arial"/>
              <a:cs typeface="Arial"/>
            </a:endParaRPr>
          </a:p>
        </p:txBody>
      </p:sp>
    </p:spTree>
    <p:extLst>
      <p:ext uri="{BB962C8B-B14F-4D97-AF65-F5344CB8AC3E}">
        <p14:creationId xmlns:p14="http://schemas.microsoft.com/office/powerpoint/2010/main" val="30710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Box 7"/>
          <p:cNvSpPr txBox="1">
            <a:spLocks noChangeArrowheads="1"/>
          </p:cNvSpPr>
          <p:nvPr/>
        </p:nvSpPr>
        <p:spPr bwMode="auto">
          <a:xfrm>
            <a:off x="400650" y="2099437"/>
            <a:ext cx="8229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600"/>
              </a:spcAft>
            </a:pPr>
            <a:r>
              <a:rPr lang="en-US" sz="2800" b="1" u="sng" dirty="0"/>
              <a:t>Part II – Support </a:t>
            </a:r>
            <a:r>
              <a:rPr lang="en-US" sz="2800" b="1" u="sng" dirty="0" smtClean="0"/>
              <a:t>Services</a:t>
            </a:r>
            <a:r>
              <a:rPr lang="en-US" sz="2800" b="1" dirty="0" smtClean="0"/>
              <a:t> </a:t>
            </a:r>
            <a:r>
              <a:rPr lang="en-US" sz="2800" b="1" i="1" dirty="0">
                <a:solidFill>
                  <a:schemeClr val="accent1"/>
                </a:solidFill>
              </a:rPr>
              <a:t>— </a:t>
            </a:r>
            <a:r>
              <a:rPr lang="en-US" b="1" i="1" dirty="0" smtClean="0">
                <a:solidFill>
                  <a:schemeClr val="accent1"/>
                </a:solidFill>
              </a:rPr>
              <a:t>45  </a:t>
            </a:r>
            <a:r>
              <a:rPr lang="en-US" b="1" i="1" dirty="0">
                <a:solidFill>
                  <a:schemeClr val="accent1"/>
                </a:solidFill>
              </a:rPr>
              <a:t>minutes</a:t>
            </a:r>
            <a:endParaRPr lang="en-US" b="1" u="sng" dirty="0"/>
          </a:p>
        </p:txBody>
      </p:sp>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1"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Welcome</a:t>
            </a:r>
            <a:endParaRPr lang="en-US" sz="4000" b="1" dirty="0">
              <a:latin typeface="Arial"/>
              <a:ea typeface="MS PGothic" charset="0"/>
              <a:cs typeface="Arial"/>
            </a:endParaRPr>
          </a:p>
        </p:txBody>
      </p:sp>
      <p:sp>
        <p:nvSpPr>
          <p:cNvPr id="5" name="Slide Number Placeholder 4"/>
          <p:cNvSpPr>
            <a:spLocks noGrp="1"/>
          </p:cNvSpPr>
          <p:nvPr>
            <p:ph type="sldNum" sz="quarter" idx="4"/>
          </p:nvPr>
        </p:nvSpPr>
        <p:spPr/>
        <p:txBody>
          <a:bodyPr/>
          <a:lstStyle/>
          <a:p>
            <a:r>
              <a:rPr lang="en-US" sz="1100" smtClean="0"/>
              <a:t>Slide </a:t>
            </a:r>
            <a:fld id="{7F5CE407-6216-4202-80E4-A30DC2F709B2}" type="slidenum">
              <a:rPr lang="en-US" sz="1100" smtClean="0"/>
              <a:pPr/>
              <a:t>10</a:t>
            </a:fld>
            <a:endParaRPr lang="en-US" sz="1100" dirty="0"/>
          </a:p>
        </p:txBody>
      </p:sp>
      <p:sp>
        <p:nvSpPr>
          <p:cNvPr id="16" name="TextBox 10"/>
          <p:cNvSpPr txBox="1">
            <a:spLocks noChangeArrowheads="1"/>
          </p:cNvSpPr>
          <p:nvPr/>
        </p:nvSpPr>
        <p:spPr bwMode="auto">
          <a:xfrm>
            <a:off x="384150" y="2901125"/>
            <a:ext cx="3843109" cy="2246769"/>
          </a:xfrm>
          <a:prstGeom prst="rect">
            <a:avLst/>
          </a:prstGeom>
          <a:noFill/>
          <a:ln>
            <a:noFill/>
          </a:ln>
          <a:extLst/>
        </p:spPr>
        <p:txBody>
          <a:bodyPr wrap="square">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600"/>
              </a:spcAft>
              <a:buClr>
                <a:schemeClr val="accent1"/>
              </a:buClr>
              <a:buFont typeface="Arial" charset="0"/>
              <a:buChar char="•"/>
            </a:pPr>
            <a:r>
              <a:rPr lang="en-US" b="1" dirty="0"/>
              <a:t>Child Nutrition</a:t>
            </a:r>
          </a:p>
          <a:p>
            <a:pPr eaLnBrk="1" hangingPunct="1">
              <a:spcAft>
                <a:spcPts val="600"/>
              </a:spcAft>
              <a:buClr>
                <a:schemeClr val="accent1"/>
              </a:buClr>
              <a:buFont typeface="Arial" charset="0"/>
              <a:buChar char="•"/>
            </a:pPr>
            <a:r>
              <a:rPr lang="en-US" b="1" dirty="0"/>
              <a:t>Transportation</a:t>
            </a:r>
          </a:p>
          <a:p>
            <a:pPr eaLnBrk="1" hangingPunct="1">
              <a:spcAft>
                <a:spcPts val="600"/>
              </a:spcAft>
              <a:buClr>
                <a:schemeClr val="accent1"/>
              </a:buClr>
              <a:buFont typeface="Arial" charset="0"/>
              <a:buChar char="•"/>
            </a:pPr>
            <a:r>
              <a:rPr lang="en-US" b="1" dirty="0" smtClean="0"/>
              <a:t>Attendance</a:t>
            </a:r>
          </a:p>
          <a:p>
            <a:pPr eaLnBrk="1" hangingPunct="1">
              <a:spcAft>
                <a:spcPts val="600"/>
              </a:spcAft>
              <a:buClr>
                <a:schemeClr val="accent1"/>
              </a:buClr>
              <a:buFont typeface="Arial" charset="0"/>
              <a:buChar char="•"/>
            </a:pPr>
            <a:r>
              <a:rPr lang="en-US" b="1" dirty="0" smtClean="0"/>
              <a:t>TEC 33.906</a:t>
            </a:r>
            <a:endParaRPr lang="en-US" b="1" dirty="0"/>
          </a:p>
          <a:p>
            <a:pPr eaLnBrk="1" hangingPunct="1">
              <a:spcAft>
                <a:spcPts val="600"/>
              </a:spcAft>
              <a:buClr>
                <a:schemeClr val="accent1"/>
              </a:buClr>
              <a:buFont typeface="Arial" charset="0"/>
              <a:buChar char="•"/>
            </a:pPr>
            <a:r>
              <a:rPr lang="en-US" b="1" dirty="0" smtClean="0"/>
              <a:t>Special Education</a:t>
            </a:r>
          </a:p>
        </p:txBody>
      </p:sp>
      <p:sp>
        <p:nvSpPr>
          <p:cNvPr id="17" name="TextBox 11"/>
          <p:cNvSpPr txBox="1">
            <a:spLocks noChangeArrowheads="1"/>
          </p:cNvSpPr>
          <p:nvPr/>
        </p:nvSpPr>
        <p:spPr bwMode="auto">
          <a:xfrm>
            <a:off x="4924170" y="2872740"/>
            <a:ext cx="3848100" cy="2616101"/>
          </a:xfrm>
          <a:prstGeom prst="rect">
            <a:avLst/>
          </a:prstGeom>
          <a:noFill/>
          <a:ln>
            <a:noFill/>
          </a:ln>
          <a:extLst/>
        </p:spPr>
        <p:txBody>
          <a:bodyPr>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600"/>
              </a:spcAft>
              <a:buClr>
                <a:schemeClr val="accent1"/>
              </a:buClr>
              <a:buFont typeface="Arial" charset="0"/>
              <a:buChar char="•"/>
            </a:pPr>
            <a:r>
              <a:rPr lang="en-US" b="1" dirty="0"/>
              <a:t>Resolution </a:t>
            </a:r>
            <a:r>
              <a:rPr lang="en-US" b="1"/>
              <a:t>of </a:t>
            </a:r>
            <a:r>
              <a:rPr lang="en-US" b="1" smtClean="0"/>
              <a:t>Disputes</a:t>
            </a:r>
            <a:endParaRPr lang="en-US" b="1" dirty="0" smtClean="0"/>
          </a:p>
          <a:p>
            <a:pPr>
              <a:spcAft>
                <a:spcPts val="600"/>
              </a:spcAft>
              <a:buClr>
                <a:schemeClr val="accent1"/>
              </a:buClr>
              <a:buFont typeface="Arial" charset="0"/>
              <a:buChar char="•"/>
            </a:pPr>
            <a:r>
              <a:rPr lang="en-US" b="1" dirty="0"/>
              <a:t>Academic Success</a:t>
            </a:r>
          </a:p>
          <a:p>
            <a:pPr eaLnBrk="1" hangingPunct="1">
              <a:spcAft>
                <a:spcPts val="600"/>
              </a:spcAft>
              <a:buClr>
                <a:schemeClr val="accent1"/>
              </a:buClr>
              <a:buFont typeface="Arial" charset="0"/>
              <a:buChar char="•"/>
            </a:pPr>
            <a:r>
              <a:rPr lang="en-US" b="1" dirty="0" smtClean="0"/>
              <a:t>Higher </a:t>
            </a:r>
            <a:r>
              <a:rPr lang="en-US" b="1" dirty="0"/>
              <a:t>Education/</a:t>
            </a:r>
            <a:r>
              <a:rPr lang="en-US" b="1" dirty="0" smtClean="0"/>
              <a:t>FAFSA</a:t>
            </a:r>
          </a:p>
          <a:p>
            <a:pPr eaLnBrk="1" hangingPunct="1">
              <a:spcAft>
                <a:spcPts val="600"/>
              </a:spcAft>
              <a:buClr>
                <a:schemeClr val="accent1"/>
              </a:buClr>
              <a:buFont typeface="Arial" charset="0"/>
              <a:buChar char="•"/>
            </a:pPr>
            <a:r>
              <a:rPr lang="en-US" b="1" dirty="0" smtClean="0"/>
              <a:t>Website Resources</a:t>
            </a:r>
            <a:endParaRPr lang="en-US" b="1" dirty="0"/>
          </a:p>
          <a:p>
            <a:pPr eaLnBrk="1" hangingPunct="1">
              <a:spcAft>
                <a:spcPts val="600"/>
              </a:spcAft>
              <a:buClr>
                <a:schemeClr val="accent1"/>
              </a:buClr>
              <a:buFont typeface="Arial" charset="0"/>
              <a:buChar char="•"/>
            </a:pPr>
            <a:endParaRPr lang="en-US" b="1" dirty="0"/>
          </a:p>
        </p:txBody>
      </p:sp>
      <p:sp>
        <p:nvSpPr>
          <p:cNvPr id="9" name="Rectangle 2"/>
          <p:cNvSpPr txBox="1">
            <a:spLocks noChangeArrowheads="1"/>
          </p:cNvSpPr>
          <p:nvPr/>
        </p:nvSpPr>
        <p:spPr>
          <a:xfrm>
            <a:off x="1729980" y="1094965"/>
            <a:ext cx="6067820" cy="762000"/>
          </a:xfrm>
          <a:prstGeom prst="rect">
            <a:avLst/>
          </a:prstGeom>
          <a:solidFill>
            <a:srgbClr val="73B1C1"/>
          </a:solid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ctr">
              <a:spcBef>
                <a:spcPct val="0"/>
              </a:spcBef>
              <a:buFont typeface="Wingdings" charset="0"/>
              <a:buNone/>
              <a:defRPr/>
            </a:pPr>
            <a:r>
              <a:rPr lang="en-US" sz="4400" b="1" cap="small" smtClean="0">
                <a:solidFill>
                  <a:schemeClr val="bg1"/>
                </a:solidFill>
                <a:latin typeface="Arial"/>
                <a:ea typeface="ＭＳ Ｐゴシック" charset="0"/>
                <a:cs typeface="Arial"/>
              </a:rPr>
              <a:t>Training Overview</a:t>
            </a:r>
            <a:endParaRPr lang="en-US" sz="3600" b="1" cap="small" dirty="0">
              <a:solidFill>
                <a:schemeClr val="bg1"/>
              </a:solidFill>
              <a:latin typeface="Arial"/>
              <a:ea typeface="ＭＳ Ｐゴシック" charset="0"/>
              <a:cs typeface="Arial"/>
            </a:endParaRPr>
          </a:p>
        </p:txBody>
      </p:sp>
    </p:spTree>
    <p:extLst>
      <p:ext uri="{BB962C8B-B14F-4D97-AF65-F5344CB8AC3E}">
        <p14:creationId xmlns:p14="http://schemas.microsoft.com/office/powerpoint/2010/main" val="62328708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100</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PEIMS Coding – </a:t>
            </a:r>
            <a:br>
              <a:rPr lang="en-US" sz="2800" b="1" dirty="0" smtClean="0">
                <a:latin typeface="Arial"/>
                <a:cs typeface="Arial"/>
              </a:rPr>
            </a:br>
            <a:r>
              <a:rPr lang="en-US" sz="2800" b="1" dirty="0" smtClean="0">
                <a:latin typeface="Arial"/>
                <a:cs typeface="Arial"/>
              </a:rPr>
              <a:t>Unaccompanied Homeless Youth Indicator</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5"/>
          <p:cNvSpPr>
            <a:spLocks noChangeArrowheads="1"/>
          </p:cNvSpPr>
          <p:nvPr/>
        </p:nvSpPr>
        <p:spPr bwMode="auto">
          <a:xfrm>
            <a:off x="228600" y="2175105"/>
            <a:ext cx="8659906" cy="1364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spcAft>
                <a:spcPts val="1200"/>
              </a:spcAft>
            </a:pPr>
            <a:r>
              <a:rPr lang="en-US" sz="2800" dirty="0">
                <a:latin typeface="Arial"/>
                <a:ea typeface="MS PGothic" charset="0"/>
                <a:cs typeface="Arial"/>
              </a:rPr>
              <a:t>The </a:t>
            </a:r>
            <a:r>
              <a:rPr lang="en-US" sz="2800" b="1" dirty="0">
                <a:latin typeface="Arial"/>
                <a:ea typeface="MS PGothic" charset="0"/>
                <a:cs typeface="Arial"/>
              </a:rPr>
              <a:t>unaccompanied youth status </a:t>
            </a:r>
            <a:r>
              <a:rPr lang="en-US" sz="2800" dirty="0">
                <a:latin typeface="Arial"/>
                <a:ea typeface="MS PGothic" charset="0"/>
                <a:cs typeface="Arial"/>
              </a:rPr>
              <a:t>must be determined and reported for </a:t>
            </a:r>
            <a:r>
              <a:rPr lang="en-US" sz="2800" b="1" dirty="0">
                <a:latin typeface="Arial"/>
                <a:ea typeface="MS PGothic" charset="0"/>
                <a:cs typeface="Arial"/>
              </a:rPr>
              <a:t>every homeless student </a:t>
            </a:r>
            <a:r>
              <a:rPr lang="en-US" sz="2800" dirty="0">
                <a:latin typeface="Arial"/>
                <a:ea typeface="MS PGothic" charset="0"/>
                <a:cs typeface="Arial"/>
              </a:rPr>
              <a:t>that the </a:t>
            </a:r>
            <a:r>
              <a:rPr lang="en-US" sz="2800" dirty="0" smtClean="0">
                <a:latin typeface="Arial"/>
                <a:ea typeface="MS PGothic" charset="0"/>
                <a:cs typeface="Arial"/>
              </a:rPr>
              <a:t>LEA </a:t>
            </a:r>
            <a:r>
              <a:rPr lang="en-US" sz="2800" dirty="0">
                <a:latin typeface="Arial"/>
                <a:ea typeface="MS PGothic" charset="0"/>
                <a:cs typeface="Arial"/>
              </a:rPr>
              <a:t>has identified. </a:t>
            </a:r>
            <a:endParaRPr lang="en-US" sz="2800" b="1" dirty="0" smtClean="0">
              <a:latin typeface="Arial"/>
              <a:cs typeface="Arial"/>
            </a:endParaRPr>
          </a:p>
        </p:txBody>
      </p:sp>
      <p:sp>
        <p:nvSpPr>
          <p:cNvPr id="14" name="Rectangle 9"/>
          <p:cNvSpPr>
            <a:spLocks noChangeArrowheads="1"/>
          </p:cNvSpPr>
          <p:nvPr/>
        </p:nvSpPr>
        <p:spPr bwMode="auto">
          <a:xfrm>
            <a:off x="228601" y="3674320"/>
            <a:ext cx="8740380" cy="2539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766763" lvl="1" indent="-457200">
              <a:spcBef>
                <a:spcPct val="0"/>
              </a:spcBef>
              <a:spcAft>
                <a:spcPts val="1800"/>
              </a:spcAft>
              <a:buFont typeface="Arial" charset="0"/>
              <a:buNone/>
            </a:pPr>
            <a:r>
              <a:rPr lang="en-US" sz="2400" b="1" dirty="0">
                <a:latin typeface="Arial"/>
                <a:ea typeface="MS PGothic" charset="0"/>
                <a:cs typeface="Arial"/>
              </a:rPr>
              <a:t>3</a:t>
            </a:r>
            <a:r>
              <a:rPr lang="en-US" sz="2400" dirty="0">
                <a:latin typeface="Arial"/>
                <a:ea typeface="MS PGothic" charset="0"/>
                <a:cs typeface="Arial"/>
              </a:rPr>
              <a:t> = Homeless Student </a:t>
            </a:r>
            <a:r>
              <a:rPr lang="en-US" sz="2400" b="1" dirty="0">
                <a:latin typeface="Arial"/>
                <a:ea typeface="MS PGothic" charset="0"/>
                <a:cs typeface="Arial"/>
              </a:rPr>
              <a:t>is in the physical custody </a:t>
            </a:r>
            <a:r>
              <a:rPr lang="en-US" sz="2400" dirty="0">
                <a:latin typeface="Arial"/>
                <a:ea typeface="MS PGothic" charset="0"/>
                <a:cs typeface="Arial"/>
              </a:rPr>
              <a:t>of a parent or legal guardian (i.e., </a:t>
            </a:r>
            <a:r>
              <a:rPr lang="en-US" sz="2400" b="1" i="1" dirty="0">
                <a:latin typeface="Arial"/>
                <a:ea typeface="MS PGothic" charset="0"/>
                <a:cs typeface="Arial"/>
              </a:rPr>
              <a:t>homeless student is not unaccompanied</a:t>
            </a:r>
            <a:r>
              <a:rPr lang="en-US" sz="2400" dirty="0">
                <a:latin typeface="Arial"/>
                <a:ea typeface="MS PGothic" charset="0"/>
                <a:cs typeface="Arial"/>
              </a:rPr>
              <a:t>) for the entire school year</a:t>
            </a:r>
          </a:p>
          <a:p>
            <a:pPr marL="766763" lvl="1" indent="-457200">
              <a:spcBef>
                <a:spcPct val="0"/>
              </a:spcBef>
              <a:spcAft>
                <a:spcPts val="1800"/>
              </a:spcAft>
              <a:buFont typeface="Arial" charset="0"/>
              <a:buNone/>
            </a:pPr>
            <a:r>
              <a:rPr lang="en-US" sz="2400" b="1" dirty="0">
                <a:latin typeface="Arial"/>
                <a:ea typeface="MS PGothic" charset="0"/>
                <a:cs typeface="Arial"/>
              </a:rPr>
              <a:t>4 = </a:t>
            </a:r>
            <a:r>
              <a:rPr lang="en-US" sz="2400" dirty="0">
                <a:solidFill>
                  <a:srgbClr val="000000"/>
                </a:solidFill>
                <a:latin typeface="Arial"/>
                <a:ea typeface="MS PGothic" charset="0"/>
                <a:cs typeface="Arial"/>
              </a:rPr>
              <a:t>Homeless Student is not in the physical custody of a parent or legal guardian (i.e., </a:t>
            </a:r>
            <a:r>
              <a:rPr lang="en-US" sz="2400" b="1" i="1" dirty="0">
                <a:solidFill>
                  <a:srgbClr val="000000"/>
                </a:solidFill>
                <a:latin typeface="Arial"/>
                <a:ea typeface="MS PGothic" charset="0"/>
                <a:cs typeface="Arial"/>
              </a:rPr>
              <a:t>homeless student is unaccompanied</a:t>
            </a:r>
            <a:r>
              <a:rPr lang="en-US" sz="2400" dirty="0">
                <a:solidFill>
                  <a:srgbClr val="000000"/>
                </a:solidFill>
                <a:latin typeface="Arial"/>
                <a:ea typeface="MS PGothic" charset="0"/>
                <a:cs typeface="Arial"/>
              </a:rPr>
              <a:t>) at any time during the school year.</a:t>
            </a:r>
          </a:p>
        </p:txBody>
      </p:sp>
    </p:spTree>
    <p:extLst>
      <p:ext uri="{BB962C8B-B14F-4D97-AF65-F5344CB8AC3E}">
        <p14:creationId xmlns:p14="http://schemas.microsoft.com/office/powerpoint/2010/main" val="2986438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allAtOnce"/>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101</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PEIMS Coding – </a:t>
            </a:r>
            <a:br>
              <a:rPr lang="en-US" sz="2800" b="1" dirty="0" smtClean="0">
                <a:latin typeface="Arial"/>
                <a:cs typeface="Arial"/>
              </a:rPr>
            </a:br>
            <a:r>
              <a:rPr lang="en-US" sz="2800" b="1" dirty="0" smtClean="0">
                <a:latin typeface="Arial"/>
                <a:cs typeface="Arial"/>
              </a:rPr>
              <a:t>Unaccompanied Homeless Youth Indicator</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5"/>
          <p:cNvSpPr>
            <a:spLocks noChangeArrowheads="1"/>
          </p:cNvSpPr>
          <p:nvPr/>
        </p:nvSpPr>
        <p:spPr bwMode="auto">
          <a:xfrm>
            <a:off x="228600" y="2404773"/>
            <a:ext cx="8659906" cy="405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spcAft>
                <a:spcPts val="1200"/>
              </a:spcAft>
            </a:pPr>
            <a:r>
              <a:rPr lang="en-US" sz="2800" b="1" i="1" dirty="0" smtClean="0">
                <a:latin typeface="Arial"/>
                <a:ea typeface="MS PGothic" charset="0"/>
                <a:cs typeface="Arial"/>
              </a:rPr>
              <a:t>Remember:</a:t>
            </a:r>
            <a:endParaRPr lang="en-US" sz="2800" b="1" i="1" dirty="0" smtClean="0">
              <a:latin typeface="Arial"/>
              <a:cs typeface="Arial"/>
            </a:endParaRPr>
          </a:p>
        </p:txBody>
      </p:sp>
      <p:sp>
        <p:nvSpPr>
          <p:cNvPr id="14" name="Rectangle 9"/>
          <p:cNvSpPr>
            <a:spLocks noChangeArrowheads="1"/>
          </p:cNvSpPr>
          <p:nvPr/>
        </p:nvSpPr>
        <p:spPr bwMode="auto">
          <a:xfrm>
            <a:off x="228601" y="2971800"/>
            <a:ext cx="83801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28600" indent="-227013">
              <a:spcAft>
                <a:spcPts val="2400"/>
              </a:spcAft>
              <a:buClr>
                <a:schemeClr val="accent1"/>
              </a:buClr>
              <a:buSzPct val="90000"/>
              <a:buFont typeface="Arial"/>
              <a:buChar char="•"/>
              <a:tabLst>
                <a:tab pos="230188" algn="l"/>
              </a:tabLst>
              <a:defRPr/>
            </a:pPr>
            <a:r>
              <a:rPr lang="en-US" sz="2400" dirty="0" smtClean="0">
                <a:solidFill>
                  <a:srgbClr val="000000"/>
                </a:solidFill>
                <a:latin typeface="Arial"/>
                <a:ea typeface="MS PGothic" charset="0"/>
                <a:cs typeface="Arial"/>
              </a:rPr>
              <a:t>M-V </a:t>
            </a:r>
            <a:r>
              <a:rPr lang="en-US" sz="2400" dirty="0">
                <a:solidFill>
                  <a:srgbClr val="000000"/>
                </a:solidFill>
                <a:latin typeface="Arial"/>
                <a:ea typeface="MS PGothic" charset="0"/>
                <a:cs typeface="Arial"/>
              </a:rPr>
              <a:t>defines </a:t>
            </a:r>
            <a:r>
              <a:rPr lang="en-US" sz="2400" dirty="0" smtClean="0">
                <a:solidFill>
                  <a:srgbClr val="000000"/>
                </a:solidFill>
                <a:latin typeface="Arial"/>
                <a:ea typeface="MS PGothic" charset="0"/>
                <a:cs typeface="Arial"/>
              </a:rPr>
              <a:t>unaccompanied youth </a:t>
            </a:r>
            <a:r>
              <a:rPr lang="en-US" sz="2400" dirty="0">
                <a:solidFill>
                  <a:srgbClr val="000000"/>
                </a:solidFill>
                <a:latin typeface="Arial"/>
                <a:ea typeface="MS PGothic" charset="0"/>
                <a:cs typeface="Arial"/>
              </a:rPr>
              <a:t>as a youth </a:t>
            </a:r>
            <a:r>
              <a:rPr lang="en-US" altLang="ja-JP" sz="2400" dirty="0" smtClean="0">
                <a:solidFill>
                  <a:srgbClr val="000000"/>
                </a:solidFill>
                <a:latin typeface="Arial"/>
                <a:ea typeface="MS PGothic" charset="0"/>
                <a:cs typeface="Arial"/>
              </a:rPr>
              <a:t>not </a:t>
            </a:r>
            <a:r>
              <a:rPr lang="en-US" altLang="ja-JP" sz="2400" dirty="0">
                <a:solidFill>
                  <a:srgbClr val="000000"/>
                </a:solidFill>
                <a:latin typeface="Arial"/>
                <a:ea typeface="MS PGothic" charset="0"/>
                <a:cs typeface="Arial"/>
              </a:rPr>
              <a:t>in the physical </a:t>
            </a:r>
            <a:r>
              <a:rPr lang="en-US" altLang="ja-JP" sz="2400" dirty="0" smtClean="0">
                <a:solidFill>
                  <a:srgbClr val="000000"/>
                </a:solidFill>
                <a:latin typeface="Arial"/>
                <a:ea typeface="MS PGothic" charset="0"/>
                <a:cs typeface="Arial"/>
              </a:rPr>
              <a:t>custody </a:t>
            </a:r>
            <a:r>
              <a:rPr lang="en-US" altLang="ja-JP" sz="2400" dirty="0">
                <a:solidFill>
                  <a:srgbClr val="000000"/>
                </a:solidFill>
                <a:latin typeface="Arial"/>
                <a:ea typeface="MS PGothic" charset="0"/>
                <a:cs typeface="Arial"/>
              </a:rPr>
              <a:t>of a parent or </a:t>
            </a:r>
            <a:r>
              <a:rPr lang="en-US" altLang="ja-JP" sz="2400" dirty="0" smtClean="0">
                <a:solidFill>
                  <a:srgbClr val="000000"/>
                </a:solidFill>
                <a:latin typeface="Arial"/>
                <a:ea typeface="MS PGothic" charset="0"/>
                <a:cs typeface="Arial"/>
              </a:rPr>
              <a:t>guardian</a:t>
            </a:r>
            <a:endParaRPr lang="en-US" altLang="ja-JP" sz="2400" dirty="0">
              <a:solidFill>
                <a:srgbClr val="000000"/>
              </a:solidFill>
              <a:latin typeface="Arial"/>
              <a:ea typeface="MS PGothic" charset="0"/>
              <a:cs typeface="Arial"/>
            </a:endParaRPr>
          </a:p>
          <a:p>
            <a:pPr marL="228600" indent="-227013">
              <a:spcAft>
                <a:spcPts val="2400"/>
              </a:spcAft>
              <a:buClr>
                <a:schemeClr val="accent1"/>
              </a:buClr>
              <a:buSzPct val="90000"/>
              <a:buFont typeface="Arial"/>
              <a:buChar char="•"/>
              <a:tabLst>
                <a:tab pos="230188" algn="l"/>
              </a:tabLst>
              <a:defRPr/>
            </a:pPr>
            <a:r>
              <a:rPr lang="en-US" sz="2400" dirty="0" smtClean="0">
                <a:solidFill>
                  <a:srgbClr val="000000"/>
                </a:solidFill>
                <a:latin typeface="Arial"/>
                <a:ea typeface="MS PGothic" charset="0"/>
                <a:cs typeface="Arial"/>
              </a:rPr>
              <a:t>The unaccompanied youth’s living situation must meet the </a:t>
            </a:r>
            <a:r>
              <a:rPr lang="en-US" sz="2400" dirty="0">
                <a:solidFill>
                  <a:srgbClr val="000000"/>
                </a:solidFill>
                <a:latin typeface="Arial"/>
                <a:ea typeface="MS PGothic" charset="0"/>
                <a:cs typeface="Arial"/>
              </a:rPr>
              <a:t>Act’</a:t>
            </a:r>
            <a:r>
              <a:rPr lang="en-US" altLang="ja-JP" sz="2400" dirty="0">
                <a:solidFill>
                  <a:srgbClr val="000000"/>
                </a:solidFill>
                <a:latin typeface="Arial"/>
                <a:ea typeface="MS PGothic" charset="0"/>
                <a:cs typeface="Arial"/>
              </a:rPr>
              <a:t>s definition of homeless to qualify for </a:t>
            </a:r>
            <a:r>
              <a:rPr lang="en-US" altLang="ja-JP" sz="2400" dirty="0" smtClean="0">
                <a:solidFill>
                  <a:srgbClr val="000000"/>
                </a:solidFill>
                <a:latin typeface="Arial"/>
                <a:ea typeface="MS PGothic" charset="0"/>
                <a:cs typeface="Arial"/>
              </a:rPr>
              <a:t>services </a:t>
            </a:r>
            <a:r>
              <a:rPr lang="en-US" altLang="ja-JP" sz="2400" b="1" dirty="0">
                <a:solidFill>
                  <a:srgbClr val="000000"/>
                </a:solidFill>
                <a:latin typeface="Arial"/>
                <a:ea typeface="MS PGothic" charset="0"/>
                <a:cs typeface="Arial"/>
              </a:rPr>
              <a:t>and be coded in </a:t>
            </a:r>
            <a:r>
              <a:rPr lang="en-US" altLang="ja-JP" sz="2400" b="1" dirty="0" smtClean="0">
                <a:solidFill>
                  <a:srgbClr val="000000"/>
                </a:solidFill>
                <a:latin typeface="Arial"/>
                <a:ea typeface="MS PGothic" charset="0"/>
                <a:cs typeface="Arial"/>
              </a:rPr>
              <a:t>PEIMS</a:t>
            </a:r>
            <a:endParaRPr lang="en-US" sz="2400" dirty="0">
              <a:solidFill>
                <a:srgbClr val="000000"/>
              </a:solidFill>
              <a:latin typeface="Arial"/>
              <a:ea typeface="MS PGothic" charset="0"/>
              <a:cs typeface="Arial"/>
            </a:endParaRPr>
          </a:p>
        </p:txBody>
      </p:sp>
    </p:spTree>
    <p:extLst>
      <p:ext uri="{BB962C8B-B14F-4D97-AF65-F5344CB8AC3E}">
        <p14:creationId xmlns:p14="http://schemas.microsoft.com/office/powerpoint/2010/main" val="3050732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allAtOnce"/>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102</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Length of Eligibility</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2" name="Rectangle 5"/>
          <p:cNvSpPr>
            <a:spLocks noChangeArrowheads="1"/>
          </p:cNvSpPr>
          <p:nvPr/>
        </p:nvSpPr>
        <p:spPr bwMode="auto">
          <a:xfrm>
            <a:off x="228600" y="1794656"/>
            <a:ext cx="8610600" cy="1456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endParaRPr lang="en-US" sz="3600" b="1" i="1" dirty="0">
              <a:latin typeface="Calibri" charset="0"/>
            </a:endParaRPr>
          </a:p>
          <a:p>
            <a:pPr eaLnBrk="1" hangingPunct="1"/>
            <a:endParaRPr lang="en-US" sz="3600" b="1" i="1" dirty="0">
              <a:latin typeface="Calibri" charset="0"/>
            </a:endParaRPr>
          </a:p>
          <a:p>
            <a:pPr eaLnBrk="1" hangingPunct="1"/>
            <a:endParaRPr lang="en-US" sz="3600" b="1" i="1" dirty="0">
              <a:latin typeface="Calibri" charset="0"/>
            </a:endParaRPr>
          </a:p>
          <a:p>
            <a:pPr eaLnBrk="1" hangingPunct="1"/>
            <a:endParaRPr lang="en-US" sz="3600" b="1" i="1" dirty="0">
              <a:latin typeface="Calibri" charset="0"/>
            </a:endParaRPr>
          </a:p>
          <a:p>
            <a:pPr eaLnBrk="1" hangingPunct="1">
              <a:spcAft>
                <a:spcPts val="1800"/>
              </a:spcAft>
            </a:pPr>
            <a:r>
              <a:rPr lang="en-US" sz="2800" dirty="0">
                <a:latin typeface="Arial"/>
                <a:cs typeface="Arial"/>
              </a:rPr>
              <a:t>When is a person no longer </a:t>
            </a:r>
            <a:r>
              <a:rPr lang="en-US" sz="2800" dirty="0" smtClean="0">
                <a:latin typeface="Arial"/>
                <a:cs typeface="Arial"/>
              </a:rPr>
              <a:t>considered  “homeless</a:t>
            </a:r>
            <a:r>
              <a:rPr lang="en-US" sz="2800" dirty="0">
                <a:latin typeface="Arial"/>
                <a:cs typeface="Arial"/>
              </a:rPr>
              <a:t>?</a:t>
            </a:r>
            <a:r>
              <a:rPr lang="en-US" sz="2800" dirty="0" smtClean="0">
                <a:latin typeface="Arial"/>
                <a:cs typeface="Arial"/>
              </a:rPr>
              <a:t>”</a:t>
            </a:r>
            <a:endParaRPr lang="en-US" sz="2800" dirty="0">
              <a:latin typeface="Arial"/>
              <a:cs typeface="Arial"/>
            </a:endParaRPr>
          </a:p>
          <a:p>
            <a:pPr algn="r" eaLnBrk="1" hangingPunct="1">
              <a:spcAft>
                <a:spcPts val="1200"/>
              </a:spcAft>
            </a:pPr>
            <a:r>
              <a:rPr lang="en-US" sz="2800" b="1" dirty="0">
                <a:latin typeface="Arial"/>
                <a:cs typeface="Arial"/>
              </a:rPr>
              <a:t>When they become </a:t>
            </a:r>
            <a:r>
              <a:rPr lang="ja-JP" altLang="en-US" sz="2800" b="1" dirty="0" smtClean="0">
                <a:latin typeface="Arial"/>
                <a:cs typeface="Arial"/>
              </a:rPr>
              <a:t>“</a:t>
            </a:r>
            <a:r>
              <a:rPr lang="en-US" altLang="ja-JP" sz="2800" b="1" dirty="0" smtClean="0">
                <a:latin typeface="Arial"/>
                <a:cs typeface="Arial"/>
              </a:rPr>
              <a:t>permanently housed</a:t>
            </a:r>
            <a:r>
              <a:rPr lang="en-US" altLang="ja-JP" sz="2800" b="1" dirty="0">
                <a:latin typeface="Arial"/>
                <a:cs typeface="Arial"/>
              </a:rPr>
              <a:t>.</a:t>
            </a:r>
            <a:r>
              <a:rPr lang="ja-JP" altLang="en-US" sz="2800" b="1" dirty="0">
                <a:latin typeface="Arial"/>
                <a:cs typeface="Arial"/>
              </a:rPr>
              <a:t>”</a:t>
            </a:r>
            <a:endParaRPr lang="en-US" sz="2800" b="1" dirty="0">
              <a:solidFill>
                <a:schemeClr val="bg2"/>
              </a:solidFill>
              <a:latin typeface="Arial"/>
              <a:cs typeface="Arial"/>
            </a:endParaRPr>
          </a:p>
        </p:txBody>
      </p:sp>
      <p:sp>
        <p:nvSpPr>
          <p:cNvPr id="15" name="Rectangle 9"/>
          <p:cNvSpPr>
            <a:spLocks noChangeArrowheads="1"/>
          </p:cNvSpPr>
          <p:nvPr/>
        </p:nvSpPr>
        <p:spPr bwMode="auto">
          <a:xfrm>
            <a:off x="292100" y="3480903"/>
            <a:ext cx="8521700" cy="2800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6538" indent="-236538" eaLnBrk="1" hangingPunct="1">
              <a:spcAft>
                <a:spcPct val="50000"/>
              </a:spcAft>
              <a:buClr>
                <a:schemeClr val="accent1"/>
              </a:buClr>
              <a:buSzPct val="90000"/>
              <a:buFont typeface="Arial"/>
              <a:buChar char="•"/>
              <a:tabLst>
                <a:tab pos="230188" algn="l"/>
                <a:tab pos="463550" algn="r"/>
              </a:tabLst>
            </a:pPr>
            <a:r>
              <a:rPr lang="en-US" sz="2200" dirty="0" smtClean="0">
                <a:latin typeface="Arial"/>
                <a:cs typeface="Arial"/>
              </a:rPr>
              <a:t>Have the circumstances that caused the homeless situation been mitigated?</a:t>
            </a:r>
          </a:p>
          <a:p>
            <a:pPr marL="236538" indent="-236538" eaLnBrk="1" hangingPunct="1">
              <a:spcAft>
                <a:spcPct val="50000"/>
              </a:spcAft>
              <a:buClr>
                <a:schemeClr val="accent1"/>
              </a:buClr>
              <a:buSzPct val="90000"/>
              <a:buFont typeface="Arial"/>
              <a:buChar char="•"/>
              <a:tabLst>
                <a:tab pos="230188" algn="l"/>
                <a:tab pos="463550" algn="r"/>
              </a:tabLst>
            </a:pPr>
            <a:r>
              <a:rPr lang="en-US" sz="2200" dirty="0" smtClean="0">
                <a:latin typeface="Arial"/>
                <a:cs typeface="Arial"/>
              </a:rPr>
              <a:t>Has the student/family lived in the current situation long enough to get them past the eviction cycle and it appears they are able to maintain their living situation?</a:t>
            </a:r>
          </a:p>
          <a:p>
            <a:pPr marL="236538" indent="-236538" eaLnBrk="1" hangingPunct="1">
              <a:spcAft>
                <a:spcPct val="50000"/>
              </a:spcAft>
              <a:buClr>
                <a:schemeClr val="accent1"/>
              </a:buClr>
              <a:buSzPct val="90000"/>
              <a:buFont typeface="Arial"/>
              <a:buChar char="•"/>
              <a:tabLst>
                <a:tab pos="230188" algn="l"/>
                <a:tab pos="463550" algn="r"/>
              </a:tabLst>
            </a:pPr>
            <a:r>
              <a:rPr lang="en-US" sz="2200" dirty="0" smtClean="0">
                <a:latin typeface="Arial"/>
                <a:cs typeface="Arial"/>
              </a:rPr>
              <a:t>In the case of a doubled-up situation, is the living situation due to something other than the loss of housing or economic hardship?</a:t>
            </a:r>
            <a:endParaRPr lang="en-US" sz="2200" dirty="0">
              <a:latin typeface="Arial"/>
              <a:cs typeface="Arial"/>
            </a:endParaRPr>
          </a:p>
        </p:txBody>
      </p:sp>
    </p:spTree>
    <p:extLst>
      <p:ext uri="{BB962C8B-B14F-4D97-AF65-F5344CB8AC3E}">
        <p14:creationId xmlns:p14="http://schemas.microsoft.com/office/powerpoint/2010/main" val="38658497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103</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Length of Eligibility</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96826"/>
            <a:ext cx="8610600" cy="457857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28600" indent="-228600">
              <a:buClr>
                <a:schemeClr val="accent1"/>
              </a:buClr>
              <a:buSzPct val="90000"/>
              <a:buFont typeface="Arial"/>
              <a:buChar char="•"/>
              <a:defRPr/>
            </a:pPr>
            <a:r>
              <a:rPr lang="en-US" dirty="0" smtClean="0">
                <a:solidFill>
                  <a:srgbClr val="000000"/>
                </a:solidFill>
                <a:latin typeface="Arial"/>
                <a:ea typeface="ＭＳ Ｐゴシック" charset="0"/>
                <a:cs typeface="Arial"/>
              </a:rPr>
              <a:t>Once identified, </a:t>
            </a:r>
            <a:r>
              <a:rPr lang="en-US" b="1" dirty="0" smtClean="0">
                <a:solidFill>
                  <a:srgbClr val="000000"/>
                </a:solidFill>
                <a:latin typeface="Arial"/>
                <a:ea typeface="ＭＳ Ｐゴシック" charset="0"/>
                <a:cs typeface="Arial"/>
              </a:rPr>
              <a:t>students are eligible for services for the duration of the school year</a:t>
            </a:r>
            <a:r>
              <a:rPr lang="en-US" dirty="0" smtClean="0">
                <a:solidFill>
                  <a:srgbClr val="000000"/>
                </a:solidFill>
                <a:latin typeface="Arial"/>
                <a:ea typeface="ＭＳ Ｐゴシック" charset="0"/>
                <a:cs typeface="Arial"/>
              </a:rPr>
              <a:t>, even if they become permanently housed during the school year and are no longer homeless</a:t>
            </a:r>
          </a:p>
          <a:p>
            <a:pPr marL="228600" indent="-228600">
              <a:buClr>
                <a:schemeClr val="accent1"/>
              </a:buClr>
              <a:buSzPct val="90000"/>
              <a:buNone/>
              <a:defRPr/>
            </a:pPr>
            <a:r>
              <a:rPr lang="en-US" dirty="0" smtClean="0">
                <a:solidFill>
                  <a:srgbClr val="000000"/>
                </a:solidFill>
                <a:latin typeface="Arial"/>
                <a:ea typeface="ＭＳ Ｐゴシック" charset="0"/>
                <a:cs typeface="Arial"/>
              </a:rPr>
              <a:t>                   	    </a:t>
            </a:r>
            <a:r>
              <a:rPr lang="en-US" b="1" u="sng" dirty="0" smtClean="0">
                <a:solidFill>
                  <a:srgbClr val="000000"/>
                </a:solidFill>
                <a:latin typeface="Arial"/>
                <a:ea typeface="ＭＳ Ｐゴシック" charset="0"/>
                <a:cs typeface="Arial"/>
              </a:rPr>
              <a:t> OR</a:t>
            </a:r>
            <a:endParaRPr lang="en-US" dirty="0" smtClean="0">
              <a:solidFill>
                <a:srgbClr val="000000"/>
              </a:solidFill>
              <a:latin typeface="Arial"/>
              <a:ea typeface="ＭＳ Ｐゴシック" charset="0"/>
              <a:cs typeface="Arial"/>
            </a:endParaRPr>
          </a:p>
          <a:p>
            <a:pPr marL="228600" indent="-228600">
              <a:spcBef>
                <a:spcPts val="1800"/>
              </a:spcBef>
              <a:spcAft>
                <a:spcPts val="3000"/>
              </a:spcAft>
              <a:buClr>
                <a:schemeClr val="accent1"/>
              </a:buClr>
              <a:buSzPct val="90000"/>
              <a:buNone/>
              <a:defRPr/>
            </a:pPr>
            <a:r>
              <a:rPr lang="en-US" dirty="0" smtClean="0">
                <a:solidFill>
                  <a:srgbClr val="000000"/>
                </a:solidFill>
                <a:latin typeface="Arial"/>
                <a:ea typeface="ＭＳ Ｐゴシック" charset="0"/>
                <a:cs typeface="Arial"/>
              </a:rPr>
              <a:t>   </a:t>
            </a:r>
            <a:r>
              <a:rPr lang="en-US" b="1" dirty="0" smtClean="0">
                <a:solidFill>
                  <a:srgbClr val="000000"/>
                </a:solidFill>
                <a:latin typeface="Arial"/>
                <a:ea typeface="ＭＳ Ｐゴシック" charset="0"/>
                <a:cs typeface="Arial"/>
              </a:rPr>
              <a:t>for the duration of homelessness</a:t>
            </a:r>
            <a:r>
              <a:rPr lang="en-US" dirty="0" smtClean="0">
                <a:solidFill>
                  <a:srgbClr val="000000"/>
                </a:solidFill>
                <a:latin typeface="Arial"/>
                <a:ea typeface="ＭＳ Ｐゴシック" charset="0"/>
                <a:cs typeface="Arial"/>
              </a:rPr>
              <a:t>, even if this extends beyond the school year or for several school years</a:t>
            </a:r>
          </a:p>
          <a:p>
            <a:pPr marL="234950" indent="-234950">
              <a:spcBef>
                <a:spcPts val="1800"/>
              </a:spcBef>
              <a:spcAft>
                <a:spcPts val="3000"/>
              </a:spcAft>
              <a:buClr>
                <a:schemeClr val="accent1"/>
              </a:buClr>
              <a:buSzPct val="90000"/>
              <a:buFont typeface="Arial"/>
              <a:buChar char="•"/>
              <a:tabLst>
                <a:tab pos="114300" algn="l"/>
              </a:tabLst>
              <a:defRPr/>
            </a:pPr>
            <a:r>
              <a:rPr lang="en-US" dirty="0">
                <a:solidFill>
                  <a:srgbClr val="000000"/>
                </a:solidFill>
                <a:latin typeface="Arial"/>
                <a:ea typeface="MS PGothic" charset="0"/>
                <a:cs typeface="Arial"/>
              </a:rPr>
              <a:t>Currently identified students should not “roll” to next year’s identification list without proper </a:t>
            </a:r>
            <a:r>
              <a:rPr lang="en-US" dirty="0" smtClean="0">
                <a:solidFill>
                  <a:srgbClr val="000000"/>
                </a:solidFill>
                <a:latin typeface="Arial"/>
                <a:ea typeface="MS PGothic" charset="0"/>
                <a:cs typeface="Arial"/>
              </a:rPr>
              <a:t>verification</a:t>
            </a: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368304556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4294967295"/>
          </p:nvPr>
        </p:nvSpPr>
        <p:spPr bwMode="auto">
          <a:xfrm>
            <a:off x="8077200" y="6356350"/>
            <a:ext cx="838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29E8DD-EDDD-2443-A853-470C4E9BB57B}" type="slidenum">
              <a:rPr lang="en-US" sz="1200">
                <a:solidFill>
                  <a:schemeClr val="tx2"/>
                </a:solidFill>
                <a:latin typeface="Calibri" charset="0"/>
              </a:rPr>
              <a:pPr/>
              <a:t>104</a:t>
            </a:fld>
            <a:endParaRPr lang="en-US" sz="1200">
              <a:solidFill>
                <a:schemeClr val="tx2"/>
              </a:solidFill>
              <a:latin typeface="Calibri" charset="0"/>
            </a:endParaRPr>
          </a:p>
        </p:txBody>
      </p:sp>
      <p:sp>
        <p:nvSpPr>
          <p:cNvPr id="5" name="TextBox 2"/>
          <p:cNvSpPr txBox="1">
            <a:spLocks noChangeArrowheads="1"/>
          </p:cNvSpPr>
          <p:nvPr/>
        </p:nvSpPr>
        <p:spPr bwMode="auto">
          <a:xfrm>
            <a:off x="337800" y="1841300"/>
            <a:ext cx="48006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a:solidFill>
                  <a:schemeClr val="tx1"/>
                </a:solidFill>
                <a:latin typeface="Arial" charset="0"/>
              </a:rPr>
              <a:t>Awareness</a:t>
            </a:r>
          </a:p>
          <a:p>
            <a:pPr marL="342900" indent="-342900" eaLnBrk="1" hangingPunct="1">
              <a:spcAft>
                <a:spcPts val="1200"/>
              </a:spcAft>
              <a:buFont typeface="Arial" charset="0"/>
              <a:buChar char="•"/>
            </a:pPr>
            <a:r>
              <a:rPr lang="en-US" sz="2400" b="1" dirty="0">
                <a:solidFill>
                  <a:schemeClr val="tx1"/>
                </a:solidFill>
                <a:latin typeface="Arial" charset="0"/>
              </a:rPr>
              <a:t>M-V Act Overview</a:t>
            </a:r>
          </a:p>
          <a:p>
            <a:pPr marL="342900" indent="-342900" eaLnBrk="1" hangingPunct="1">
              <a:spcAft>
                <a:spcPts val="1200"/>
              </a:spcAft>
              <a:buFont typeface="Arial" charset="0"/>
              <a:buChar char="•"/>
            </a:pPr>
            <a:r>
              <a:rPr lang="en-US" sz="2400" b="1" dirty="0">
                <a:solidFill>
                  <a:srgbClr val="000000"/>
                </a:solidFill>
                <a:latin typeface="Arial" charset="0"/>
              </a:rPr>
              <a:t>Liaison Duties</a:t>
            </a:r>
          </a:p>
          <a:p>
            <a:pPr marL="342900" indent="-342900" eaLnBrk="1" hangingPunct="1">
              <a:spcAft>
                <a:spcPts val="1200"/>
              </a:spcAft>
              <a:buFont typeface="Arial" charset="0"/>
              <a:buChar char="•"/>
            </a:pPr>
            <a:r>
              <a:rPr lang="en-US" sz="2400" b="1" dirty="0">
                <a:solidFill>
                  <a:srgbClr val="000000"/>
                </a:solidFill>
                <a:latin typeface="Arial" charset="0"/>
              </a:rPr>
              <a:t>Definition of Homelessness </a:t>
            </a:r>
            <a:endParaRPr lang="en-US" sz="2400" b="1" dirty="0" smtClean="0">
              <a:solidFill>
                <a:srgbClr val="000000"/>
              </a:solidFill>
              <a:latin typeface="Arial" charset="0"/>
            </a:endParaRPr>
          </a:p>
          <a:p>
            <a:pPr marL="342900" indent="-342900" eaLnBrk="1" hangingPunct="1">
              <a:spcAft>
                <a:spcPts val="1200"/>
              </a:spcAft>
              <a:buFont typeface="Arial" charset="0"/>
              <a:buChar char="•"/>
            </a:pPr>
            <a:r>
              <a:rPr lang="en-US" sz="2400" b="1" dirty="0" smtClean="0">
                <a:solidFill>
                  <a:schemeClr val="tx1"/>
                </a:solidFill>
                <a:latin typeface="Arial" charset="0"/>
              </a:rPr>
              <a:t>Unaccompanied Youth</a:t>
            </a:r>
          </a:p>
          <a:p>
            <a:pPr marL="342900" indent="-342900" eaLnBrk="1" hangingPunct="1">
              <a:spcAft>
                <a:spcPts val="1200"/>
              </a:spcAft>
              <a:buFont typeface="Arial" charset="0"/>
              <a:buChar char="•"/>
            </a:pPr>
            <a:r>
              <a:rPr lang="en-US" sz="2400" b="1" dirty="0" smtClean="0">
                <a:solidFill>
                  <a:srgbClr val="000000"/>
                </a:solidFill>
                <a:latin typeface="Arial" charset="0"/>
              </a:rPr>
              <a:t>Determining Eligibility</a:t>
            </a:r>
          </a:p>
          <a:p>
            <a:pPr marL="800100" lvl="1" indent="-342900">
              <a:spcAft>
                <a:spcPts val="1200"/>
              </a:spcAft>
              <a:buFont typeface="Wingdings" charset="2"/>
              <a:buChar char="Ø"/>
            </a:pPr>
            <a:r>
              <a:rPr lang="en-US" sz="2000" b="1" dirty="0" smtClean="0">
                <a:solidFill>
                  <a:srgbClr val="000000"/>
                </a:solidFill>
                <a:latin typeface="Arial" charset="0"/>
              </a:rPr>
              <a:t>Identification</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Outreach</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PEIMS</a:t>
            </a:r>
          </a:p>
        </p:txBody>
      </p:sp>
      <p:sp>
        <p:nvSpPr>
          <p:cNvPr id="6" name="TextBox 6"/>
          <p:cNvSpPr txBox="1">
            <a:spLocks noChangeArrowheads="1"/>
          </p:cNvSpPr>
          <p:nvPr/>
        </p:nvSpPr>
        <p:spPr bwMode="auto">
          <a:xfrm>
            <a:off x="5138400" y="1841235"/>
            <a:ext cx="3603500" cy="326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marL="800100" indent="-342900">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800" b="1" dirty="0" smtClean="0">
                <a:solidFill>
                  <a:srgbClr val="FF0000"/>
                </a:solidFill>
                <a:latin typeface="Arial" charset="0"/>
              </a:rPr>
              <a:t>School </a:t>
            </a:r>
            <a:r>
              <a:rPr lang="en-US" sz="2800" b="1" dirty="0">
                <a:solidFill>
                  <a:srgbClr val="FF0000"/>
                </a:solidFill>
                <a:latin typeface="Arial" charset="0"/>
              </a:rPr>
              <a:t>Selection and Enrollment</a:t>
            </a:r>
          </a:p>
          <a:p>
            <a:pPr lvl="1" eaLnBrk="1" hangingPunct="1">
              <a:spcAft>
                <a:spcPts val="1200"/>
              </a:spcAft>
              <a:buSzPct val="80000"/>
              <a:buFont typeface="Wingdings" charset="0"/>
              <a:buChar char="Ø"/>
            </a:pPr>
            <a:r>
              <a:rPr lang="en-US" sz="2000" b="1" dirty="0">
                <a:solidFill>
                  <a:schemeClr val="tx1"/>
                </a:solidFill>
                <a:latin typeface="Arial" charset="0"/>
              </a:rPr>
              <a:t>School of Origin </a:t>
            </a:r>
          </a:p>
          <a:p>
            <a:pPr lvl="1" eaLnBrk="1" hangingPunct="1">
              <a:spcAft>
                <a:spcPts val="1200"/>
              </a:spcAft>
              <a:buSzPct val="80000"/>
              <a:buFont typeface="Wingdings" charset="0"/>
              <a:buChar char="Ø"/>
            </a:pPr>
            <a:r>
              <a:rPr lang="en-US" sz="2000" b="1" dirty="0">
                <a:solidFill>
                  <a:schemeClr val="tx1"/>
                </a:solidFill>
                <a:latin typeface="Arial" charset="0"/>
              </a:rPr>
              <a:t>School Records</a:t>
            </a:r>
          </a:p>
          <a:p>
            <a:pPr lvl="1" eaLnBrk="1" hangingPunct="1">
              <a:spcAft>
                <a:spcPts val="1200"/>
              </a:spcAft>
              <a:buSzPct val="80000"/>
              <a:buFont typeface="Wingdings" charset="0"/>
              <a:buChar char="Ø"/>
            </a:pPr>
            <a:r>
              <a:rPr lang="en-US" sz="2000" b="1" dirty="0">
                <a:solidFill>
                  <a:schemeClr val="tx1"/>
                </a:solidFill>
                <a:latin typeface="Arial" charset="0"/>
              </a:rPr>
              <a:t>Guardianship</a:t>
            </a:r>
          </a:p>
          <a:p>
            <a:pPr lvl="1" eaLnBrk="1" hangingPunct="1">
              <a:spcAft>
                <a:spcPts val="1200"/>
              </a:spcAft>
              <a:buSzPct val="80000"/>
              <a:buFont typeface="Wingdings" charset="0"/>
              <a:buChar char="Ø"/>
            </a:pPr>
            <a:r>
              <a:rPr lang="en-US" sz="2000" b="1" dirty="0">
                <a:solidFill>
                  <a:schemeClr val="tx1"/>
                </a:solidFill>
                <a:latin typeface="Arial" charset="0"/>
              </a:rPr>
              <a:t>Immunizations</a:t>
            </a:r>
          </a:p>
          <a:p>
            <a:pPr lvl="1" eaLnBrk="1" hangingPunct="1">
              <a:spcAft>
                <a:spcPts val="600"/>
              </a:spcAft>
              <a:buSzPct val="80000"/>
              <a:buFont typeface="Wingdings" charset="0"/>
              <a:buChar char="Ø"/>
            </a:pPr>
            <a:endParaRPr lang="en-US" sz="2000" b="1" dirty="0">
              <a:solidFill>
                <a:schemeClr val="tx1"/>
              </a:solidFill>
              <a:latin typeface="Arial" charset="0"/>
            </a:endParaRPr>
          </a:p>
        </p:txBody>
      </p:sp>
      <p:sp>
        <p:nvSpPr>
          <p:cNvPr id="7" name="TextBox 7"/>
          <p:cNvSpPr txBox="1">
            <a:spLocks noChangeArrowheads="1"/>
          </p:cNvSpPr>
          <p:nvPr/>
        </p:nvSpPr>
        <p:spPr bwMode="auto">
          <a:xfrm>
            <a:off x="0" y="1061265"/>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algn="ctr" eaLnBrk="1" hangingPunct="1">
              <a:spcAft>
                <a:spcPts val="600"/>
              </a:spcAft>
            </a:pPr>
            <a:r>
              <a:rPr lang="en-US" b="1" u="sng" dirty="0" smtClean="0">
                <a:solidFill>
                  <a:schemeClr val="tx1"/>
                </a:solidFill>
                <a:latin typeface="Arial Black"/>
                <a:cs typeface="Arial Black"/>
              </a:rPr>
              <a:t>Part I </a:t>
            </a:r>
            <a:r>
              <a:rPr lang="en-US" b="1" u="sng" dirty="0">
                <a:solidFill>
                  <a:schemeClr val="tx1"/>
                </a:solidFill>
                <a:latin typeface="Arial Black"/>
                <a:cs typeface="Arial Black"/>
              </a:rPr>
              <a:t>– Identification and Enrollment</a:t>
            </a:r>
          </a:p>
        </p:txBody>
      </p:sp>
      <p:cxnSp>
        <p:nvCxnSpPr>
          <p:cNvPr id="8" name="Straight Connector 7"/>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Part I</a:t>
            </a:r>
            <a:endParaRPr lang="en-US" sz="4000" b="1" dirty="0">
              <a:latin typeface="Arial"/>
              <a:ea typeface="MS PGothic" charset="0"/>
              <a:cs typeface="Arial"/>
            </a:endParaRPr>
          </a:p>
        </p:txBody>
      </p:sp>
    </p:spTree>
    <p:extLst>
      <p:ext uri="{BB962C8B-B14F-4D97-AF65-F5344CB8AC3E}">
        <p14:creationId xmlns:p14="http://schemas.microsoft.com/office/powerpoint/2010/main" val="223652421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105</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Stability</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96826"/>
            <a:ext cx="8610600" cy="3978077"/>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4950" indent="-234950">
              <a:lnSpc>
                <a:spcPct val="90000"/>
              </a:lnSpc>
              <a:spcAft>
                <a:spcPts val="600"/>
              </a:spcAft>
              <a:buClr>
                <a:schemeClr val="accent1"/>
              </a:buClr>
              <a:buSzPct val="90000"/>
              <a:buFont typeface="Arial"/>
              <a:buChar char="•"/>
              <a:defRPr/>
            </a:pPr>
            <a:r>
              <a:rPr lang="en-US" dirty="0">
                <a:solidFill>
                  <a:schemeClr val="tx2">
                    <a:lumMod val="75000"/>
                  </a:schemeClr>
                </a:solidFill>
                <a:latin typeface="Arial"/>
                <a:ea typeface="ＭＳ Ｐゴシック" charset="-128"/>
                <a:cs typeface="Arial"/>
              </a:rPr>
              <a:t>Demonstration project in WA showed that school stability for homeless students increases assessment scores and </a:t>
            </a:r>
            <a:r>
              <a:rPr lang="en-US" dirty="0" smtClean="0">
                <a:solidFill>
                  <a:schemeClr val="tx2">
                    <a:lumMod val="75000"/>
                  </a:schemeClr>
                </a:solidFill>
                <a:latin typeface="Arial"/>
                <a:ea typeface="ＭＳ Ｐゴシック" charset="-128"/>
                <a:cs typeface="Arial"/>
              </a:rPr>
              <a:t>grades</a:t>
            </a:r>
            <a:endParaRPr lang="en-US" dirty="0">
              <a:solidFill>
                <a:schemeClr val="tx2">
                  <a:lumMod val="75000"/>
                </a:schemeClr>
              </a:solidFill>
              <a:latin typeface="Arial"/>
              <a:ea typeface="ＭＳ Ｐゴシック" charset="-128"/>
              <a:cs typeface="Arial"/>
            </a:endParaRPr>
          </a:p>
          <a:p>
            <a:pPr marL="234950" indent="-234950">
              <a:lnSpc>
                <a:spcPct val="90000"/>
              </a:lnSpc>
              <a:spcAft>
                <a:spcPts val="600"/>
              </a:spcAft>
              <a:buClr>
                <a:schemeClr val="accent1"/>
              </a:buClr>
              <a:buSzPct val="90000"/>
              <a:buFont typeface="Arial"/>
              <a:buChar char="•"/>
              <a:defRPr/>
            </a:pPr>
            <a:r>
              <a:rPr lang="en-US" dirty="0">
                <a:solidFill>
                  <a:schemeClr val="tx2">
                    <a:lumMod val="75000"/>
                  </a:schemeClr>
                </a:solidFill>
                <a:latin typeface="Arial"/>
                <a:ea typeface="ＭＳ Ｐゴシック" charset="-128"/>
                <a:cs typeface="Arial"/>
              </a:rPr>
              <a:t>Mobility also hurts non-mobile students; study found average test scores for non-mobile students were significantly lower in high schools with high student mobility </a:t>
            </a:r>
            <a:r>
              <a:rPr lang="en-US" dirty="0" smtClean="0">
                <a:solidFill>
                  <a:schemeClr val="tx2">
                    <a:lumMod val="75000"/>
                  </a:schemeClr>
                </a:solidFill>
                <a:latin typeface="Arial"/>
                <a:ea typeface="ＭＳ Ｐゴシック" charset="-128"/>
                <a:cs typeface="Arial"/>
              </a:rPr>
              <a:t>rates</a:t>
            </a:r>
            <a:endParaRPr lang="en-US" dirty="0">
              <a:solidFill>
                <a:schemeClr val="tx2">
                  <a:lumMod val="75000"/>
                </a:schemeClr>
              </a:solidFill>
              <a:latin typeface="Arial"/>
              <a:ea typeface="ＭＳ Ｐゴシック" charset="-128"/>
              <a:cs typeface="Arial"/>
            </a:endParaRPr>
          </a:p>
          <a:p>
            <a:pPr marL="234950" indent="-234950">
              <a:lnSpc>
                <a:spcPct val="90000"/>
              </a:lnSpc>
              <a:spcAft>
                <a:spcPts val="600"/>
              </a:spcAft>
              <a:buClr>
                <a:schemeClr val="accent1"/>
              </a:buClr>
              <a:buSzPct val="90000"/>
              <a:buFont typeface="Arial"/>
              <a:buChar char="•"/>
              <a:defRPr/>
            </a:pPr>
            <a:r>
              <a:rPr lang="en-US" dirty="0">
                <a:solidFill>
                  <a:schemeClr val="tx2">
                    <a:lumMod val="75000"/>
                  </a:schemeClr>
                </a:solidFill>
                <a:latin typeface="Arial"/>
                <a:ea typeface="ＭＳ Ｐゴシック" charset="-128"/>
                <a:cs typeface="Arial"/>
              </a:rPr>
              <a:t>Students who changed high schools even once during high school were less than half as likely as stable students to graduate, even controlling for other </a:t>
            </a:r>
            <a:r>
              <a:rPr lang="en-US" dirty="0" smtClean="0">
                <a:solidFill>
                  <a:schemeClr val="tx2">
                    <a:lumMod val="75000"/>
                  </a:schemeClr>
                </a:solidFill>
                <a:latin typeface="Arial"/>
                <a:ea typeface="ＭＳ Ｐゴシック" charset="-128"/>
                <a:cs typeface="Arial"/>
              </a:rPr>
              <a:t>factors</a:t>
            </a:r>
            <a:endParaRPr lang="en-US" dirty="0">
              <a:solidFill>
                <a:schemeClr val="tx2">
                  <a:lumMod val="75000"/>
                </a:schemeClr>
              </a:solidFill>
              <a:latin typeface="Arial"/>
              <a:ea typeface="ＭＳ Ｐゴシック" charset="-128"/>
              <a:cs typeface="Arial"/>
            </a:endParaRPr>
          </a:p>
        </p:txBody>
      </p:sp>
    </p:spTree>
    <p:extLst>
      <p:ext uri="{BB962C8B-B14F-4D97-AF65-F5344CB8AC3E}">
        <p14:creationId xmlns:p14="http://schemas.microsoft.com/office/powerpoint/2010/main" val="2675154357"/>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106</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Selection Options</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96826"/>
            <a:ext cx="8610600"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1" indent="0">
              <a:buFont typeface="Arial" charset="0"/>
              <a:buNone/>
              <a:defRPr/>
            </a:pPr>
            <a:r>
              <a:rPr lang="en-US" sz="2800" b="1" dirty="0">
                <a:solidFill>
                  <a:srgbClr val="000000"/>
                </a:solidFill>
                <a:latin typeface="Arial"/>
                <a:ea typeface="ＭＳ Ｐゴシック" charset="0"/>
                <a:cs typeface="Arial"/>
              </a:rPr>
              <a:t>Homeless students have two school selection options under McKinney-Vento:</a:t>
            </a:r>
            <a:br>
              <a:rPr lang="en-US" sz="2800" b="1" dirty="0">
                <a:solidFill>
                  <a:srgbClr val="000000"/>
                </a:solidFill>
                <a:latin typeface="Arial"/>
                <a:ea typeface="ＭＳ Ｐゴシック" charset="0"/>
                <a:cs typeface="Arial"/>
              </a:rPr>
            </a:br>
            <a:endParaRPr lang="en-US" sz="1200" b="1" dirty="0">
              <a:solidFill>
                <a:srgbClr val="000000"/>
              </a:solidFill>
              <a:latin typeface="Arial"/>
              <a:ea typeface="ＭＳ Ｐゴシック" charset="0"/>
              <a:cs typeface="Arial"/>
            </a:endParaRPr>
          </a:p>
          <a:p>
            <a:pPr marL="227013" lvl="1" indent="-227013">
              <a:lnSpc>
                <a:spcPct val="90000"/>
              </a:lnSpc>
              <a:buFont typeface="Arial"/>
              <a:buChar char="•"/>
              <a:defRPr/>
            </a:pPr>
            <a:r>
              <a:rPr lang="en-US" sz="2400" b="1" dirty="0">
                <a:solidFill>
                  <a:srgbClr val="000000"/>
                </a:solidFill>
                <a:latin typeface="Arial"/>
                <a:ea typeface="ＭＳ Ｐゴシック" charset="0"/>
                <a:cs typeface="Arial"/>
              </a:rPr>
              <a:t>School of Origin: </a:t>
            </a:r>
            <a:r>
              <a:rPr lang="en-US" sz="2400" dirty="0">
                <a:solidFill>
                  <a:srgbClr val="000000"/>
                </a:solidFill>
                <a:latin typeface="Arial"/>
                <a:ea typeface="ＭＳ Ｐゴシック" charset="0"/>
                <a:cs typeface="Arial"/>
              </a:rPr>
              <a:t>School the child/youth attended when permanently housed </a:t>
            </a:r>
            <a:r>
              <a:rPr lang="en-US" sz="2400" b="1" i="1" u="sng" dirty="0">
                <a:solidFill>
                  <a:srgbClr val="000000"/>
                </a:solidFill>
                <a:latin typeface="Arial"/>
                <a:ea typeface="ＭＳ Ｐゴシック" charset="0"/>
                <a:cs typeface="Arial"/>
              </a:rPr>
              <a:t>or</a:t>
            </a:r>
            <a:r>
              <a:rPr lang="en-US" sz="2400" dirty="0">
                <a:solidFill>
                  <a:srgbClr val="000000"/>
                </a:solidFill>
                <a:latin typeface="Arial"/>
                <a:ea typeface="ＭＳ Ｐゴシック" charset="0"/>
                <a:cs typeface="Arial"/>
              </a:rPr>
              <a:t> school in which child/youth last enrolled</a:t>
            </a:r>
            <a:r>
              <a:rPr lang="en-US" sz="2400" dirty="0">
                <a:solidFill>
                  <a:schemeClr val="tx1"/>
                </a:solidFill>
                <a:latin typeface="Arial"/>
                <a:ea typeface="ＭＳ Ｐゴシック" charset="0"/>
                <a:cs typeface="Arial"/>
              </a:rPr>
              <a:t>, </a:t>
            </a:r>
            <a:r>
              <a:rPr lang="en-US" sz="2400" b="1" dirty="0">
                <a:solidFill>
                  <a:schemeClr val="tx1"/>
                </a:solidFill>
                <a:latin typeface="Arial"/>
                <a:ea typeface="ＭＳ Ｐゴシック" charset="0"/>
                <a:cs typeface="Arial"/>
              </a:rPr>
              <a:t>including a preschool </a:t>
            </a:r>
            <a:r>
              <a:rPr lang="en-US" sz="2400" dirty="0">
                <a:solidFill>
                  <a:schemeClr val="tx1"/>
                </a:solidFill>
                <a:latin typeface="Arial"/>
                <a:ea typeface="ＭＳ Ｐゴシック" charset="0"/>
                <a:cs typeface="Arial"/>
              </a:rPr>
              <a:t>(ESSA</a:t>
            </a:r>
            <a:r>
              <a:rPr lang="en-US" sz="2400" dirty="0" smtClean="0">
                <a:solidFill>
                  <a:schemeClr val="tx1"/>
                </a:solidFill>
                <a:latin typeface="Arial"/>
                <a:ea typeface="ＭＳ Ｐゴシック" charset="0"/>
                <a:cs typeface="Arial"/>
              </a:rPr>
              <a:t>)</a:t>
            </a:r>
            <a:r>
              <a:rPr lang="en-US" sz="2400" b="1" dirty="0" smtClean="0">
                <a:solidFill>
                  <a:schemeClr val="tx1"/>
                </a:solidFill>
                <a:latin typeface="Arial"/>
                <a:ea typeface="ＭＳ Ｐゴシック" charset="0"/>
                <a:cs typeface="Arial"/>
              </a:rPr>
              <a:t>.</a:t>
            </a:r>
          </a:p>
          <a:p>
            <a:pPr marL="854075" lvl="6" indent="0">
              <a:lnSpc>
                <a:spcPct val="90000"/>
              </a:lnSpc>
              <a:spcBef>
                <a:spcPts val="1200"/>
              </a:spcBef>
              <a:buNone/>
              <a:defRPr/>
            </a:pPr>
            <a:r>
              <a:rPr lang="en-US" sz="2000" dirty="0" smtClean="0">
                <a:solidFill>
                  <a:srgbClr val="000000"/>
                </a:solidFill>
                <a:latin typeface="Arial"/>
                <a:ea typeface="ＭＳ Ｐゴシック" charset="0"/>
                <a:cs typeface="Arial"/>
              </a:rPr>
              <a:t>This includes </a:t>
            </a:r>
            <a:r>
              <a:rPr lang="en-US" sz="2000" dirty="0" smtClean="0">
                <a:solidFill>
                  <a:srgbClr val="000000"/>
                </a:solidFill>
                <a:latin typeface="Arial"/>
                <a:ea typeface="Calibri" charset="0"/>
                <a:cs typeface="Arial"/>
              </a:rPr>
              <a:t>the </a:t>
            </a:r>
            <a:r>
              <a:rPr lang="en-US" sz="2000" dirty="0">
                <a:solidFill>
                  <a:srgbClr val="000000"/>
                </a:solidFill>
                <a:latin typeface="Arial"/>
                <a:ea typeface="Calibri" charset="0"/>
                <a:cs typeface="Arial"/>
              </a:rPr>
              <a:t>designated receiving school at the next grade level for feeder school patterns, when the student completes the final grade level served by the school of </a:t>
            </a:r>
            <a:r>
              <a:rPr lang="en-US" sz="2000" dirty="0" smtClean="0">
                <a:solidFill>
                  <a:srgbClr val="000000"/>
                </a:solidFill>
                <a:latin typeface="Arial"/>
                <a:ea typeface="Calibri" charset="0"/>
                <a:cs typeface="Arial"/>
              </a:rPr>
              <a:t>origin (ESSA).</a:t>
            </a:r>
            <a:endParaRPr lang="en-US" sz="2400" b="1" i="1" u="sng" dirty="0">
              <a:solidFill>
                <a:srgbClr val="FF0000"/>
              </a:solidFill>
              <a:latin typeface="Arial"/>
              <a:ea typeface="ＭＳ Ｐゴシック" charset="0"/>
              <a:cs typeface="Arial"/>
            </a:endParaRPr>
          </a:p>
          <a:p>
            <a:pPr marL="227013" lvl="1" indent="-227013">
              <a:spcBef>
                <a:spcPts val="1200"/>
              </a:spcBef>
              <a:buFont typeface="Arial"/>
              <a:buChar char="•"/>
              <a:defRPr/>
            </a:pPr>
            <a:r>
              <a:rPr lang="en-US" sz="2400" b="1" dirty="0">
                <a:solidFill>
                  <a:srgbClr val="000000"/>
                </a:solidFill>
                <a:latin typeface="Arial"/>
                <a:ea typeface="ＭＳ Ｐゴシック" charset="0"/>
                <a:cs typeface="Arial"/>
              </a:rPr>
              <a:t>Local Attendance Area School: </a:t>
            </a:r>
            <a:r>
              <a:rPr lang="en-US" sz="2400" dirty="0">
                <a:solidFill>
                  <a:srgbClr val="000000"/>
                </a:solidFill>
                <a:latin typeface="Arial"/>
                <a:ea typeface="ＭＳ Ｐゴシック" charset="0"/>
                <a:cs typeface="Arial"/>
              </a:rPr>
              <a:t>Any public school that non-homeless students living in the attendance area in which the child/youth is actually living are eligible to attend</a:t>
            </a:r>
          </a:p>
        </p:txBody>
      </p:sp>
    </p:spTree>
    <p:extLst>
      <p:ext uri="{BB962C8B-B14F-4D97-AF65-F5344CB8AC3E}">
        <p14:creationId xmlns:p14="http://schemas.microsoft.com/office/powerpoint/2010/main" val="1155425596"/>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107</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“Best Interest” Determinations</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96826"/>
            <a:ext cx="8610600"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175" indent="-3175">
              <a:spcBef>
                <a:spcPts val="0"/>
              </a:spcBef>
              <a:spcAft>
                <a:spcPts val="1200"/>
              </a:spcAft>
              <a:buNone/>
            </a:pPr>
            <a:r>
              <a:rPr lang="en-US" b="1" dirty="0" smtClean="0">
                <a:solidFill>
                  <a:schemeClr val="tx1"/>
                </a:solidFill>
                <a:latin typeface="Arial"/>
                <a:ea typeface="MS PGothic" charset="0"/>
                <a:cs typeface="Arial"/>
              </a:rPr>
              <a:t>In </a:t>
            </a:r>
            <a:r>
              <a:rPr lang="en-US" b="1" dirty="0">
                <a:solidFill>
                  <a:schemeClr val="tx1"/>
                </a:solidFill>
                <a:latin typeface="Arial"/>
                <a:ea typeface="MS PGothic" charset="0"/>
                <a:cs typeface="Arial"/>
              </a:rPr>
              <a:t>determining the school that is in a child or youth’s best interest to attend, LEAs must</a:t>
            </a:r>
            <a:r>
              <a:rPr lang="en-US" b="1" dirty="0" smtClean="0">
                <a:solidFill>
                  <a:schemeClr val="tx1"/>
                </a:solidFill>
                <a:latin typeface="Arial"/>
                <a:ea typeface="MS PGothic" charset="0"/>
                <a:cs typeface="Arial"/>
              </a:rPr>
              <a:t>:</a:t>
            </a:r>
            <a:endParaRPr lang="en-US" b="1" dirty="0">
              <a:solidFill>
                <a:schemeClr val="tx1"/>
              </a:solidFill>
              <a:latin typeface="Arial"/>
              <a:ea typeface="MS PGothic" charset="0"/>
              <a:cs typeface="Arial"/>
            </a:endParaRPr>
          </a:p>
          <a:p>
            <a:pPr marL="233363" indent="-233363">
              <a:spcBef>
                <a:spcPct val="0"/>
              </a:spcBef>
              <a:spcAft>
                <a:spcPts val="600"/>
              </a:spcAft>
              <a:buClr>
                <a:schemeClr val="accent1"/>
              </a:buClr>
              <a:buSzPct val="90000"/>
              <a:buFont typeface="Arial"/>
              <a:buChar char="•"/>
            </a:pPr>
            <a:r>
              <a:rPr lang="en-US" dirty="0" smtClean="0">
                <a:solidFill>
                  <a:srgbClr val="000000"/>
                </a:solidFill>
                <a:latin typeface="Arial"/>
                <a:ea typeface="MS PGothic" charset="0"/>
                <a:cs typeface="Arial"/>
              </a:rPr>
              <a:t>Make </a:t>
            </a:r>
            <a:r>
              <a:rPr lang="en-US" dirty="0">
                <a:solidFill>
                  <a:srgbClr val="000000"/>
                </a:solidFill>
                <a:latin typeface="Arial"/>
                <a:ea typeface="MS PGothic" charset="0"/>
                <a:cs typeface="Arial"/>
              </a:rPr>
              <a:t>a best interest determination, with a presumption that staying in the school of origin is in the child or youth’s best interest</a:t>
            </a:r>
            <a:r>
              <a:rPr lang="en-US" dirty="0" smtClean="0">
                <a:solidFill>
                  <a:srgbClr val="000000"/>
                </a:solidFill>
                <a:latin typeface="Arial"/>
                <a:ea typeface="MS PGothic" charset="0"/>
                <a:cs typeface="Arial"/>
              </a:rPr>
              <a:t> </a:t>
            </a:r>
            <a:r>
              <a:rPr lang="en-US" dirty="0" smtClean="0">
                <a:solidFill>
                  <a:srgbClr val="17375E"/>
                </a:solidFill>
                <a:latin typeface="Arial"/>
                <a:ea typeface="MS PGothic" charset="0"/>
                <a:cs typeface="Arial"/>
              </a:rPr>
              <a:t>– </a:t>
            </a:r>
            <a:endParaRPr lang="en-US" dirty="0">
              <a:solidFill>
                <a:srgbClr val="17375E"/>
              </a:solidFill>
              <a:latin typeface="Arial"/>
              <a:ea typeface="MS PGothic" charset="0"/>
              <a:cs typeface="Arial"/>
            </a:endParaRPr>
          </a:p>
          <a:p>
            <a:pPr marL="1430338" lvl="4" indent="-231775">
              <a:spcBef>
                <a:spcPct val="0"/>
              </a:spcBef>
              <a:spcAft>
                <a:spcPts val="1800"/>
              </a:spcAft>
              <a:buClr>
                <a:schemeClr val="accent1"/>
              </a:buClr>
              <a:buSzPct val="90000"/>
              <a:buNone/>
            </a:pPr>
            <a:r>
              <a:rPr lang="en-US" sz="2000" dirty="0" smtClean="0">
                <a:solidFill>
                  <a:srgbClr val="17375E"/>
                </a:solidFill>
                <a:latin typeface="Arial"/>
                <a:ea typeface="MS PGothic" charset="0"/>
                <a:cs typeface="Arial"/>
              </a:rPr>
              <a:t>– </a:t>
            </a:r>
            <a:r>
              <a:rPr lang="en-US" sz="2400" dirty="0" smtClean="0">
                <a:solidFill>
                  <a:srgbClr val="17375E"/>
                </a:solidFill>
                <a:latin typeface="Arial"/>
                <a:ea typeface="MS PGothic" charset="0"/>
                <a:cs typeface="Arial"/>
              </a:rPr>
              <a:t>unless it is against the wishes of </a:t>
            </a:r>
            <a:r>
              <a:rPr lang="en-US" sz="2400" dirty="0">
                <a:solidFill>
                  <a:srgbClr val="17375E"/>
                </a:solidFill>
                <a:latin typeface="Arial"/>
                <a:ea typeface="MS PGothic" charset="0"/>
                <a:cs typeface="Arial"/>
              </a:rPr>
              <a:t>the </a:t>
            </a:r>
            <a:r>
              <a:rPr lang="en-US" altLang="ja-JP" sz="2400" dirty="0">
                <a:solidFill>
                  <a:srgbClr val="17375E"/>
                </a:solidFill>
                <a:latin typeface="Arial"/>
                <a:ea typeface="MS PGothic" charset="0"/>
                <a:cs typeface="Arial"/>
              </a:rPr>
              <a:t>parent, guardian, </a:t>
            </a:r>
            <a:r>
              <a:rPr lang="en-US" altLang="ja-JP" sz="2400" dirty="0">
                <a:solidFill>
                  <a:srgbClr val="000000"/>
                </a:solidFill>
                <a:latin typeface="Arial"/>
                <a:ea typeface="MS PGothic" charset="0"/>
                <a:cs typeface="Arial"/>
              </a:rPr>
              <a:t>or unaccompanied </a:t>
            </a:r>
            <a:r>
              <a:rPr lang="en-US" altLang="ja-JP" sz="2400" dirty="0" smtClean="0">
                <a:solidFill>
                  <a:srgbClr val="000000"/>
                </a:solidFill>
                <a:latin typeface="Arial"/>
                <a:ea typeface="MS PGothic" charset="0"/>
                <a:cs typeface="Arial"/>
              </a:rPr>
              <a:t>youth</a:t>
            </a:r>
            <a:endParaRPr lang="en-US" sz="2400" dirty="0">
              <a:solidFill>
                <a:srgbClr val="000000"/>
              </a:solidFill>
              <a:latin typeface="Arial"/>
              <a:ea typeface="MS PGothic" charset="0"/>
              <a:cs typeface="Arial"/>
            </a:endParaRPr>
          </a:p>
          <a:p>
            <a:pPr marL="234950" indent="-234950">
              <a:spcBef>
                <a:spcPct val="0"/>
              </a:spcBef>
              <a:spcAft>
                <a:spcPts val="1200"/>
              </a:spcAft>
              <a:buClr>
                <a:schemeClr val="accent1"/>
              </a:buClr>
              <a:buSzPct val="90000"/>
              <a:buFont typeface="Arial"/>
              <a:buChar char="•"/>
            </a:pPr>
            <a:r>
              <a:rPr lang="en-US" dirty="0">
                <a:solidFill>
                  <a:schemeClr val="tx1"/>
                </a:solidFill>
                <a:latin typeface="Arial"/>
                <a:ea typeface="MS PGothic" charset="0"/>
                <a:cs typeface="Arial"/>
              </a:rPr>
              <a:t>Consider student-centered factors, including the impact of mobility on achievement, education, health, and safety</a:t>
            </a:r>
            <a:r>
              <a:rPr lang="en-US" dirty="0" smtClean="0">
                <a:solidFill>
                  <a:schemeClr val="tx1"/>
                </a:solidFill>
                <a:latin typeface="Arial"/>
                <a:ea typeface="MS PGothic" charset="0"/>
                <a:cs typeface="Arial"/>
              </a:rPr>
              <a:t>. </a:t>
            </a:r>
            <a:endParaRPr lang="en-US" dirty="0">
              <a:solidFill>
                <a:schemeClr val="tx1"/>
              </a:solidFill>
              <a:latin typeface="Arial"/>
              <a:ea typeface="MS PGothic" charset="0"/>
              <a:cs typeface="Arial"/>
            </a:endParaRPr>
          </a:p>
        </p:txBody>
      </p:sp>
    </p:spTree>
    <p:extLst>
      <p:ext uri="{BB962C8B-B14F-4D97-AF65-F5344CB8AC3E}">
        <p14:creationId xmlns:p14="http://schemas.microsoft.com/office/powerpoint/2010/main" val="38138055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108</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“Best Interest” Determinations </a:t>
            </a:r>
            <a:r>
              <a:rPr lang="en-US" sz="2000" i="1" dirty="0" smtClean="0">
                <a:latin typeface="Arial"/>
                <a:cs typeface="Arial"/>
              </a:rPr>
              <a:t>(continued)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96826"/>
            <a:ext cx="8610600"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spcBef>
                <a:spcPts val="0"/>
              </a:spcBef>
              <a:spcAft>
                <a:spcPts val="1200"/>
              </a:spcAft>
              <a:buNone/>
            </a:pPr>
            <a:r>
              <a:rPr lang="en-US" sz="2800" b="1" dirty="0">
                <a:solidFill>
                  <a:srgbClr val="000000"/>
                </a:solidFill>
                <a:latin typeface="Arial"/>
                <a:ea typeface="MS PGothic" charset="0"/>
                <a:cs typeface="Arial"/>
              </a:rPr>
              <a:t>D</a:t>
            </a:r>
            <a:r>
              <a:rPr lang="en-US" sz="2800" b="1" dirty="0" smtClean="0">
                <a:solidFill>
                  <a:srgbClr val="000000"/>
                </a:solidFill>
                <a:latin typeface="Arial"/>
                <a:ea typeface="MS PGothic" charset="0"/>
                <a:cs typeface="Arial"/>
              </a:rPr>
              <a:t>eterminations </a:t>
            </a:r>
            <a:r>
              <a:rPr lang="en-US" sz="2800" b="1" dirty="0">
                <a:solidFill>
                  <a:srgbClr val="000000"/>
                </a:solidFill>
                <a:latin typeface="Arial"/>
                <a:ea typeface="MS PGothic" charset="0"/>
                <a:cs typeface="Arial"/>
              </a:rPr>
              <a:t>include</a:t>
            </a:r>
            <a:r>
              <a:rPr lang="en-US" altLang="ja-JP" sz="2800" b="1" dirty="0">
                <a:solidFill>
                  <a:srgbClr val="000000"/>
                </a:solidFill>
                <a:latin typeface="Arial"/>
                <a:ea typeface="MS PGothic" charset="0"/>
                <a:cs typeface="Arial"/>
              </a:rPr>
              <a:t>:</a:t>
            </a:r>
          </a:p>
          <a:p>
            <a:pPr marL="227013" lvl="1" indent="-227013">
              <a:spcBef>
                <a:spcPts val="0"/>
              </a:spcBef>
              <a:spcAft>
                <a:spcPts val="1800"/>
              </a:spcAft>
              <a:buClr>
                <a:schemeClr val="accent1"/>
              </a:buClr>
              <a:buSzPct val="90000"/>
              <a:buFont typeface="Arial"/>
              <a:buChar char="•"/>
            </a:pPr>
            <a:r>
              <a:rPr lang="en-US" sz="2400" dirty="0">
                <a:solidFill>
                  <a:srgbClr val="000000"/>
                </a:solidFill>
                <a:latin typeface="Arial"/>
                <a:ea typeface="MS PGothic" charset="0"/>
                <a:cs typeface="Arial"/>
              </a:rPr>
              <a:t>age of the child or </a:t>
            </a:r>
            <a:r>
              <a:rPr lang="en-US" sz="2400" dirty="0" smtClean="0">
                <a:solidFill>
                  <a:srgbClr val="000000"/>
                </a:solidFill>
                <a:latin typeface="Arial"/>
                <a:ea typeface="MS PGothic" charset="0"/>
                <a:cs typeface="Arial"/>
              </a:rPr>
              <a:t>youth, school grade they are completing</a:t>
            </a:r>
            <a:endParaRPr lang="en-US" sz="2400" dirty="0">
              <a:solidFill>
                <a:srgbClr val="000000"/>
              </a:solidFill>
              <a:latin typeface="Arial"/>
              <a:ea typeface="MS PGothic" charset="0"/>
              <a:cs typeface="Arial"/>
            </a:endParaRPr>
          </a:p>
          <a:p>
            <a:pPr marL="227013" lvl="1" indent="-227013">
              <a:spcBef>
                <a:spcPts val="0"/>
              </a:spcBef>
              <a:spcAft>
                <a:spcPts val="1800"/>
              </a:spcAft>
              <a:buClr>
                <a:schemeClr val="accent1"/>
              </a:buClr>
              <a:buSzPct val="90000"/>
              <a:buFont typeface="Arial"/>
              <a:buChar char="•"/>
            </a:pPr>
            <a:r>
              <a:rPr lang="en-US" sz="2400" dirty="0" smtClean="0">
                <a:solidFill>
                  <a:srgbClr val="000000"/>
                </a:solidFill>
                <a:latin typeface="Arial"/>
                <a:ea typeface="MS PGothic" charset="0"/>
                <a:cs typeface="Arial"/>
              </a:rPr>
              <a:t>student</a:t>
            </a:r>
            <a:r>
              <a:rPr lang="ja-JP" altLang="en-US" sz="2400" dirty="0" smtClean="0">
                <a:solidFill>
                  <a:srgbClr val="000000"/>
                </a:solidFill>
                <a:latin typeface="Arial"/>
                <a:ea typeface="MS PGothic" charset="0"/>
                <a:cs typeface="Arial"/>
              </a:rPr>
              <a:t>’</a:t>
            </a:r>
            <a:r>
              <a:rPr lang="en-US" altLang="ja-JP" sz="2400" dirty="0" smtClean="0">
                <a:solidFill>
                  <a:srgbClr val="000000"/>
                </a:solidFill>
                <a:latin typeface="Arial"/>
                <a:ea typeface="MS PGothic" charset="0"/>
                <a:cs typeface="Arial"/>
              </a:rPr>
              <a:t>s </a:t>
            </a:r>
            <a:r>
              <a:rPr lang="en-US" altLang="ja-JP" sz="2400" dirty="0">
                <a:solidFill>
                  <a:srgbClr val="000000"/>
                </a:solidFill>
                <a:latin typeface="Arial"/>
                <a:ea typeface="MS PGothic" charset="0"/>
                <a:cs typeface="Arial"/>
              </a:rPr>
              <a:t>need for special instruction (e.g., special education and related services)</a:t>
            </a:r>
          </a:p>
          <a:p>
            <a:pPr marL="227013" lvl="1" indent="-227013">
              <a:spcBef>
                <a:spcPts val="0"/>
              </a:spcBef>
              <a:spcAft>
                <a:spcPts val="1800"/>
              </a:spcAft>
              <a:buClr>
                <a:schemeClr val="accent1"/>
              </a:buClr>
              <a:buSzPct val="90000"/>
              <a:buFont typeface="Arial"/>
              <a:buChar char="•"/>
            </a:pPr>
            <a:r>
              <a:rPr lang="en-US" sz="2400" dirty="0">
                <a:solidFill>
                  <a:srgbClr val="000000"/>
                </a:solidFill>
                <a:latin typeface="Arial"/>
                <a:ea typeface="MS PGothic" charset="0"/>
                <a:cs typeface="Arial"/>
              </a:rPr>
              <a:t>length of anticipated stay in the temporary location</a:t>
            </a:r>
          </a:p>
          <a:p>
            <a:pPr marL="227013" lvl="1" indent="-227013">
              <a:spcBef>
                <a:spcPts val="0"/>
              </a:spcBef>
              <a:spcAft>
                <a:spcPts val="1800"/>
              </a:spcAft>
              <a:buClr>
                <a:schemeClr val="accent1"/>
              </a:buClr>
              <a:buSzPct val="90000"/>
              <a:buFont typeface="Arial"/>
              <a:buChar char="•"/>
            </a:pPr>
            <a:r>
              <a:rPr lang="en-US" sz="2400" dirty="0">
                <a:solidFill>
                  <a:srgbClr val="000000"/>
                </a:solidFill>
                <a:latin typeface="Arial"/>
                <a:ea typeface="MS PGothic" charset="0"/>
                <a:cs typeface="Arial"/>
              </a:rPr>
              <a:t>time remaining in the school </a:t>
            </a:r>
            <a:r>
              <a:rPr lang="en-US" sz="2400" dirty="0" smtClean="0">
                <a:solidFill>
                  <a:srgbClr val="000000"/>
                </a:solidFill>
                <a:latin typeface="Arial"/>
                <a:ea typeface="MS PGothic" charset="0"/>
                <a:cs typeface="Arial"/>
              </a:rPr>
              <a:t>year</a:t>
            </a:r>
          </a:p>
          <a:p>
            <a:pPr marL="227013" lvl="1" indent="-227013">
              <a:spcBef>
                <a:spcPts val="0"/>
              </a:spcBef>
              <a:spcAft>
                <a:spcPts val="1800"/>
              </a:spcAft>
              <a:buClr>
                <a:schemeClr val="accent1"/>
              </a:buClr>
              <a:buSzPct val="90000"/>
              <a:buFont typeface="Arial"/>
              <a:buChar char="•"/>
            </a:pPr>
            <a:r>
              <a:rPr lang="en-US" b="1" dirty="0" smtClean="0">
                <a:solidFill>
                  <a:srgbClr val="000000"/>
                </a:solidFill>
                <a:latin typeface="Arial"/>
                <a:ea typeface="MS PGothic" charset="0"/>
                <a:cs typeface="Arial"/>
              </a:rPr>
              <a:t>Student</a:t>
            </a:r>
            <a:r>
              <a:rPr lang="en-US" b="1" dirty="0">
                <a:solidFill>
                  <a:srgbClr val="000000"/>
                </a:solidFill>
                <a:latin typeface="Arial"/>
                <a:ea typeface="MS PGothic" charset="0"/>
                <a:cs typeface="Arial"/>
              </a:rPr>
              <a:t>-centered</a:t>
            </a:r>
            <a:r>
              <a:rPr lang="en-US" dirty="0">
                <a:solidFill>
                  <a:srgbClr val="000000"/>
                </a:solidFill>
                <a:latin typeface="Arial"/>
                <a:ea typeface="MS PGothic" charset="0"/>
                <a:cs typeface="Arial"/>
              </a:rPr>
              <a:t>, individualized determination</a:t>
            </a:r>
          </a:p>
        </p:txBody>
      </p:sp>
    </p:spTree>
    <p:extLst>
      <p:ext uri="{BB962C8B-B14F-4D97-AF65-F5344CB8AC3E}">
        <p14:creationId xmlns:p14="http://schemas.microsoft.com/office/powerpoint/2010/main" val="996782105"/>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109</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Selection Key Questions</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716897"/>
            <a:ext cx="8761613"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ct val="0"/>
              </a:spcBef>
              <a:spcAft>
                <a:spcPts val="600"/>
              </a:spcAft>
              <a:buClr>
                <a:schemeClr val="accent1"/>
              </a:buClr>
              <a:buFont typeface="Arial"/>
              <a:buChar char="•"/>
            </a:pPr>
            <a:r>
              <a:rPr lang="en-US" dirty="0">
                <a:solidFill>
                  <a:srgbClr val="000000"/>
                </a:solidFill>
                <a:latin typeface="Arial"/>
                <a:ea typeface="MS PGothic" charset="0"/>
                <a:cs typeface="Arial"/>
              </a:rPr>
              <a:t>How permanent does the family</a:t>
            </a:r>
            <a:r>
              <a:rPr lang="ja-JP" altLang="en-US" dirty="0">
                <a:solidFill>
                  <a:srgbClr val="000000"/>
                </a:solidFill>
                <a:latin typeface="Arial"/>
                <a:ea typeface="MS PGothic" charset="0"/>
                <a:cs typeface="Arial"/>
              </a:rPr>
              <a:t>’</a:t>
            </a:r>
            <a:r>
              <a:rPr lang="en-US" altLang="ja-JP" dirty="0">
                <a:solidFill>
                  <a:srgbClr val="000000"/>
                </a:solidFill>
                <a:latin typeface="Arial"/>
                <a:ea typeface="MS PGothic" charset="0"/>
                <a:cs typeface="Arial"/>
              </a:rPr>
              <a:t>s living situation appear?</a:t>
            </a:r>
          </a:p>
          <a:p>
            <a:pPr marL="233363" indent="-233363">
              <a:spcBef>
                <a:spcPct val="0"/>
              </a:spcBef>
              <a:spcAft>
                <a:spcPts val="600"/>
              </a:spcAft>
              <a:buClr>
                <a:schemeClr val="accent1"/>
              </a:buClr>
              <a:buFont typeface="Arial"/>
              <a:buChar char="•"/>
            </a:pPr>
            <a:r>
              <a:rPr lang="en-US" dirty="0">
                <a:solidFill>
                  <a:srgbClr val="000000"/>
                </a:solidFill>
                <a:latin typeface="Arial"/>
                <a:ea typeface="MS PGothic" charset="0"/>
                <a:cs typeface="Arial"/>
              </a:rPr>
              <a:t>How deep are the </a:t>
            </a:r>
            <a:r>
              <a:rPr lang="en-US" dirty="0" smtClean="0">
                <a:solidFill>
                  <a:srgbClr val="000000"/>
                </a:solidFill>
                <a:latin typeface="Arial"/>
                <a:ea typeface="MS PGothic" charset="0"/>
                <a:cs typeface="Arial"/>
              </a:rPr>
              <a:t>child’</a:t>
            </a:r>
            <a:r>
              <a:rPr lang="en-US" altLang="ja-JP" dirty="0" smtClean="0">
                <a:solidFill>
                  <a:srgbClr val="000000"/>
                </a:solidFill>
                <a:latin typeface="Arial"/>
                <a:ea typeface="MS PGothic" charset="0"/>
                <a:cs typeface="Arial"/>
              </a:rPr>
              <a:t>s </a:t>
            </a:r>
            <a:r>
              <a:rPr lang="en-US" altLang="ja-JP" dirty="0">
                <a:solidFill>
                  <a:srgbClr val="000000"/>
                </a:solidFill>
                <a:latin typeface="Arial"/>
                <a:ea typeface="MS PGothic" charset="0"/>
                <a:cs typeface="Arial"/>
              </a:rPr>
              <a:t>ties to current school?</a:t>
            </a:r>
          </a:p>
          <a:p>
            <a:pPr marL="233363" indent="-233363">
              <a:spcBef>
                <a:spcPct val="0"/>
              </a:spcBef>
              <a:spcAft>
                <a:spcPts val="600"/>
              </a:spcAft>
              <a:buClr>
                <a:schemeClr val="accent1"/>
              </a:buClr>
              <a:buFont typeface="Arial"/>
              <a:buChar char="•"/>
            </a:pPr>
            <a:r>
              <a:rPr lang="en-US" dirty="0">
                <a:solidFill>
                  <a:srgbClr val="000000"/>
                </a:solidFill>
                <a:latin typeface="Arial"/>
                <a:ea typeface="MS PGothic" charset="0"/>
                <a:cs typeface="Arial"/>
              </a:rPr>
              <a:t>How strong is the child academically?</a:t>
            </a:r>
          </a:p>
          <a:p>
            <a:pPr marL="233363" indent="-233363">
              <a:spcBef>
                <a:spcPct val="0"/>
              </a:spcBef>
              <a:spcAft>
                <a:spcPts val="600"/>
              </a:spcAft>
              <a:buClr>
                <a:schemeClr val="accent1"/>
              </a:buClr>
              <a:buFont typeface="Arial"/>
              <a:buChar char="•"/>
            </a:pPr>
            <a:r>
              <a:rPr lang="en-US" dirty="0">
                <a:solidFill>
                  <a:srgbClr val="000000"/>
                </a:solidFill>
                <a:latin typeface="Arial"/>
                <a:ea typeface="MS PGothic" charset="0"/>
                <a:cs typeface="Arial"/>
              </a:rPr>
              <a:t>Does one school have programs and activities that address the unique needs or interests of the student that the other school does not have?</a:t>
            </a:r>
          </a:p>
          <a:p>
            <a:pPr marL="233363" indent="-233363">
              <a:spcBef>
                <a:spcPct val="0"/>
              </a:spcBef>
              <a:spcAft>
                <a:spcPts val="600"/>
              </a:spcAft>
              <a:buClr>
                <a:schemeClr val="accent1"/>
              </a:buClr>
              <a:buFont typeface="Arial"/>
              <a:buChar char="•"/>
            </a:pPr>
            <a:r>
              <a:rPr lang="en-US" dirty="0">
                <a:solidFill>
                  <a:srgbClr val="000000"/>
                </a:solidFill>
                <a:latin typeface="Arial"/>
                <a:ea typeface="MS PGothic" charset="0"/>
                <a:cs typeface="Arial"/>
              </a:rPr>
              <a:t>Would the timing of the school transfer coincide with a logical juncture such as after testing, after an event that is significant to the child, or at the end of the school year?</a:t>
            </a:r>
          </a:p>
          <a:p>
            <a:pPr marL="233363" indent="-233363">
              <a:spcBef>
                <a:spcPct val="0"/>
              </a:spcBef>
              <a:spcAft>
                <a:spcPts val="600"/>
              </a:spcAft>
              <a:buClr>
                <a:schemeClr val="accent1"/>
              </a:buClr>
              <a:buFont typeface="Arial"/>
              <a:buChar char="•"/>
            </a:pPr>
            <a:r>
              <a:rPr lang="en-US" dirty="0">
                <a:solidFill>
                  <a:srgbClr val="000000"/>
                </a:solidFill>
                <a:latin typeface="Arial"/>
                <a:ea typeface="MS PGothic" charset="0"/>
                <a:cs typeface="Arial"/>
              </a:rPr>
              <a:t>How would the length of the commute impact the child?</a:t>
            </a:r>
          </a:p>
          <a:p>
            <a:pPr marL="233363" indent="-233363">
              <a:spcBef>
                <a:spcPct val="0"/>
              </a:spcBef>
              <a:spcAft>
                <a:spcPts val="600"/>
              </a:spcAft>
              <a:buClr>
                <a:schemeClr val="accent1"/>
              </a:buClr>
              <a:buFont typeface="Arial"/>
              <a:buChar char="•"/>
            </a:pPr>
            <a:r>
              <a:rPr lang="en-US" dirty="0">
                <a:solidFill>
                  <a:srgbClr val="000000"/>
                </a:solidFill>
                <a:latin typeface="Arial"/>
                <a:ea typeface="MS PGothic" charset="0"/>
                <a:cs typeface="Arial"/>
              </a:rPr>
              <a:t>Are there any safety issues to consider?</a:t>
            </a:r>
          </a:p>
        </p:txBody>
      </p:sp>
    </p:spTree>
    <p:extLst>
      <p:ext uri="{BB962C8B-B14F-4D97-AF65-F5344CB8AC3E}">
        <p14:creationId xmlns:p14="http://schemas.microsoft.com/office/powerpoint/2010/main" val="23326029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4" name="TextBox 6"/>
          <p:cNvSpPr txBox="1">
            <a:spLocks noChangeArrowheads="1"/>
          </p:cNvSpPr>
          <p:nvPr/>
        </p:nvSpPr>
        <p:spPr bwMode="auto">
          <a:xfrm>
            <a:off x="411960" y="2117979"/>
            <a:ext cx="8229600" cy="523875"/>
          </a:xfrm>
          <a:prstGeom prst="rect">
            <a:avLst/>
          </a:prstGeom>
          <a:noFill/>
          <a:ln>
            <a:noFill/>
          </a:ln>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600"/>
              </a:spcAft>
            </a:pPr>
            <a:r>
              <a:rPr lang="en-US" sz="2800" b="1" u="sng" dirty="0"/>
              <a:t>Part III – </a:t>
            </a:r>
            <a:r>
              <a:rPr lang="en-US" sz="2800" b="1" u="sng" dirty="0" smtClean="0"/>
              <a:t>Collaboration</a:t>
            </a:r>
            <a:r>
              <a:rPr lang="en-US" sz="2800" b="1" dirty="0" smtClean="0"/>
              <a:t> </a:t>
            </a:r>
            <a:r>
              <a:rPr lang="en-US" sz="2800" b="1" i="1" dirty="0">
                <a:solidFill>
                  <a:schemeClr val="accent1"/>
                </a:solidFill>
              </a:rPr>
              <a:t>— </a:t>
            </a:r>
            <a:r>
              <a:rPr lang="en-US" b="1" i="1" dirty="0" smtClean="0">
                <a:solidFill>
                  <a:schemeClr val="accent1"/>
                </a:solidFill>
              </a:rPr>
              <a:t>30  </a:t>
            </a:r>
            <a:r>
              <a:rPr lang="en-US" b="1" i="1" dirty="0">
                <a:solidFill>
                  <a:schemeClr val="accent1"/>
                </a:solidFill>
              </a:rPr>
              <a:t>minutes</a:t>
            </a:r>
            <a:endParaRPr lang="en-US" b="1" u="sng" dirty="0"/>
          </a:p>
        </p:txBody>
      </p: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a:t>
            </a:fld>
            <a:endParaRPr lang="en-US" sz="1100" dirty="0"/>
          </a:p>
        </p:txBody>
      </p:sp>
      <p:sp>
        <p:nvSpPr>
          <p:cNvPr id="15"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Welcome</a:t>
            </a:r>
            <a:endParaRPr lang="en-US" sz="4000" b="1" dirty="0">
              <a:latin typeface="Arial"/>
              <a:ea typeface="MS PGothic" charset="0"/>
              <a:cs typeface="Arial"/>
            </a:endParaRPr>
          </a:p>
        </p:txBody>
      </p:sp>
      <p:sp>
        <p:nvSpPr>
          <p:cNvPr id="8" name="TextBox 10"/>
          <p:cNvSpPr txBox="1">
            <a:spLocks noChangeArrowheads="1"/>
          </p:cNvSpPr>
          <p:nvPr/>
        </p:nvSpPr>
        <p:spPr bwMode="auto">
          <a:xfrm>
            <a:off x="430502" y="2898517"/>
            <a:ext cx="8211057" cy="3139321"/>
          </a:xfrm>
          <a:prstGeom prst="rect">
            <a:avLst/>
          </a:prstGeom>
          <a:noFill/>
          <a:ln>
            <a:noFill/>
          </a:ln>
          <a:extLst/>
        </p:spPr>
        <p:txBody>
          <a:bodyPr wrap="square">
            <a:spAutoFit/>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600"/>
              </a:spcAft>
              <a:buClr>
                <a:schemeClr val="accent1"/>
              </a:buClr>
              <a:buFont typeface="Arial" charset="0"/>
              <a:buChar char="•"/>
            </a:pPr>
            <a:r>
              <a:rPr lang="en-US" b="1" dirty="0" smtClean="0"/>
              <a:t>FERPA</a:t>
            </a:r>
          </a:p>
          <a:p>
            <a:pPr eaLnBrk="1" hangingPunct="1">
              <a:spcAft>
                <a:spcPts val="600"/>
              </a:spcAft>
              <a:buClr>
                <a:schemeClr val="accent1"/>
              </a:buClr>
              <a:buFont typeface="Arial" charset="0"/>
              <a:buChar char="•"/>
            </a:pPr>
            <a:r>
              <a:rPr lang="en-US" b="1" dirty="0" smtClean="0"/>
              <a:t>Title I / Title I, Part A</a:t>
            </a:r>
          </a:p>
          <a:p>
            <a:pPr eaLnBrk="1" hangingPunct="1">
              <a:spcAft>
                <a:spcPts val="600"/>
              </a:spcAft>
              <a:buClr>
                <a:schemeClr val="accent1"/>
              </a:buClr>
              <a:buFont typeface="Arial" charset="0"/>
              <a:buChar char="•"/>
            </a:pPr>
            <a:r>
              <a:rPr lang="en-US" b="1" dirty="0" smtClean="0"/>
              <a:t>Foster Care</a:t>
            </a:r>
            <a:endParaRPr lang="en-US" b="1" dirty="0"/>
          </a:p>
          <a:p>
            <a:pPr eaLnBrk="1" hangingPunct="1">
              <a:spcAft>
                <a:spcPts val="600"/>
              </a:spcAft>
              <a:buClr>
                <a:schemeClr val="accent1"/>
              </a:buClr>
              <a:buFont typeface="Arial" charset="0"/>
              <a:buChar char="•"/>
            </a:pPr>
            <a:r>
              <a:rPr lang="en-US" b="1" dirty="0" smtClean="0"/>
              <a:t>Housing Programs</a:t>
            </a:r>
          </a:p>
          <a:p>
            <a:pPr eaLnBrk="1" hangingPunct="1">
              <a:spcAft>
                <a:spcPts val="600"/>
              </a:spcAft>
              <a:buClr>
                <a:schemeClr val="accent1"/>
              </a:buClr>
              <a:buFont typeface="Arial" charset="0"/>
              <a:buChar char="•"/>
            </a:pPr>
            <a:r>
              <a:rPr lang="en-US" b="1" dirty="0" smtClean="0"/>
              <a:t>Community Collaborations</a:t>
            </a:r>
          </a:p>
          <a:p>
            <a:pPr eaLnBrk="1" hangingPunct="1">
              <a:spcAft>
                <a:spcPts val="600"/>
              </a:spcAft>
              <a:buClr>
                <a:schemeClr val="accent1"/>
              </a:buClr>
              <a:buFont typeface="Arial" charset="0"/>
              <a:buChar char="•"/>
            </a:pPr>
            <a:r>
              <a:rPr lang="en-US" b="1" dirty="0" smtClean="0"/>
              <a:t>Statewide Homeless Youth Report </a:t>
            </a:r>
            <a:r>
              <a:rPr lang="en-US" sz="2000" b="1" i="1" dirty="0" smtClean="0"/>
              <a:t>(from HB679)</a:t>
            </a:r>
            <a:endParaRPr lang="en-US" sz="2000" b="1" i="1" dirty="0"/>
          </a:p>
          <a:p>
            <a:pPr eaLnBrk="1" hangingPunct="1">
              <a:spcAft>
                <a:spcPts val="600"/>
              </a:spcAft>
              <a:buClr>
                <a:schemeClr val="accent1"/>
              </a:buClr>
              <a:buFont typeface="Arial" charset="0"/>
              <a:buChar char="•"/>
            </a:pPr>
            <a:r>
              <a:rPr lang="en-US" b="1" dirty="0"/>
              <a:t>TEXSHEP </a:t>
            </a:r>
            <a:r>
              <a:rPr lang="en-US" b="1" dirty="0" err="1" smtClean="0"/>
              <a:t>Subgrants</a:t>
            </a:r>
            <a:endParaRPr lang="en-US" b="1" dirty="0" smtClean="0"/>
          </a:p>
        </p:txBody>
      </p:sp>
      <p:sp>
        <p:nvSpPr>
          <p:cNvPr id="9" name="Rectangle 2"/>
          <p:cNvSpPr txBox="1">
            <a:spLocks noChangeArrowheads="1"/>
          </p:cNvSpPr>
          <p:nvPr/>
        </p:nvSpPr>
        <p:spPr>
          <a:xfrm>
            <a:off x="1729980" y="1094965"/>
            <a:ext cx="6067820" cy="762000"/>
          </a:xfrm>
          <a:prstGeom prst="rect">
            <a:avLst/>
          </a:prstGeom>
          <a:solidFill>
            <a:srgbClr val="73B1C1"/>
          </a:solid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ctr">
              <a:spcBef>
                <a:spcPct val="0"/>
              </a:spcBef>
              <a:buFont typeface="Wingdings" charset="0"/>
              <a:buNone/>
              <a:defRPr/>
            </a:pPr>
            <a:r>
              <a:rPr lang="en-US" sz="4400" b="1" cap="small" smtClean="0">
                <a:solidFill>
                  <a:schemeClr val="bg1"/>
                </a:solidFill>
                <a:latin typeface="Arial"/>
                <a:ea typeface="ＭＳ Ｐゴシック" charset="0"/>
                <a:cs typeface="Arial"/>
              </a:rPr>
              <a:t>Training Overview</a:t>
            </a:r>
            <a:endParaRPr lang="en-US" sz="3600" b="1" cap="small" dirty="0">
              <a:solidFill>
                <a:schemeClr val="bg1"/>
              </a:solidFill>
              <a:latin typeface="Arial"/>
              <a:ea typeface="ＭＳ Ｐゴシック" charset="0"/>
              <a:cs typeface="Arial"/>
            </a:endParaRPr>
          </a:p>
        </p:txBody>
      </p:sp>
    </p:spTree>
    <p:extLst>
      <p:ext uri="{BB962C8B-B14F-4D97-AF65-F5344CB8AC3E}">
        <p14:creationId xmlns:p14="http://schemas.microsoft.com/office/powerpoint/2010/main" val="20756382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110</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4172840"/>
          </a:xfrm>
        </p:spPr>
        <p:txBody>
          <a:bodyPr anchor="t" anchorCtr="0">
            <a:noAutofit/>
          </a:bodyPr>
          <a:lstStyle/>
          <a:p>
            <a:pPr algn="l">
              <a:defRPr/>
            </a:pPr>
            <a:r>
              <a:rPr lang="en-US" sz="2800" b="1" dirty="0" smtClean="0">
                <a:latin typeface="Arial"/>
                <a:cs typeface="Arial"/>
              </a:rPr>
              <a:t>School Selection, “Best Interest” Resource</a:t>
            </a:r>
            <a:br>
              <a:rPr lang="en-US" sz="2800" b="1" dirty="0" smtClean="0">
                <a:latin typeface="Arial"/>
                <a:cs typeface="Arial"/>
              </a:rPr>
            </a:br>
            <a:r>
              <a:rPr lang="en-US" sz="2800" b="1" dirty="0">
                <a:latin typeface="Arial"/>
                <a:cs typeface="Arial"/>
              </a:rPr>
              <a:t/>
            </a:r>
            <a:br>
              <a:rPr lang="en-US" sz="2800" b="1" dirty="0">
                <a:latin typeface="Arial"/>
                <a:cs typeface="Arial"/>
              </a:rPr>
            </a:br>
            <a:r>
              <a:rPr lang="en-US" sz="2800" b="1" dirty="0" smtClean="0">
                <a:latin typeface="Arial"/>
                <a:cs typeface="Arial"/>
              </a:rPr>
              <a:t/>
            </a:r>
            <a:br>
              <a:rPr lang="en-US" sz="2800" b="1" dirty="0" smtClean="0">
                <a:latin typeface="Arial"/>
                <a:cs typeface="Arial"/>
              </a:rPr>
            </a:br>
            <a:r>
              <a:rPr lang="en-US" sz="2800" b="1" dirty="0" smtClean="0">
                <a:latin typeface="Arial"/>
                <a:cs typeface="Arial"/>
              </a:rPr>
              <a:t/>
            </a:r>
            <a:br>
              <a:rPr lang="en-US" sz="2800" b="1" dirty="0" smtClean="0">
                <a:latin typeface="Arial"/>
                <a:cs typeface="Arial"/>
              </a:rPr>
            </a:br>
            <a:r>
              <a:rPr lang="en-US" sz="2800" b="1" dirty="0">
                <a:latin typeface="Arial"/>
                <a:cs typeface="Arial"/>
              </a:rPr>
              <a:t>	</a:t>
            </a:r>
            <a:r>
              <a:rPr lang="en-US" sz="2800" b="1" dirty="0" smtClean="0">
                <a:latin typeface="Arial"/>
                <a:cs typeface="Arial"/>
              </a:rPr>
              <a:t>     </a:t>
            </a:r>
            <a:r>
              <a:rPr lang="en-US" sz="2800" b="1" dirty="0" smtClean="0">
                <a:solidFill>
                  <a:schemeClr val="tx1"/>
                </a:solidFill>
              </a:rPr>
              <a:t>Checklist </a:t>
            </a:r>
            <a:r>
              <a:rPr lang="en-US" sz="2800" b="1" dirty="0">
                <a:solidFill>
                  <a:schemeClr val="tx1"/>
                </a:solidFill>
              </a:rPr>
              <a:t>for McKinney-</a:t>
            </a:r>
            <a:r>
              <a:rPr lang="en-US" sz="2800" b="1" dirty="0" smtClean="0">
                <a:solidFill>
                  <a:schemeClr val="tx1"/>
                </a:solidFill>
              </a:rPr>
              <a:t>Vento</a:t>
            </a:r>
            <a:br>
              <a:rPr lang="en-US" sz="2800" b="1" dirty="0" smtClean="0">
                <a:solidFill>
                  <a:schemeClr val="tx1"/>
                </a:solidFill>
              </a:rPr>
            </a:br>
            <a:r>
              <a:rPr lang="en-US" sz="2800" b="1" dirty="0" smtClean="0">
                <a:solidFill>
                  <a:schemeClr val="tx1"/>
                </a:solidFill>
              </a:rPr>
              <a:t>	    School </a:t>
            </a:r>
            <a:r>
              <a:rPr lang="en-US" sz="2800" b="1" dirty="0">
                <a:solidFill>
                  <a:schemeClr val="tx1"/>
                </a:solidFill>
              </a:rPr>
              <a:t>Choice Considerations: </a:t>
            </a: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School </a:t>
            </a:r>
            <a:r>
              <a:rPr lang="en-US" sz="2800" b="1" dirty="0">
                <a:solidFill>
                  <a:schemeClr val="tx1"/>
                </a:solidFill>
              </a:rPr>
              <a:t>of Origin or Local Attendance Zone</a:t>
            </a:r>
            <a:r>
              <a:rPr lang="en-US" sz="2800" b="1" dirty="0" smtClean="0">
                <a:solidFill>
                  <a:schemeClr val="tx1"/>
                </a:solidFill>
              </a:rPr>
              <a:t>?</a:t>
            </a:r>
            <a:br>
              <a:rPr lang="en-US" sz="2800" b="1" dirty="0" smtClean="0">
                <a:solidFill>
                  <a:schemeClr val="tx1"/>
                </a:solidFill>
              </a:rPr>
            </a:br>
            <a:r>
              <a:rPr lang="en-US" sz="2800" b="1" dirty="0">
                <a:solidFill>
                  <a:schemeClr val="tx1"/>
                </a:solidFill>
              </a:rPr>
              <a:t/>
            </a:r>
            <a:br>
              <a:rPr lang="en-US" sz="2800" b="1" dirty="0">
                <a:solidFill>
                  <a:schemeClr val="tx1"/>
                </a:solidFill>
              </a:rPr>
            </a:br>
            <a:r>
              <a:rPr lang="en-US" sz="2000" b="1" dirty="0" smtClean="0">
                <a:solidFill>
                  <a:schemeClr val="bg1">
                    <a:lumMod val="50000"/>
                  </a:schemeClr>
                </a:solidFill>
              </a:rPr>
              <a:t>https</a:t>
            </a:r>
            <a:r>
              <a:rPr lang="en-US" sz="2000" b="1" dirty="0">
                <a:solidFill>
                  <a:schemeClr val="bg1">
                    <a:lumMod val="50000"/>
                  </a:schemeClr>
                </a:solidFill>
              </a:rPr>
              <a:t>://www.theotx.org/wp-content/uploads/2016/02/</a:t>
            </a:r>
            <a:r>
              <a:rPr lang="en-US" sz="2000" b="1" dirty="0" smtClean="0">
                <a:solidFill>
                  <a:schemeClr val="bg1">
                    <a:lumMod val="50000"/>
                  </a:schemeClr>
                </a:solidFill>
              </a:rPr>
              <a:t>Checklist_ </a:t>
            </a:r>
            <a:r>
              <a:rPr lang="en-US" sz="2000" b="1" dirty="0" err="1" smtClean="0">
                <a:solidFill>
                  <a:schemeClr val="bg1">
                    <a:lumMod val="50000"/>
                  </a:schemeClr>
                </a:solidFill>
              </a:rPr>
              <a:t>SchoolSelectionProvision_SchoolOrigin_AttendanceZone.pd</a:t>
            </a:r>
            <a:r>
              <a:rPr lang="en-US" sz="2000" b="1" dirty="0" err="1" smtClean="0"/>
              <a:t>f</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716897"/>
            <a:ext cx="8761613"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ct val="0"/>
              </a:spcBef>
              <a:spcAft>
                <a:spcPts val="600"/>
              </a:spcAft>
              <a:buFont typeface="Arial"/>
              <a:buChar char="•"/>
            </a:pP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2693449409"/>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111</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of Origin Eligibility</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96826"/>
            <a:ext cx="8610600"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ct val="0"/>
              </a:spcBef>
              <a:spcAft>
                <a:spcPts val="1800"/>
              </a:spcAft>
              <a:buClr>
                <a:schemeClr val="accent1"/>
              </a:buClr>
              <a:buFont typeface="Arial"/>
              <a:buChar char="•"/>
            </a:pPr>
            <a:r>
              <a:rPr lang="en-US" dirty="0">
                <a:solidFill>
                  <a:srgbClr val="000000"/>
                </a:solidFill>
                <a:latin typeface="Arial"/>
                <a:ea typeface="MS PGothic" charset="0"/>
                <a:cs typeface="Arial"/>
              </a:rPr>
              <a:t>Students may stay in their school of origin the entire time they are homeless, and until the end of any academic year in which they move into permanent housing</a:t>
            </a:r>
          </a:p>
          <a:p>
            <a:pPr marL="233363" indent="-233363">
              <a:spcBef>
                <a:spcPct val="0"/>
              </a:spcBef>
              <a:spcAft>
                <a:spcPts val="1800"/>
              </a:spcAft>
              <a:buClr>
                <a:schemeClr val="accent1"/>
              </a:buClr>
              <a:buFont typeface="Arial"/>
              <a:buChar char="•"/>
            </a:pPr>
            <a:r>
              <a:rPr lang="en-US" dirty="0">
                <a:solidFill>
                  <a:srgbClr val="000000"/>
                </a:solidFill>
                <a:latin typeface="Arial"/>
                <a:ea typeface="MS PGothic" charset="0"/>
                <a:cs typeface="Arial"/>
              </a:rPr>
              <a:t>If a student becomes homeless in between academic years, </a:t>
            </a:r>
            <a:r>
              <a:rPr lang="en-US" dirty="0" smtClean="0">
                <a:solidFill>
                  <a:srgbClr val="000000"/>
                </a:solidFill>
                <a:latin typeface="Arial"/>
                <a:ea typeface="MS PGothic" charset="0"/>
                <a:cs typeface="Arial"/>
              </a:rPr>
              <a:t>he/she </a:t>
            </a:r>
            <a:r>
              <a:rPr lang="en-US" dirty="0">
                <a:solidFill>
                  <a:srgbClr val="000000"/>
                </a:solidFill>
                <a:latin typeface="Arial"/>
                <a:ea typeface="MS PGothic" charset="0"/>
                <a:cs typeface="Arial"/>
              </a:rPr>
              <a:t>may continue in the school of origin for the following academic </a:t>
            </a:r>
            <a:r>
              <a:rPr lang="en-US" dirty="0" smtClean="0">
                <a:solidFill>
                  <a:srgbClr val="000000"/>
                </a:solidFill>
                <a:latin typeface="Arial"/>
                <a:ea typeface="MS PGothic" charset="0"/>
                <a:cs typeface="Arial"/>
              </a:rPr>
              <a:t>year</a:t>
            </a:r>
          </a:p>
          <a:p>
            <a:pPr marL="233363" indent="-233363">
              <a:spcBef>
                <a:spcPct val="0"/>
              </a:spcBef>
              <a:spcAft>
                <a:spcPts val="1800"/>
              </a:spcAft>
              <a:buClr>
                <a:schemeClr val="accent1"/>
              </a:buClr>
              <a:buFont typeface="Arial"/>
              <a:buChar char="•"/>
            </a:pPr>
            <a:r>
              <a:rPr lang="en-US" dirty="0">
                <a:solidFill>
                  <a:srgbClr val="000000"/>
                </a:solidFill>
                <a:latin typeface="Arial"/>
                <a:ea typeface="MS PGothic" charset="0"/>
                <a:cs typeface="Arial"/>
              </a:rPr>
              <a:t>The </a:t>
            </a:r>
            <a:r>
              <a:rPr lang="en-US" dirty="0" smtClean="0">
                <a:solidFill>
                  <a:srgbClr val="000000"/>
                </a:solidFill>
                <a:latin typeface="Arial"/>
                <a:ea typeface="MS PGothic" charset="0"/>
                <a:cs typeface="Arial"/>
              </a:rPr>
              <a:t>school </a:t>
            </a:r>
            <a:r>
              <a:rPr lang="en-US" dirty="0">
                <a:solidFill>
                  <a:srgbClr val="000000"/>
                </a:solidFill>
                <a:latin typeface="Arial"/>
                <a:ea typeface="MS PGothic" charset="0"/>
                <a:cs typeface="Arial"/>
              </a:rPr>
              <a:t>of </a:t>
            </a:r>
            <a:r>
              <a:rPr lang="en-US" dirty="0" smtClean="0">
                <a:solidFill>
                  <a:srgbClr val="000000"/>
                </a:solidFill>
                <a:latin typeface="Arial"/>
                <a:ea typeface="MS PGothic" charset="0"/>
                <a:cs typeface="Arial"/>
              </a:rPr>
              <a:t>origin </a:t>
            </a:r>
            <a:r>
              <a:rPr lang="en-US" dirty="0">
                <a:solidFill>
                  <a:srgbClr val="000000"/>
                </a:solidFill>
                <a:latin typeface="Arial"/>
                <a:ea typeface="MS PGothic" charset="0"/>
                <a:cs typeface="Arial"/>
              </a:rPr>
              <a:t>never “rolls off” as an option for a homeless student so long as it is in the best interest of the student and </a:t>
            </a:r>
            <a:r>
              <a:rPr lang="en-US" altLang="ja-JP" dirty="0" smtClean="0">
                <a:solidFill>
                  <a:srgbClr val="000000"/>
                </a:solidFill>
                <a:latin typeface="Arial"/>
                <a:ea typeface="MS PGothic" charset="0"/>
                <a:cs typeface="Arial"/>
              </a:rPr>
              <a:t>the </a:t>
            </a:r>
            <a:r>
              <a:rPr lang="en-US" altLang="ja-JP" dirty="0">
                <a:solidFill>
                  <a:srgbClr val="000000"/>
                </a:solidFill>
                <a:latin typeface="Arial"/>
                <a:ea typeface="MS PGothic" charset="0"/>
                <a:cs typeface="Arial"/>
              </a:rPr>
              <a:t>student has not had a break in </a:t>
            </a:r>
            <a:r>
              <a:rPr lang="en-US" altLang="ja-JP" dirty="0" smtClean="0">
                <a:solidFill>
                  <a:srgbClr val="000000"/>
                </a:solidFill>
                <a:latin typeface="Arial"/>
                <a:ea typeface="MS PGothic" charset="0"/>
                <a:cs typeface="Arial"/>
              </a:rPr>
              <a:t>homelessness (become permanently housed)</a:t>
            </a:r>
            <a:endParaRPr lang="en-US" altLang="ja-JP" dirty="0">
              <a:solidFill>
                <a:srgbClr val="000000"/>
              </a:solidFill>
              <a:latin typeface="Arial"/>
              <a:ea typeface="MS PGothic" charset="0"/>
              <a:cs typeface="Arial"/>
            </a:endParaRPr>
          </a:p>
          <a:p>
            <a:pPr marL="233363" indent="-233363">
              <a:spcBef>
                <a:spcPct val="0"/>
              </a:spcBef>
              <a:spcAft>
                <a:spcPts val="1800"/>
              </a:spcAft>
              <a:buFont typeface="Arial"/>
              <a:buChar char="•"/>
            </a:pP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9542801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112</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of Origin Eligibility</a:t>
            </a:r>
            <a:r>
              <a:rPr lang="en-US" sz="2000" i="1" dirty="0" smtClean="0">
                <a:latin typeface="Arial"/>
                <a:cs typeface="Arial"/>
              </a:rPr>
              <a:t> (continued)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96826"/>
            <a:ext cx="8610600"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27013" indent="-227013">
              <a:spcBef>
                <a:spcPts val="0"/>
              </a:spcBef>
              <a:spcAft>
                <a:spcPts val="1200"/>
              </a:spcAft>
              <a:buClr>
                <a:schemeClr val="accent1"/>
              </a:buClr>
              <a:buSzPct val="90000"/>
              <a:buFont typeface="Arial"/>
              <a:buChar char="•"/>
              <a:tabLst>
                <a:tab pos="115888" algn="l"/>
              </a:tabLst>
            </a:pPr>
            <a:r>
              <a:rPr lang="en-US" dirty="0" smtClean="0">
                <a:solidFill>
                  <a:srgbClr val="000000"/>
                </a:solidFill>
                <a:latin typeface="Arial"/>
                <a:ea typeface="MS PGothic" charset="0"/>
                <a:cs typeface="Arial"/>
              </a:rPr>
              <a:t>A </a:t>
            </a:r>
            <a:r>
              <a:rPr lang="en-US" dirty="0">
                <a:solidFill>
                  <a:srgbClr val="000000"/>
                </a:solidFill>
                <a:latin typeface="Arial"/>
                <a:ea typeface="MS PGothic" charset="0"/>
                <a:cs typeface="Arial"/>
              </a:rPr>
              <a:t>student may have two schools of origin – the school attended when they became homeless and the last school in which they were </a:t>
            </a:r>
            <a:r>
              <a:rPr lang="en-US" dirty="0" smtClean="0">
                <a:solidFill>
                  <a:srgbClr val="000000"/>
                </a:solidFill>
                <a:latin typeface="Arial"/>
                <a:ea typeface="MS PGothic" charset="0"/>
                <a:cs typeface="Arial"/>
              </a:rPr>
              <a:t>enrolled</a:t>
            </a:r>
          </a:p>
          <a:p>
            <a:pPr marL="227013" indent="-227013">
              <a:spcBef>
                <a:spcPct val="0"/>
              </a:spcBef>
              <a:spcAft>
                <a:spcPts val="600"/>
              </a:spcAft>
              <a:buClr>
                <a:schemeClr val="accent1"/>
              </a:buClr>
              <a:buSzPct val="90000"/>
              <a:buFont typeface="Arial"/>
              <a:buChar char="•"/>
              <a:tabLst>
                <a:tab pos="115888" algn="l"/>
              </a:tabLst>
            </a:pPr>
            <a:r>
              <a:rPr lang="en-US" dirty="0">
                <a:solidFill>
                  <a:srgbClr val="000000"/>
                </a:solidFill>
                <a:latin typeface="Arial"/>
                <a:ea typeface="MS PGothic" charset="0"/>
                <a:cs typeface="Arial"/>
              </a:rPr>
              <a:t>If a student is assigned to a school other than that requested by an unaccompanied youth, parent</a:t>
            </a:r>
            <a:r>
              <a:rPr lang="en-US" dirty="0" smtClean="0">
                <a:solidFill>
                  <a:srgbClr val="000000"/>
                </a:solidFill>
                <a:latin typeface="Arial"/>
                <a:ea typeface="MS PGothic" charset="0"/>
                <a:cs typeface="Arial"/>
              </a:rPr>
              <a:t>, </a:t>
            </a:r>
            <a:r>
              <a:rPr lang="en-US" dirty="0">
                <a:solidFill>
                  <a:srgbClr val="000000"/>
                </a:solidFill>
                <a:latin typeface="Arial"/>
                <a:ea typeface="MS PGothic" charset="0"/>
                <a:cs typeface="Arial"/>
              </a:rPr>
              <a:t>or guardian, the </a:t>
            </a:r>
            <a:r>
              <a:rPr lang="en-US" dirty="0" smtClean="0">
                <a:solidFill>
                  <a:srgbClr val="000000"/>
                </a:solidFill>
                <a:latin typeface="Arial"/>
                <a:ea typeface="MS PGothic" charset="0"/>
                <a:cs typeface="Arial"/>
              </a:rPr>
              <a:t>LEA </a:t>
            </a:r>
            <a:r>
              <a:rPr lang="en-US" dirty="0">
                <a:solidFill>
                  <a:srgbClr val="000000"/>
                </a:solidFill>
                <a:latin typeface="Arial"/>
                <a:ea typeface="MS PGothic" charset="0"/>
                <a:cs typeface="Arial"/>
              </a:rPr>
              <a:t>must provide a written explanation </a:t>
            </a:r>
            <a:r>
              <a:rPr lang="en-US" dirty="0" smtClean="0">
                <a:solidFill>
                  <a:srgbClr val="000000"/>
                </a:solidFill>
                <a:latin typeface="Arial"/>
                <a:ea typeface="MS PGothic" charset="0"/>
                <a:cs typeface="Arial"/>
              </a:rPr>
              <a:t>detailing </a:t>
            </a:r>
            <a:r>
              <a:rPr lang="en-US" dirty="0">
                <a:solidFill>
                  <a:srgbClr val="000000"/>
                </a:solidFill>
                <a:latin typeface="Arial"/>
                <a:ea typeface="MS PGothic" charset="0"/>
                <a:cs typeface="Arial"/>
              </a:rPr>
              <a:t>the right to </a:t>
            </a:r>
            <a:r>
              <a:rPr lang="en-US" dirty="0" smtClean="0">
                <a:solidFill>
                  <a:srgbClr val="000000"/>
                </a:solidFill>
                <a:latin typeface="Arial"/>
                <a:ea typeface="MS PGothic" charset="0"/>
                <a:cs typeface="Arial"/>
              </a:rPr>
              <a:t>appeal </a:t>
            </a:r>
            <a:r>
              <a:rPr lang="en-US" dirty="0">
                <a:solidFill>
                  <a:srgbClr val="17375E"/>
                </a:solidFill>
                <a:latin typeface="Arial"/>
                <a:ea typeface="MS PGothic" charset="0"/>
                <a:cs typeface="Arial"/>
              </a:rPr>
              <a:t>– </a:t>
            </a:r>
          </a:p>
          <a:p>
            <a:pPr marL="1143000" lvl="8" indent="0">
              <a:spcBef>
                <a:spcPts val="0"/>
              </a:spcBef>
              <a:spcAft>
                <a:spcPts val="1800"/>
              </a:spcAft>
              <a:buClr>
                <a:schemeClr val="accent1"/>
              </a:buClr>
              <a:buSzPct val="90000"/>
              <a:buNone/>
              <a:tabLst>
                <a:tab pos="115888" algn="l"/>
              </a:tabLst>
            </a:pPr>
            <a:r>
              <a:rPr lang="en-US" sz="2000" dirty="0">
                <a:solidFill>
                  <a:srgbClr val="000000"/>
                </a:solidFill>
                <a:latin typeface="Arial"/>
                <a:ea typeface="MS PGothic" charset="0"/>
                <a:cs typeface="Arial"/>
              </a:rPr>
              <a:t>– </a:t>
            </a:r>
            <a:r>
              <a:rPr lang="en-US" sz="2200" b="1" i="1" dirty="0" smtClean="0">
                <a:solidFill>
                  <a:srgbClr val="000000"/>
                </a:solidFill>
                <a:latin typeface="Arial"/>
                <a:ea typeface="MS PGothic" charset="0"/>
                <a:cs typeface="Arial"/>
              </a:rPr>
              <a:t>The </a:t>
            </a:r>
            <a:r>
              <a:rPr lang="en-US" sz="2200" b="1" i="1" dirty="0">
                <a:solidFill>
                  <a:srgbClr val="000000"/>
                </a:solidFill>
                <a:latin typeface="Arial"/>
                <a:ea typeface="MS PGothic" charset="0"/>
                <a:cs typeface="Arial"/>
              </a:rPr>
              <a:t>explanation must be in a manner and form understandable to the parent, guardian or </a:t>
            </a:r>
            <a:r>
              <a:rPr lang="en-US" sz="2200" b="1" i="1" dirty="0" smtClean="0">
                <a:solidFill>
                  <a:srgbClr val="000000"/>
                </a:solidFill>
                <a:latin typeface="Arial"/>
                <a:ea typeface="MS PGothic" charset="0"/>
                <a:cs typeface="Arial"/>
              </a:rPr>
              <a:t>youth</a:t>
            </a:r>
          </a:p>
          <a:p>
            <a:pPr marL="227013" lvl="4" indent="-227013">
              <a:spcBef>
                <a:spcPct val="0"/>
              </a:spcBef>
              <a:spcAft>
                <a:spcPts val="1800"/>
              </a:spcAft>
              <a:buClr>
                <a:schemeClr val="accent1"/>
              </a:buClr>
              <a:buSzPct val="90000"/>
              <a:buFont typeface="Arial"/>
              <a:buChar char="•"/>
              <a:tabLst>
                <a:tab pos="115888" algn="l"/>
              </a:tabLst>
            </a:pPr>
            <a:r>
              <a:rPr lang="en-US" sz="2400" dirty="0" smtClean="0">
                <a:solidFill>
                  <a:srgbClr val="000000"/>
                </a:solidFill>
                <a:latin typeface="Arial"/>
                <a:ea typeface="MS PGothic" charset="0"/>
                <a:cs typeface="Arial"/>
              </a:rPr>
              <a:t>Students enrolled under school of origin provisions are NOT to be considered transfer students</a:t>
            </a:r>
            <a:endParaRPr lang="en-US" sz="2400" dirty="0">
              <a:solidFill>
                <a:srgbClr val="000000"/>
              </a:solidFill>
              <a:latin typeface="Arial"/>
              <a:ea typeface="MS PGothic" charset="0"/>
              <a:cs typeface="Arial"/>
            </a:endParaRPr>
          </a:p>
          <a:p>
            <a:pPr marL="233363" indent="-233363">
              <a:buFont typeface="Arial"/>
              <a:buChar char="•"/>
            </a:pP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1177423763"/>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113</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Texas-Specific Selection Provision</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96826"/>
            <a:ext cx="8610600"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spcBef>
                <a:spcPct val="0"/>
              </a:spcBef>
              <a:spcAft>
                <a:spcPts val="1200"/>
              </a:spcAft>
              <a:buNone/>
            </a:pPr>
            <a:r>
              <a:rPr lang="en-US" sz="2800" b="1" dirty="0">
                <a:solidFill>
                  <a:schemeClr val="tx1"/>
                </a:solidFill>
                <a:latin typeface="Arial"/>
                <a:ea typeface="MS PGothic" charset="0"/>
                <a:cs typeface="Arial"/>
              </a:rPr>
              <a:t>Texas law allows homeless students to enroll in the </a:t>
            </a:r>
            <a:r>
              <a:rPr lang="en-US" sz="2800" b="1" u="sng" dirty="0">
                <a:solidFill>
                  <a:schemeClr val="tx1"/>
                </a:solidFill>
                <a:latin typeface="Arial"/>
                <a:ea typeface="MS PGothic" charset="0"/>
                <a:cs typeface="Arial"/>
              </a:rPr>
              <a:t>DISTRICT</a:t>
            </a:r>
            <a:r>
              <a:rPr lang="en-US" sz="2800" b="1" dirty="0">
                <a:solidFill>
                  <a:schemeClr val="tx1"/>
                </a:solidFill>
                <a:latin typeface="Arial"/>
                <a:ea typeface="MS PGothic" charset="0"/>
                <a:cs typeface="Arial"/>
              </a:rPr>
              <a:t> of their choice if they meet the definition of </a:t>
            </a:r>
            <a:r>
              <a:rPr lang="en-US" sz="2800" b="1" dirty="0" smtClean="0">
                <a:solidFill>
                  <a:schemeClr val="tx1"/>
                </a:solidFill>
                <a:latin typeface="Arial"/>
                <a:ea typeface="MS PGothic" charset="0"/>
                <a:cs typeface="Arial"/>
              </a:rPr>
              <a:t>homeless.</a:t>
            </a:r>
            <a:r>
              <a:rPr lang="en-US" sz="2800" b="1" dirty="0">
                <a:solidFill>
                  <a:schemeClr val="tx1"/>
                </a:solidFill>
                <a:latin typeface="Arial"/>
                <a:ea typeface="MS PGothic" charset="0"/>
                <a:cs typeface="Arial"/>
              </a:rPr>
              <a:t/>
            </a:r>
            <a:br>
              <a:rPr lang="en-US" sz="2800" b="1" dirty="0">
                <a:solidFill>
                  <a:schemeClr val="tx1"/>
                </a:solidFill>
                <a:latin typeface="Arial"/>
                <a:ea typeface="MS PGothic" charset="0"/>
                <a:cs typeface="Arial"/>
              </a:rPr>
            </a:br>
            <a:endParaRPr lang="en-US" sz="1200" b="1" dirty="0" smtClean="0">
              <a:solidFill>
                <a:schemeClr val="tx1"/>
              </a:solidFill>
              <a:latin typeface="Arial"/>
              <a:ea typeface="MS PGothic" charset="0"/>
              <a:cs typeface="Arial"/>
            </a:endParaRPr>
          </a:p>
          <a:p>
            <a:pPr marL="233363" indent="-233363">
              <a:spcBef>
                <a:spcPct val="0"/>
              </a:spcBef>
              <a:spcAft>
                <a:spcPts val="2400"/>
              </a:spcAft>
              <a:buClr>
                <a:schemeClr val="accent1"/>
              </a:buClr>
              <a:buFont typeface="Arial"/>
              <a:buChar char="•"/>
            </a:pPr>
            <a:r>
              <a:rPr lang="en-US" dirty="0" smtClean="0">
                <a:solidFill>
                  <a:schemeClr val="tx1"/>
                </a:solidFill>
                <a:latin typeface="Arial"/>
                <a:ea typeface="MS PGothic" charset="0"/>
                <a:cs typeface="Arial"/>
              </a:rPr>
              <a:t>Not </a:t>
            </a:r>
            <a:r>
              <a:rPr lang="en-US" dirty="0">
                <a:solidFill>
                  <a:schemeClr val="tx1"/>
                </a:solidFill>
                <a:latin typeface="Arial"/>
                <a:ea typeface="MS PGothic" charset="0"/>
                <a:cs typeface="Arial"/>
              </a:rPr>
              <a:t>dependent on residency of student</a:t>
            </a:r>
            <a:r>
              <a:rPr lang="en-US" dirty="0" smtClean="0">
                <a:solidFill>
                  <a:schemeClr val="tx1"/>
                </a:solidFill>
                <a:latin typeface="Arial"/>
                <a:ea typeface="MS PGothic" charset="0"/>
                <a:cs typeface="Arial"/>
              </a:rPr>
              <a:t>, guardian</a:t>
            </a:r>
            <a:r>
              <a:rPr lang="en-US" dirty="0">
                <a:solidFill>
                  <a:schemeClr val="tx1"/>
                </a:solidFill>
                <a:latin typeface="Arial"/>
                <a:ea typeface="MS PGothic" charset="0"/>
                <a:cs typeface="Arial"/>
              </a:rPr>
              <a:t>(s), or parent(s</a:t>
            </a:r>
            <a:r>
              <a:rPr lang="en-US" dirty="0" smtClean="0">
                <a:solidFill>
                  <a:schemeClr val="tx1"/>
                </a:solidFill>
                <a:latin typeface="Arial"/>
                <a:ea typeface="MS PGothic" charset="0"/>
                <a:cs typeface="Arial"/>
              </a:rPr>
              <a:t>)</a:t>
            </a:r>
          </a:p>
          <a:p>
            <a:pPr marL="233363" indent="-233363">
              <a:spcBef>
                <a:spcPct val="0"/>
              </a:spcBef>
              <a:spcAft>
                <a:spcPts val="2400"/>
              </a:spcAft>
              <a:buClr>
                <a:schemeClr val="accent1"/>
              </a:buClr>
              <a:buFont typeface="Arial"/>
              <a:buChar char="•"/>
            </a:pPr>
            <a:r>
              <a:rPr lang="en-US" dirty="0">
                <a:solidFill>
                  <a:schemeClr val="tx1"/>
                </a:solidFill>
                <a:latin typeface="Arial"/>
                <a:ea typeface="MS PGothic" charset="0"/>
                <a:cs typeface="Arial"/>
              </a:rPr>
              <a:t>D</a:t>
            </a:r>
            <a:r>
              <a:rPr lang="en-US" dirty="0" smtClean="0">
                <a:solidFill>
                  <a:schemeClr val="tx1"/>
                </a:solidFill>
                <a:latin typeface="Arial"/>
                <a:ea typeface="MS PGothic" charset="0"/>
                <a:cs typeface="Arial"/>
              </a:rPr>
              <a:t>istricts </a:t>
            </a:r>
            <a:r>
              <a:rPr lang="en-US" dirty="0">
                <a:solidFill>
                  <a:schemeClr val="tx1"/>
                </a:solidFill>
                <a:latin typeface="Arial"/>
                <a:ea typeface="MS PGothic" charset="0"/>
                <a:cs typeface="Arial"/>
              </a:rPr>
              <a:t>are not obligated to </a:t>
            </a:r>
            <a:r>
              <a:rPr lang="en-US" dirty="0" smtClean="0">
                <a:solidFill>
                  <a:schemeClr val="tx1"/>
                </a:solidFill>
                <a:latin typeface="Arial"/>
                <a:ea typeface="MS PGothic" charset="0"/>
                <a:cs typeface="Arial"/>
              </a:rPr>
              <a:t>provide transportation</a:t>
            </a:r>
            <a:endParaRPr lang="en-US" dirty="0">
              <a:solidFill>
                <a:schemeClr val="tx1"/>
              </a:solidFill>
              <a:latin typeface="Arial"/>
              <a:ea typeface="MS PGothic" charset="0"/>
              <a:cs typeface="Arial"/>
            </a:endParaRPr>
          </a:p>
        </p:txBody>
      </p:sp>
    </p:spTree>
    <p:extLst>
      <p:ext uri="{BB962C8B-B14F-4D97-AF65-F5344CB8AC3E}">
        <p14:creationId xmlns:p14="http://schemas.microsoft.com/office/powerpoint/2010/main" val="3308096776"/>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114</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Texas-Specific Selection Provision </a:t>
            </a:r>
            <a:r>
              <a:rPr lang="en-US" sz="2000" i="1" dirty="0" smtClean="0">
                <a:latin typeface="Arial"/>
                <a:cs typeface="Arial"/>
              </a:rPr>
              <a:t>(continued)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2" name="Rectangle 3"/>
          <p:cNvSpPr>
            <a:spLocks noChangeArrowheads="1"/>
          </p:cNvSpPr>
          <p:nvPr/>
        </p:nvSpPr>
        <p:spPr bwMode="auto">
          <a:xfrm>
            <a:off x="207366" y="1672791"/>
            <a:ext cx="8708033" cy="4614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87" tIns="44450" rIns="90487" bIns="44450">
            <a:spAutoFit/>
          </a:bodyPr>
          <a:lstStyle/>
          <a:p>
            <a:pPr>
              <a:spcAft>
                <a:spcPct val="50000"/>
              </a:spcAft>
            </a:pPr>
            <a:r>
              <a:rPr lang="en-US" sz="2400" b="1" dirty="0">
                <a:latin typeface="Arial"/>
                <a:ea typeface="MS PGothic" charset="0"/>
                <a:cs typeface="Arial"/>
              </a:rPr>
              <a:t>Texas Education Code §25.001(b)(5) </a:t>
            </a:r>
            <a:endParaRPr lang="en-US" sz="2400" b="1" dirty="0" smtClean="0">
              <a:latin typeface="Arial"/>
              <a:cs typeface="Arial"/>
            </a:endParaRPr>
          </a:p>
          <a:p>
            <a:pPr marL="452438" indent="-452438" eaLnBrk="1" hangingPunct="1">
              <a:spcAft>
                <a:spcPct val="50000"/>
              </a:spcAft>
            </a:pPr>
            <a:r>
              <a:rPr lang="en-US" sz="2400" dirty="0" smtClean="0">
                <a:latin typeface="Arial"/>
                <a:cs typeface="Arial"/>
              </a:rPr>
              <a:t>(b) The board of trustees of a school district or its designee shall admit into the public schools of the district free of tuition a person who is over five and younger than 22 years of age on the first day of September of the school year in which admission is sought if:</a:t>
            </a:r>
          </a:p>
          <a:p>
            <a:pPr marL="1368425" lvl="2" indent="-454025" eaLnBrk="1" hangingPunct="1">
              <a:spcAft>
                <a:spcPct val="50000"/>
              </a:spcAft>
            </a:pPr>
            <a:r>
              <a:rPr lang="en-US" sz="2400" dirty="0" smtClean="0">
                <a:latin typeface="Arial"/>
                <a:cs typeface="Arial"/>
              </a:rPr>
              <a:t>(5) </a:t>
            </a:r>
            <a:r>
              <a:rPr lang="en-US" sz="2400" dirty="0" smtClean="0">
                <a:solidFill>
                  <a:srgbClr val="000000"/>
                </a:solidFill>
                <a:latin typeface="Arial"/>
                <a:cs typeface="Arial"/>
              </a:rPr>
              <a:t>the person is homeless, as defined by 42 U.S.C. Section 11302, regardless of the residence of the person, of either parent of the person, or of the person's guardian or other person having lawful control of the person.... 	</a:t>
            </a:r>
            <a:endParaRPr lang="en-US" sz="2400" dirty="0">
              <a:solidFill>
                <a:srgbClr val="000000"/>
              </a:solidFill>
              <a:latin typeface="Arial"/>
              <a:cs typeface="Arial"/>
            </a:endParaRPr>
          </a:p>
        </p:txBody>
      </p:sp>
    </p:spTree>
    <p:extLst>
      <p:ext uri="{BB962C8B-B14F-4D97-AF65-F5344CB8AC3E}">
        <p14:creationId xmlns:p14="http://schemas.microsoft.com/office/powerpoint/2010/main" val="3065839903"/>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115</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944839"/>
            <a:ext cx="7978280" cy="2613752"/>
          </a:xfrm>
        </p:spPr>
        <p:txBody>
          <a:bodyPr/>
          <a:lstStyle/>
          <a:p>
            <a:pPr>
              <a:defRPr/>
            </a:pPr>
            <a:r>
              <a:rPr lang="en-US" sz="2800" b="1" dirty="0" smtClean="0">
                <a:latin typeface="Arial"/>
                <a:cs typeface="Arial"/>
              </a:rPr>
              <a:t>Video Segment</a:t>
            </a:r>
            <a:r>
              <a:rPr lang="en-US" sz="2800" b="1" dirty="0">
                <a:latin typeface="Arial"/>
                <a:cs typeface="Arial"/>
              </a:rPr>
              <a:t> </a:t>
            </a:r>
            <a:r>
              <a:rPr lang="en-US" sz="2800" b="1" dirty="0" smtClean="0">
                <a:latin typeface="Arial"/>
                <a:cs typeface="Arial"/>
              </a:rPr>
              <a:t>#5</a:t>
            </a:r>
            <a:br>
              <a:rPr lang="en-US" sz="2800" b="1" dirty="0" smtClean="0">
                <a:latin typeface="Arial"/>
                <a:cs typeface="Arial"/>
              </a:rPr>
            </a:br>
            <a:r>
              <a:rPr lang="en-US" sz="2800" b="1" dirty="0" smtClean="0">
                <a:latin typeface="Arial"/>
                <a:cs typeface="Arial"/>
              </a:rPr>
              <a:t/>
            </a:r>
            <a:br>
              <a:rPr lang="en-US" sz="2800" b="1" dirty="0" smtClean="0">
                <a:latin typeface="Arial"/>
                <a:cs typeface="Arial"/>
              </a:rPr>
            </a:br>
            <a:r>
              <a:rPr lang="en-US" sz="2800" b="1" i="1" dirty="0" smtClean="0">
                <a:solidFill>
                  <a:srgbClr val="000000"/>
                </a:solidFill>
                <a:latin typeface="Arial"/>
                <a:cs typeface="Arial"/>
              </a:rPr>
              <a:t>Region 10 video on </a:t>
            </a:r>
            <a:r>
              <a:rPr lang="en-US" sz="2800" b="1" i="1" dirty="0" smtClean="0">
                <a:solidFill>
                  <a:srgbClr val="000000"/>
                </a:solidFill>
                <a:latin typeface="Arial" charset="0"/>
                <a:ea typeface="MS PGothic" charset="0"/>
              </a:rPr>
              <a:t>Basic Enrollment</a:t>
            </a:r>
            <a:br>
              <a:rPr lang="en-US" sz="2800" b="1" i="1" dirty="0" smtClean="0">
                <a:solidFill>
                  <a:srgbClr val="000000"/>
                </a:solidFill>
                <a:latin typeface="Arial" charset="0"/>
                <a:ea typeface="MS PGothic" charset="0"/>
              </a:rPr>
            </a:br>
            <a:r>
              <a:rPr lang="en-US" sz="2800" b="1" i="1" dirty="0">
                <a:solidFill>
                  <a:srgbClr val="000000"/>
                </a:solidFill>
                <a:latin typeface="Arial" charset="0"/>
                <a:ea typeface="MS PGothic" charset="0"/>
              </a:rPr>
              <a:t/>
            </a:r>
            <a:br>
              <a:rPr lang="en-US" sz="2800" b="1" i="1" dirty="0">
                <a:solidFill>
                  <a:srgbClr val="000000"/>
                </a:solidFill>
                <a:latin typeface="Arial" charset="0"/>
                <a:ea typeface="MS PGothic" charset="0"/>
              </a:rPr>
            </a:br>
            <a:r>
              <a:rPr lang="en-US" sz="2800" b="1" dirty="0" smtClean="0">
                <a:latin typeface="Arial"/>
                <a:cs typeface="Arial"/>
              </a:rPr>
              <a:t>2:00 minutes</a:t>
            </a:r>
            <a:endParaRPr lang="en-US" sz="2400" b="1" dirty="0" smtClean="0">
              <a:latin typeface="Arial"/>
              <a:cs typeface="Arial"/>
            </a:endParaRPr>
          </a:p>
        </p:txBody>
      </p:sp>
      <p:sp>
        <p:nvSpPr>
          <p:cNvPr id="6"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Tree>
    <p:extLst>
      <p:ext uri="{BB962C8B-B14F-4D97-AF65-F5344CB8AC3E}">
        <p14:creationId xmlns:p14="http://schemas.microsoft.com/office/powerpoint/2010/main" val="1194725679"/>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116</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Enrollment</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716897"/>
            <a:ext cx="8681139"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ct val="0"/>
              </a:spcBef>
              <a:spcAft>
                <a:spcPts val="1200"/>
              </a:spcAft>
              <a:buClr>
                <a:schemeClr val="accent1"/>
              </a:buClr>
              <a:buFont typeface="Arial"/>
              <a:buChar char="•"/>
            </a:pPr>
            <a:r>
              <a:rPr lang="en-US" dirty="0" smtClean="0">
                <a:solidFill>
                  <a:srgbClr val="000000"/>
                </a:solidFill>
                <a:latin typeface="Arial"/>
                <a:ea typeface="MS PGothic" charset="0"/>
                <a:cs typeface="Arial"/>
              </a:rPr>
              <a:t>Children </a:t>
            </a:r>
            <a:r>
              <a:rPr lang="en-US" dirty="0">
                <a:solidFill>
                  <a:srgbClr val="000000"/>
                </a:solidFill>
                <a:latin typeface="Arial"/>
                <a:ea typeface="MS PGothic" charset="0"/>
                <a:cs typeface="Arial"/>
              </a:rPr>
              <a:t>and youth who are homeless must be enrolled immediately in any school open to other children living in the same </a:t>
            </a:r>
            <a:r>
              <a:rPr lang="en-US" dirty="0" smtClean="0">
                <a:solidFill>
                  <a:srgbClr val="000000"/>
                </a:solidFill>
                <a:latin typeface="Arial"/>
                <a:ea typeface="MS PGothic" charset="0"/>
                <a:cs typeface="Arial"/>
              </a:rPr>
              <a:t>neighborhood</a:t>
            </a:r>
          </a:p>
          <a:p>
            <a:pPr marL="233363" indent="-233363">
              <a:spcBef>
                <a:spcPct val="0"/>
              </a:spcBef>
              <a:spcAft>
                <a:spcPts val="1200"/>
              </a:spcAft>
              <a:buClr>
                <a:schemeClr val="accent1"/>
              </a:buClr>
              <a:buFont typeface="Arial"/>
              <a:buChar char="•"/>
            </a:pPr>
            <a:r>
              <a:rPr lang="en-US" dirty="0" smtClean="0">
                <a:solidFill>
                  <a:srgbClr val="000000"/>
                </a:solidFill>
                <a:latin typeface="Arial"/>
                <a:ea typeface="MS PGothic" charset="0"/>
                <a:cs typeface="Arial"/>
              </a:rPr>
              <a:t>Homeless students must be enrolled immediately </a:t>
            </a:r>
            <a:r>
              <a:rPr lang="en-US" dirty="0">
                <a:solidFill>
                  <a:srgbClr val="000000"/>
                </a:solidFill>
                <a:latin typeface="Arial"/>
                <a:ea typeface="MS PGothic" charset="0"/>
                <a:cs typeface="Arial"/>
              </a:rPr>
              <a:t>even if they do not have required documents</a:t>
            </a:r>
          </a:p>
          <a:p>
            <a:pPr marL="233363" indent="-233363">
              <a:spcBef>
                <a:spcPct val="0"/>
              </a:spcBef>
              <a:spcAft>
                <a:spcPts val="1200"/>
              </a:spcAft>
              <a:buClr>
                <a:schemeClr val="accent1"/>
              </a:buClr>
              <a:buFont typeface="Arial"/>
              <a:buChar char="•"/>
            </a:pPr>
            <a:r>
              <a:rPr lang="en-US" dirty="0">
                <a:solidFill>
                  <a:srgbClr val="000000"/>
                </a:solidFill>
                <a:latin typeface="Arial"/>
                <a:ea typeface="MS PGothic" charset="0"/>
                <a:cs typeface="Arial"/>
              </a:rPr>
              <a:t>If a student </a:t>
            </a:r>
            <a:r>
              <a:rPr lang="en-US" dirty="0" smtClean="0">
                <a:solidFill>
                  <a:srgbClr val="000000"/>
                </a:solidFill>
                <a:latin typeface="Arial"/>
                <a:ea typeface="MS PGothic" charset="0"/>
                <a:cs typeface="Arial"/>
              </a:rPr>
              <a:t>lacks documents, including immunization/medical medical records or birth certificate, </a:t>
            </a:r>
            <a:r>
              <a:rPr lang="en-US" dirty="0">
                <a:solidFill>
                  <a:srgbClr val="000000"/>
                </a:solidFill>
                <a:latin typeface="Arial"/>
                <a:ea typeface="MS PGothic" charset="0"/>
                <a:cs typeface="Arial"/>
              </a:rPr>
              <a:t>the liaison must assist with obtaining them and the student must be enrolled in the interim</a:t>
            </a:r>
          </a:p>
          <a:p>
            <a:pPr marL="233363" indent="-233363">
              <a:spcBef>
                <a:spcPct val="0"/>
              </a:spcBef>
              <a:spcAft>
                <a:spcPts val="1200"/>
              </a:spcAft>
              <a:buClr>
                <a:schemeClr val="accent1"/>
              </a:buClr>
              <a:buFont typeface="Arial"/>
              <a:buChar char="•"/>
            </a:pPr>
            <a:r>
              <a:rPr lang="en-US" dirty="0">
                <a:solidFill>
                  <a:srgbClr val="000000"/>
                </a:solidFill>
                <a:latin typeface="Arial"/>
                <a:ea typeface="MS PGothic" charset="0"/>
                <a:cs typeface="Arial"/>
              </a:rPr>
              <a:t>Enrolling schools </a:t>
            </a:r>
            <a:r>
              <a:rPr lang="en-US" dirty="0" smtClean="0">
                <a:solidFill>
                  <a:srgbClr val="000000"/>
                </a:solidFill>
                <a:latin typeface="Arial"/>
                <a:ea typeface="MS PGothic" charset="0"/>
                <a:cs typeface="Arial"/>
              </a:rPr>
              <a:t>should obtain </a:t>
            </a:r>
            <a:r>
              <a:rPr lang="en-US" dirty="0">
                <a:solidFill>
                  <a:srgbClr val="000000"/>
                </a:solidFill>
                <a:latin typeface="Arial"/>
                <a:ea typeface="MS PGothic" charset="0"/>
                <a:cs typeface="Arial"/>
              </a:rPr>
              <a:t>school records from the previous </a:t>
            </a:r>
            <a:r>
              <a:rPr lang="en-US" dirty="0" smtClean="0">
                <a:solidFill>
                  <a:srgbClr val="000000"/>
                </a:solidFill>
                <a:latin typeface="Arial"/>
                <a:ea typeface="MS PGothic" charset="0"/>
                <a:cs typeface="Arial"/>
              </a:rPr>
              <a:t>school</a:t>
            </a:r>
          </a:p>
        </p:txBody>
      </p:sp>
    </p:spTree>
    <p:extLst>
      <p:ext uri="{BB962C8B-B14F-4D97-AF65-F5344CB8AC3E}">
        <p14:creationId xmlns:p14="http://schemas.microsoft.com/office/powerpoint/2010/main" val="2832537915"/>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117</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Enrollment </a:t>
            </a:r>
            <a:r>
              <a:rPr lang="en-US" sz="2000" i="1" dirty="0" smtClean="0">
                <a:latin typeface="Arial"/>
                <a:cs typeface="Arial"/>
              </a:rPr>
              <a:t>(continued)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16897"/>
            <a:ext cx="8610600"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ts val="0"/>
              </a:spcBef>
              <a:spcAft>
                <a:spcPts val="1200"/>
              </a:spcAft>
              <a:buFont typeface="Arial"/>
              <a:buChar char="•"/>
            </a:pPr>
            <a:r>
              <a:rPr lang="en-US" dirty="0">
                <a:solidFill>
                  <a:srgbClr val="000000"/>
                </a:solidFill>
                <a:latin typeface="Arial"/>
                <a:ea typeface="MS PGothic" charset="0"/>
                <a:cs typeface="Arial"/>
              </a:rPr>
              <a:t>Records transfer requests withdraw students from their previous school if the parent/unaccompanied youth does not have withdrawal </a:t>
            </a:r>
            <a:r>
              <a:rPr lang="en-US" dirty="0" smtClean="0">
                <a:solidFill>
                  <a:srgbClr val="000000"/>
                </a:solidFill>
                <a:latin typeface="Arial"/>
                <a:ea typeface="MS PGothic" charset="0"/>
                <a:cs typeface="Arial"/>
              </a:rPr>
              <a:t>paperwork or parent/guardian has not signed the withdrawal request</a:t>
            </a:r>
          </a:p>
          <a:p>
            <a:pPr marL="233363" indent="-233363">
              <a:spcBef>
                <a:spcPts val="0"/>
              </a:spcBef>
              <a:spcAft>
                <a:spcPts val="1200"/>
              </a:spcAft>
              <a:buFont typeface="Arial"/>
              <a:buChar char="•"/>
            </a:pPr>
            <a:r>
              <a:rPr lang="en-US" dirty="0">
                <a:solidFill>
                  <a:srgbClr val="000000"/>
                </a:solidFill>
                <a:latin typeface="Arial"/>
                <a:ea typeface="MS PGothic" charset="0"/>
                <a:cs typeface="Arial"/>
              </a:rPr>
              <a:t>Immediate enrollment in school applies even if no parent or guardian is </a:t>
            </a:r>
            <a:r>
              <a:rPr lang="en-US" dirty="0" smtClean="0">
                <a:solidFill>
                  <a:srgbClr val="000000"/>
                </a:solidFill>
                <a:latin typeface="Arial"/>
                <a:ea typeface="MS PGothic" charset="0"/>
                <a:cs typeface="Arial"/>
              </a:rPr>
              <a:t>present</a:t>
            </a:r>
          </a:p>
          <a:p>
            <a:pPr marL="233363" indent="-233363">
              <a:spcBef>
                <a:spcPts val="0"/>
              </a:spcBef>
              <a:spcAft>
                <a:spcPts val="1200"/>
              </a:spcAft>
              <a:buFont typeface="Arial"/>
              <a:buChar char="•"/>
            </a:pPr>
            <a:r>
              <a:rPr lang="en-US" dirty="0" smtClean="0">
                <a:solidFill>
                  <a:srgbClr val="000000"/>
                </a:solidFill>
                <a:latin typeface="Arial"/>
                <a:ea typeface="MS PGothic" charset="0"/>
                <a:cs typeface="Arial"/>
              </a:rPr>
              <a:t>Immediate </a:t>
            </a:r>
            <a:r>
              <a:rPr lang="en-US" dirty="0">
                <a:solidFill>
                  <a:srgbClr val="000000"/>
                </a:solidFill>
                <a:latin typeface="Arial"/>
                <a:ea typeface="MS PGothic" charset="0"/>
                <a:cs typeface="Arial"/>
              </a:rPr>
              <a:t>enrollment </a:t>
            </a:r>
            <a:r>
              <a:rPr lang="en-US" dirty="0" smtClean="0">
                <a:solidFill>
                  <a:srgbClr val="000000"/>
                </a:solidFill>
                <a:latin typeface="Arial"/>
                <a:ea typeface="MS PGothic" charset="0"/>
                <a:cs typeface="Arial"/>
              </a:rPr>
              <a:t>includes attending </a:t>
            </a:r>
            <a:r>
              <a:rPr lang="en-US" dirty="0">
                <a:solidFill>
                  <a:srgbClr val="000000"/>
                </a:solidFill>
                <a:latin typeface="Arial"/>
                <a:ea typeface="MS PGothic" charset="0"/>
                <a:cs typeface="Arial"/>
              </a:rPr>
              <a:t>classes and </a:t>
            </a:r>
            <a:r>
              <a:rPr lang="en-US" dirty="0" smtClean="0">
                <a:solidFill>
                  <a:srgbClr val="000000"/>
                </a:solidFill>
                <a:latin typeface="Arial"/>
                <a:ea typeface="MS PGothic" charset="0"/>
                <a:cs typeface="Arial"/>
              </a:rPr>
              <a:t>participating fully </a:t>
            </a:r>
            <a:r>
              <a:rPr lang="en-US" dirty="0">
                <a:solidFill>
                  <a:srgbClr val="000000"/>
                </a:solidFill>
                <a:latin typeface="Arial"/>
                <a:ea typeface="MS PGothic" charset="0"/>
                <a:cs typeface="Arial"/>
              </a:rPr>
              <a:t>in all school </a:t>
            </a:r>
            <a:r>
              <a:rPr lang="en-US" dirty="0" smtClean="0">
                <a:solidFill>
                  <a:srgbClr val="000000"/>
                </a:solidFill>
                <a:latin typeface="Arial"/>
                <a:ea typeface="MS PGothic" charset="0"/>
                <a:cs typeface="Arial"/>
              </a:rPr>
              <a:t>activities</a:t>
            </a:r>
          </a:p>
          <a:p>
            <a:pPr marL="233363" indent="-233363">
              <a:spcBef>
                <a:spcPts val="0"/>
              </a:spcBef>
              <a:spcAft>
                <a:spcPts val="1200"/>
              </a:spcAft>
              <a:buFont typeface="Arial"/>
              <a:buChar char="•"/>
            </a:pPr>
            <a:r>
              <a:rPr lang="en-US" dirty="0" smtClean="0">
                <a:solidFill>
                  <a:srgbClr val="000000"/>
                </a:solidFill>
                <a:latin typeface="Arial"/>
                <a:ea typeface="MS PGothic" charset="0"/>
                <a:cs typeface="Arial"/>
              </a:rPr>
              <a:t>If either an attendance zone school or school of origin that a homeless student is eligible to attend is capped, the cap must be lifted to allow the homeless student to enroll</a:t>
            </a:r>
          </a:p>
          <a:p>
            <a:pPr marL="233363" indent="-233363">
              <a:lnSpc>
                <a:spcPct val="90000"/>
              </a:lnSpc>
              <a:buFont typeface="Arial"/>
              <a:buChar char="•"/>
            </a:pPr>
            <a:endParaRPr lang="en-US" dirty="0">
              <a:solidFill>
                <a:srgbClr val="000000"/>
              </a:solidFill>
              <a:latin typeface="Arial"/>
              <a:ea typeface="MS PGothic" charset="0"/>
              <a:cs typeface="Arial"/>
            </a:endParaRPr>
          </a:p>
          <a:p>
            <a:pPr marL="233363" indent="-233363">
              <a:spcAft>
                <a:spcPts val="1200"/>
              </a:spcAft>
              <a:buFont typeface="Arial"/>
              <a:buChar char="•"/>
            </a:pP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4114702558"/>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118</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Enrollment </a:t>
            </a:r>
            <a:r>
              <a:rPr lang="en-US" sz="2000" i="1" dirty="0" smtClean="0">
                <a:latin typeface="Arial"/>
                <a:cs typeface="Arial"/>
              </a:rPr>
              <a:t>(continued)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7" y="1716897"/>
            <a:ext cx="8610600" cy="45794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ts val="0"/>
              </a:spcBef>
              <a:spcAft>
                <a:spcPts val="1800"/>
              </a:spcAft>
              <a:buFont typeface="Arial"/>
              <a:buChar char="•"/>
              <a:tabLst>
                <a:tab pos="230188" algn="l"/>
              </a:tabLst>
            </a:pPr>
            <a:r>
              <a:rPr lang="en-US" dirty="0" smtClean="0">
                <a:solidFill>
                  <a:srgbClr val="000000"/>
                </a:solidFill>
                <a:latin typeface="Arial"/>
                <a:ea typeface="MS PGothic" charset="0"/>
                <a:cs typeface="Arial"/>
              </a:rPr>
              <a:t>Birth certificates are not required; they are not the only documents that can establish identity</a:t>
            </a:r>
          </a:p>
          <a:p>
            <a:pPr marL="233363" indent="-233363">
              <a:spcBef>
                <a:spcPts val="0"/>
              </a:spcBef>
              <a:spcAft>
                <a:spcPts val="1800"/>
              </a:spcAft>
              <a:buFont typeface="Arial"/>
              <a:buChar char="•"/>
              <a:tabLst>
                <a:tab pos="230188" algn="l"/>
              </a:tabLst>
            </a:pPr>
            <a:r>
              <a:rPr lang="en-US" dirty="0" smtClean="0">
                <a:solidFill>
                  <a:srgbClr val="000000"/>
                </a:solidFill>
                <a:latin typeface="Arial"/>
                <a:ea typeface="MS PGothic" charset="0"/>
                <a:cs typeface="Arial"/>
              </a:rPr>
              <a:t>Schools </a:t>
            </a:r>
            <a:r>
              <a:rPr lang="en-US" dirty="0">
                <a:solidFill>
                  <a:srgbClr val="000000"/>
                </a:solidFill>
                <a:latin typeface="Arial"/>
                <a:ea typeface="MS PGothic" charset="0"/>
                <a:cs typeface="Arial"/>
              </a:rPr>
              <a:t>must make an appropriate placement decision for McKinney-Vento eligible students upon their </a:t>
            </a:r>
            <a:r>
              <a:rPr lang="en-US" dirty="0" smtClean="0">
                <a:solidFill>
                  <a:srgbClr val="000000"/>
                </a:solidFill>
                <a:latin typeface="Arial"/>
                <a:ea typeface="MS PGothic" charset="0"/>
                <a:cs typeface="Arial"/>
              </a:rPr>
              <a:t>enrollment</a:t>
            </a:r>
          </a:p>
          <a:p>
            <a:pPr marL="233363" indent="-233363">
              <a:spcBef>
                <a:spcPts val="0"/>
              </a:spcBef>
              <a:spcAft>
                <a:spcPts val="1800"/>
              </a:spcAft>
              <a:buFont typeface="Arial"/>
              <a:buChar char="•"/>
            </a:pPr>
            <a:r>
              <a:rPr lang="en-US" dirty="0">
                <a:solidFill>
                  <a:srgbClr val="000000"/>
                </a:solidFill>
                <a:latin typeface="Arial"/>
                <a:ea typeface="MS PGothic" charset="0"/>
                <a:cs typeface="Arial"/>
              </a:rPr>
              <a:t>Enrollment cannot be delayed due to testing schedules, school timelines</a:t>
            </a:r>
          </a:p>
          <a:p>
            <a:pPr marL="233363" indent="-233363">
              <a:spcBef>
                <a:spcPts val="0"/>
              </a:spcBef>
              <a:spcAft>
                <a:spcPts val="1800"/>
              </a:spcAft>
              <a:buFont typeface="Arial"/>
              <a:buChar char="•"/>
            </a:pPr>
            <a:r>
              <a:rPr lang="en-US" dirty="0">
                <a:solidFill>
                  <a:srgbClr val="000000"/>
                </a:solidFill>
                <a:latin typeface="Arial"/>
                <a:ea typeface="MS PGothic" charset="0"/>
                <a:cs typeface="Arial"/>
              </a:rPr>
              <a:t>SEAs and LEAs must develop, review, and revise policies to remove barriers to the identification, enrollment and retention of children and youth in homeless situations, including barriers due to outstanding </a:t>
            </a:r>
            <a:r>
              <a:rPr lang="en-US" dirty="0" smtClean="0">
                <a:solidFill>
                  <a:srgbClr val="000000"/>
                </a:solidFill>
                <a:latin typeface="Arial"/>
                <a:ea typeface="MS PGothic" charset="0"/>
                <a:cs typeface="Arial"/>
              </a:rPr>
              <a:t>fees/fines</a:t>
            </a:r>
            <a:r>
              <a:rPr lang="en-US" dirty="0">
                <a:solidFill>
                  <a:srgbClr val="000000"/>
                </a:solidFill>
                <a:latin typeface="Arial"/>
                <a:ea typeface="MS PGothic" charset="0"/>
                <a:cs typeface="Arial"/>
              </a:rPr>
              <a:t>, or </a:t>
            </a:r>
            <a:r>
              <a:rPr lang="en-US" dirty="0" smtClean="0">
                <a:solidFill>
                  <a:srgbClr val="000000"/>
                </a:solidFill>
                <a:latin typeface="Arial"/>
                <a:ea typeface="MS PGothic" charset="0"/>
                <a:cs typeface="Arial"/>
              </a:rPr>
              <a:t>absences</a:t>
            </a:r>
            <a:r>
              <a:rPr lang="en-US" dirty="0">
                <a:solidFill>
                  <a:srgbClr val="000000"/>
                </a:solidFill>
                <a:latin typeface="Arial"/>
                <a:ea typeface="MS PGothic" charset="0"/>
                <a:cs typeface="Arial"/>
              </a:rPr>
              <a:t>	</a:t>
            </a:r>
          </a:p>
          <a:p>
            <a:pPr marL="233363" indent="-233363">
              <a:lnSpc>
                <a:spcPct val="90000"/>
              </a:lnSpc>
              <a:buFont typeface="Arial"/>
              <a:buChar char="•"/>
            </a:pPr>
            <a:endParaRPr lang="en-US" dirty="0">
              <a:solidFill>
                <a:srgbClr val="000000"/>
              </a:solidFill>
              <a:latin typeface="Arial"/>
              <a:ea typeface="MS PGothic" charset="0"/>
              <a:cs typeface="Arial"/>
            </a:endParaRPr>
          </a:p>
          <a:p>
            <a:pPr marL="233363" indent="-233363">
              <a:spcAft>
                <a:spcPts val="1200"/>
              </a:spcAft>
              <a:buFont typeface="Arial"/>
              <a:buChar char="•"/>
            </a:pP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1804093227"/>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119</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Enrollment </a:t>
            </a:r>
            <a:r>
              <a:rPr lang="en-US" sz="2000" i="1" dirty="0" smtClean="0">
                <a:latin typeface="Arial"/>
                <a:cs typeface="Arial"/>
              </a:rPr>
              <a:t>(continued)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681372"/>
            <a:ext cx="8761613" cy="468597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b="1" dirty="0">
                <a:solidFill>
                  <a:srgbClr val="000000"/>
                </a:solidFill>
                <a:latin typeface="Arial"/>
                <a:ea typeface="MS PGothic" charset="0"/>
                <a:cs typeface="Arial"/>
              </a:rPr>
              <a:t>Adults enrolling homeless students can not be required to:</a:t>
            </a:r>
          </a:p>
          <a:p>
            <a:pPr lvl="1">
              <a:buClr>
                <a:schemeClr val="accent1"/>
              </a:buClr>
              <a:buSzPct val="80000"/>
              <a:buFont typeface="Wingdings" charset="2"/>
              <a:buChar char="Ø"/>
            </a:pPr>
            <a:r>
              <a:rPr lang="en-US" sz="2400" dirty="0">
                <a:solidFill>
                  <a:srgbClr val="000000"/>
                </a:solidFill>
                <a:latin typeface="Arial"/>
                <a:ea typeface="MS PGothic" charset="0"/>
                <a:cs typeface="Arial"/>
              </a:rPr>
              <a:t>change the address on their driver’s license</a:t>
            </a:r>
          </a:p>
          <a:p>
            <a:pPr lvl="1">
              <a:buClr>
                <a:schemeClr val="accent1"/>
              </a:buClr>
              <a:buSzPct val="80000"/>
              <a:buFont typeface="Wingdings" charset="2"/>
              <a:buChar char="Ø"/>
            </a:pPr>
            <a:r>
              <a:rPr lang="en-US" sz="2400" dirty="0">
                <a:solidFill>
                  <a:srgbClr val="000000"/>
                </a:solidFill>
                <a:latin typeface="Arial"/>
                <a:ea typeface="MS PGothic" charset="0"/>
                <a:cs typeface="Arial"/>
              </a:rPr>
              <a:t>complete a “power of attorney” or other “educational guardianship” </a:t>
            </a:r>
            <a:r>
              <a:rPr lang="en-US" sz="2400" dirty="0" smtClean="0">
                <a:solidFill>
                  <a:srgbClr val="000000"/>
                </a:solidFill>
                <a:latin typeface="Arial"/>
                <a:ea typeface="MS PGothic" charset="0"/>
                <a:cs typeface="Arial"/>
              </a:rPr>
              <a:t>document</a:t>
            </a:r>
          </a:p>
          <a:p>
            <a:pPr lvl="1">
              <a:buClr>
                <a:schemeClr val="accent1"/>
              </a:buClr>
              <a:buSzPct val="80000"/>
              <a:buFont typeface="Wingdings" charset="2"/>
              <a:buChar char="Ø"/>
            </a:pPr>
            <a:r>
              <a:rPr lang="en-US" sz="2400" dirty="0" smtClean="0">
                <a:solidFill>
                  <a:srgbClr val="000000"/>
                </a:solidFill>
                <a:latin typeface="Arial"/>
                <a:ea typeface="MS PGothic" charset="0"/>
                <a:cs typeface="Arial"/>
              </a:rPr>
              <a:t>fill </a:t>
            </a:r>
            <a:r>
              <a:rPr lang="en-US" sz="2400" dirty="0">
                <a:solidFill>
                  <a:srgbClr val="000000"/>
                </a:solidFill>
                <a:latin typeface="Arial"/>
                <a:ea typeface="MS PGothic" charset="0"/>
                <a:cs typeface="Arial"/>
              </a:rPr>
              <a:t>out “dual residency” forms, have any type of residency documents notarized (i.e., letters from the host family they are staying with), or provide any proof of residency.</a:t>
            </a:r>
          </a:p>
          <a:p>
            <a:pPr lvl="1">
              <a:buClr>
                <a:schemeClr val="accent1"/>
              </a:buClr>
              <a:buSzPct val="80000"/>
              <a:buFont typeface="Wingdings" charset="2"/>
              <a:buChar char="Ø"/>
            </a:pPr>
            <a:r>
              <a:rPr lang="en-US" sz="2400" dirty="0" smtClean="0">
                <a:solidFill>
                  <a:srgbClr val="000000"/>
                </a:solidFill>
                <a:latin typeface="Arial"/>
                <a:ea typeface="MS PGothic" charset="0"/>
                <a:cs typeface="Arial"/>
              </a:rPr>
              <a:t>obtain </a:t>
            </a:r>
            <a:r>
              <a:rPr lang="en-US" sz="2400" dirty="0">
                <a:solidFill>
                  <a:srgbClr val="000000"/>
                </a:solidFill>
                <a:latin typeface="Arial"/>
                <a:ea typeface="MS PGothic" charset="0"/>
                <a:cs typeface="Arial"/>
              </a:rPr>
              <a:t>legal guardianship of the student</a:t>
            </a:r>
          </a:p>
          <a:p>
            <a:pPr marL="0" indent="0">
              <a:buNone/>
            </a:pPr>
            <a:r>
              <a:rPr lang="en-US" dirty="0" smtClean="0">
                <a:solidFill>
                  <a:srgbClr val="000000"/>
                </a:solidFill>
                <a:latin typeface="Arial"/>
                <a:ea typeface="MS PGothic" charset="0"/>
                <a:cs typeface="Arial"/>
              </a:rPr>
              <a:t>However, “</a:t>
            </a:r>
            <a:r>
              <a:rPr lang="en-US" dirty="0">
                <a:solidFill>
                  <a:srgbClr val="000000"/>
                </a:solidFill>
                <a:latin typeface="Arial"/>
                <a:ea typeface="MS PGothic" charset="0"/>
                <a:cs typeface="Arial"/>
              </a:rPr>
              <a:t>nothing in this </a:t>
            </a:r>
            <a:r>
              <a:rPr lang="en-US" dirty="0" smtClean="0">
                <a:solidFill>
                  <a:srgbClr val="000000"/>
                </a:solidFill>
                <a:latin typeface="Arial"/>
                <a:ea typeface="MS PGothic" charset="0"/>
                <a:cs typeface="Arial"/>
              </a:rPr>
              <a:t>subtitle [M-V Act] </a:t>
            </a:r>
            <a:r>
              <a:rPr lang="en-US" dirty="0">
                <a:solidFill>
                  <a:srgbClr val="000000"/>
                </a:solidFill>
                <a:latin typeface="Arial"/>
                <a:ea typeface="MS PGothic" charset="0"/>
                <a:cs typeface="Arial"/>
              </a:rPr>
              <a:t>shall prohibit a local educational agency from requiring a parent or guardian of a homeless child to submit contact information.</a:t>
            </a:r>
            <a:r>
              <a:rPr lang="en-US" dirty="0" smtClean="0">
                <a:solidFill>
                  <a:srgbClr val="000000"/>
                </a:solidFill>
                <a:latin typeface="Arial"/>
                <a:ea typeface="MS PGothic" charset="0"/>
                <a:cs typeface="Arial"/>
              </a:rPr>
              <a:t>”</a:t>
            </a: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1612572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12</a:t>
            </a:fld>
            <a:endParaRPr lang="en-US" sz="1100" dirty="0"/>
          </a:p>
        </p:txBody>
      </p:sp>
      <p:sp>
        <p:nvSpPr>
          <p:cNvPr id="15" name="Rectangle 2"/>
          <p:cNvSpPr txBox="1">
            <a:spLocks noChangeArrowheads="1"/>
          </p:cNvSpPr>
          <p:nvPr/>
        </p:nvSpPr>
        <p:spPr>
          <a:xfrm>
            <a:off x="1968500" y="163703"/>
            <a:ext cx="70004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Getting Things Started</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876852" y="1095535"/>
            <a:ext cx="7239000" cy="850460"/>
          </a:xfrm>
        </p:spPr>
        <p:txBody>
          <a:bodyPr/>
          <a:lstStyle/>
          <a:p>
            <a:pPr eaLnBrk="1" hangingPunct="1">
              <a:defRPr/>
            </a:pPr>
            <a:r>
              <a:rPr lang="en-US" sz="2800" b="1" dirty="0" smtClean="0">
                <a:latin typeface="Arial"/>
                <a:ea typeface="+mj-ea"/>
                <a:cs typeface="Arial"/>
              </a:rPr>
              <a:t>Who are the homeless children and youth the McKinney-Vento Act seeks to assist?</a:t>
            </a:r>
          </a:p>
        </p:txBody>
      </p:sp>
      <p:sp>
        <p:nvSpPr>
          <p:cNvPr id="25" name="Rectangle 3"/>
          <p:cNvSpPr txBox="1">
            <a:spLocks noChangeArrowheads="1"/>
          </p:cNvSpPr>
          <p:nvPr/>
        </p:nvSpPr>
        <p:spPr>
          <a:xfrm>
            <a:off x="571953" y="2256740"/>
            <a:ext cx="8000547" cy="414406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spcBef>
                <a:spcPts val="163"/>
              </a:spcBef>
              <a:spcAft>
                <a:spcPts val="1200"/>
              </a:spcAft>
              <a:buNone/>
            </a:pPr>
            <a:r>
              <a:rPr lang="en-US" sz="4000" b="1" dirty="0" smtClean="0">
                <a:solidFill>
                  <a:srgbClr val="000000"/>
                </a:solidFill>
                <a:latin typeface="Arial"/>
                <a:ea typeface="MS PGothic" charset="0"/>
                <a:cs typeface="Arial"/>
              </a:rPr>
              <a:t>HOMELESS =</a:t>
            </a:r>
          </a:p>
          <a:p>
            <a:pPr marL="0" indent="0">
              <a:spcBef>
                <a:spcPts val="163"/>
              </a:spcBef>
              <a:spcAft>
                <a:spcPts val="1200"/>
              </a:spcAft>
              <a:buNone/>
            </a:pPr>
            <a:r>
              <a:rPr lang="en-US" sz="3200" b="1" dirty="0">
                <a:solidFill>
                  <a:srgbClr val="000000"/>
                </a:solidFill>
                <a:latin typeface="Arial"/>
                <a:ea typeface="MS PGothic" charset="0"/>
                <a:cs typeface="Arial"/>
              </a:rPr>
              <a:t>l</a:t>
            </a:r>
            <a:r>
              <a:rPr lang="en-US" sz="3200" b="1" dirty="0" smtClean="0">
                <a:solidFill>
                  <a:srgbClr val="000000"/>
                </a:solidFill>
                <a:latin typeface="Arial"/>
                <a:ea typeface="MS PGothic" charset="0"/>
                <a:cs typeface="Arial"/>
              </a:rPr>
              <a:t>acks a</a:t>
            </a:r>
          </a:p>
          <a:p>
            <a:pPr marL="1196975" lvl="4" indent="0">
              <a:spcBef>
                <a:spcPts val="163"/>
              </a:spcBef>
              <a:spcAft>
                <a:spcPts val="1200"/>
              </a:spcAft>
              <a:buNone/>
            </a:pPr>
            <a:r>
              <a:rPr lang="en-US" sz="3200" b="1" dirty="0" smtClean="0">
                <a:solidFill>
                  <a:srgbClr val="000000"/>
                </a:solidFill>
                <a:latin typeface="Arial"/>
                <a:ea typeface="MS PGothic" charset="0"/>
                <a:cs typeface="Arial"/>
              </a:rPr>
              <a:t>  fixed…</a:t>
            </a:r>
          </a:p>
          <a:p>
            <a:pPr marL="1196975" lvl="4" indent="0">
              <a:spcBef>
                <a:spcPts val="163"/>
              </a:spcBef>
              <a:spcAft>
                <a:spcPts val="1200"/>
              </a:spcAft>
              <a:buNone/>
            </a:pPr>
            <a:r>
              <a:rPr lang="en-US" sz="3200" b="1" dirty="0" smtClean="0">
                <a:solidFill>
                  <a:srgbClr val="000000"/>
                </a:solidFill>
                <a:latin typeface="Arial"/>
                <a:ea typeface="MS PGothic" charset="0"/>
                <a:cs typeface="Arial"/>
              </a:rPr>
              <a:t>     regular… </a:t>
            </a:r>
            <a:r>
              <a:rPr lang="en-US" sz="3200" dirty="0" smtClean="0">
                <a:solidFill>
                  <a:srgbClr val="000000"/>
                </a:solidFill>
                <a:latin typeface="Arial"/>
                <a:ea typeface="MS PGothic" charset="0"/>
                <a:cs typeface="Arial"/>
              </a:rPr>
              <a:t>and</a:t>
            </a:r>
          </a:p>
          <a:p>
            <a:pPr marL="1196975" lvl="4" indent="0">
              <a:spcBef>
                <a:spcPts val="163"/>
              </a:spcBef>
              <a:spcAft>
                <a:spcPts val="1200"/>
              </a:spcAft>
              <a:buNone/>
            </a:pPr>
            <a:r>
              <a:rPr lang="en-US" sz="3200" b="1" dirty="0" smtClean="0">
                <a:solidFill>
                  <a:srgbClr val="000000"/>
                </a:solidFill>
                <a:latin typeface="Arial"/>
                <a:ea typeface="MS PGothic" charset="0"/>
                <a:cs typeface="Arial"/>
              </a:rPr>
              <a:t>        adequate</a:t>
            </a:r>
          </a:p>
          <a:p>
            <a:pPr marL="0" indent="0">
              <a:spcBef>
                <a:spcPts val="163"/>
              </a:spcBef>
              <a:spcAft>
                <a:spcPts val="1200"/>
              </a:spcAft>
              <a:buNone/>
            </a:pPr>
            <a:r>
              <a:rPr lang="en-US" sz="3200" b="1" dirty="0" smtClean="0">
                <a:solidFill>
                  <a:srgbClr val="000000"/>
                </a:solidFill>
                <a:latin typeface="Arial"/>
                <a:ea typeface="MS PGothic" charset="0"/>
                <a:cs typeface="Arial"/>
              </a:rPr>
              <a:t>	</a:t>
            </a:r>
            <a:r>
              <a:rPr lang="en-US" sz="3200" b="1" dirty="0">
                <a:solidFill>
                  <a:srgbClr val="000000"/>
                </a:solidFill>
                <a:latin typeface="Arial"/>
                <a:ea typeface="MS PGothic" charset="0"/>
                <a:cs typeface="Arial"/>
              </a:rPr>
              <a:t> </a:t>
            </a:r>
            <a:r>
              <a:rPr lang="en-US" sz="3200" b="1" dirty="0" smtClean="0">
                <a:solidFill>
                  <a:srgbClr val="000000"/>
                </a:solidFill>
                <a:latin typeface="Arial"/>
                <a:ea typeface="MS PGothic" charset="0"/>
                <a:cs typeface="Arial"/>
              </a:rPr>
              <a:t>  			  nighttime residence</a:t>
            </a:r>
            <a:endParaRPr lang="en-US" sz="3200" b="1" dirty="0">
              <a:solidFill>
                <a:srgbClr val="000000"/>
              </a:solidFill>
              <a:latin typeface="Arial"/>
              <a:ea typeface="MS PGothic" charset="0"/>
              <a:cs typeface="Arial"/>
            </a:endParaRPr>
          </a:p>
        </p:txBody>
      </p:sp>
    </p:spTree>
    <p:extLst>
      <p:ext uri="{BB962C8B-B14F-4D97-AF65-F5344CB8AC3E}">
        <p14:creationId xmlns:p14="http://schemas.microsoft.com/office/powerpoint/2010/main" val="994610102"/>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120</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II</a:t>
            </a:r>
            <a:endParaRPr lang="en-US" sz="2800" b="1" dirty="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799350"/>
            <a:ext cx="8761613" cy="4540617"/>
          </a:xfrm>
          <a:prstGeom prst="rect">
            <a:avLst/>
          </a:prstGeom>
          <a:no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4950" indent="-234950">
              <a:spcBef>
                <a:spcPts val="0"/>
              </a:spcBef>
              <a:spcAft>
                <a:spcPts val="1800"/>
              </a:spcAft>
              <a:buClr>
                <a:schemeClr val="accent1"/>
              </a:buClr>
              <a:buSzPct val="90000"/>
              <a:buFont typeface="Arial"/>
              <a:buChar char="•"/>
            </a:pPr>
            <a:r>
              <a:rPr lang="en-US" dirty="0">
                <a:solidFill>
                  <a:schemeClr val="tx1"/>
                </a:solidFill>
                <a:latin typeface="Arial"/>
                <a:ea typeface="MS PGothic" charset="0"/>
                <a:cs typeface="Arial"/>
              </a:rPr>
              <a:t>State McKinney-Vento plans must describe procedures that ensure that homeless children have access to public preschool programs administered by the SEA or </a:t>
            </a:r>
            <a:r>
              <a:rPr lang="en-US" dirty="0" smtClean="0">
                <a:solidFill>
                  <a:schemeClr val="tx1"/>
                </a:solidFill>
                <a:latin typeface="Arial"/>
                <a:ea typeface="MS PGothic" charset="0"/>
                <a:cs typeface="Arial"/>
              </a:rPr>
              <a:t>LEAs</a:t>
            </a:r>
            <a:r>
              <a:rPr lang="en-US" dirty="0">
                <a:solidFill>
                  <a:schemeClr val="tx1"/>
                </a:solidFill>
                <a:latin typeface="Arial"/>
                <a:ea typeface="MS PGothic" charset="0"/>
                <a:cs typeface="Arial"/>
              </a:rPr>
              <a:t> </a:t>
            </a:r>
            <a:r>
              <a:rPr lang="en-US" sz="1800" b="1" i="1" dirty="0" smtClean="0">
                <a:solidFill>
                  <a:schemeClr val="tx1"/>
                </a:solidFill>
                <a:latin typeface="Arial"/>
                <a:ea typeface="MS PGothic" charset="0"/>
                <a:cs typeface="Arial"/>
              </a:rPr>
              <a:t>11432</a:t>
            </a:r>
            <a:r>
              <a:rPr lang="en-US" sz="1800" b="1" i="1" dirty="0">
                <a:solidFill>
                  <a:schemeClr val="tx1"/>
                </a:solidFill>
                <a:latin typeface="Arial"/>
                <a:ea typeface="MS PGothic" charset="0"/>
                <a:cs typeface="Arial"/>
              </a:rPr>
              <a:t>(g)(1)</a:t>
            </a:r>
            <a:r>
              <a:rPr lang="en-US" sz="1800" b="1" i="1" dirty="0" smtClean="0">
                <a:solidFill>
                  <a:schemeClr val="tx1"/>
                </a:solidFill>
                <a:latin typeface="Arial"/>
                <a:ea typeface="MS PGothic" charset="0"/>
                <a:cs typeface="Arial"/>
              </a:rPr>
              <a:t>(F)(</a:t>
            </a:r>
            <a:r>
              <a:rPr lang="en-US" sz="1800" b="1" i="1" dirty="0" err="1" smtClean="0">
                <a:solidFill>
                  <a:schemeClr val="tx1"/>
                </a:solidFill>
                <a:latin typeface="Arial"/>
                <a:ea typeface="MS PGothic" charset="0"/>
                <a:cs typeface="Arial"/>
              </a:rPr>
              <a:t>i</a:t>
            </a:r>
            <a:r>
              <a:rPr lang="en-US" sz="1800" b="1" i="1" dirty="0" smtClean="0">
                <a:solidFill>
                  <a:schemeClr val="tx1"/>
                </a:solidFill>
                <a:latin typeface="Arial"/>
                <a:ea typeface="MS PGothic" charset="0"/>
                <a:cs typeface="Arial"/>
              </a:rPr>
              <a:t>)</a:t>
            </a:r>
          </a:p>
          <a:p>
            <a:pPr marL="234950" indent="-234950">
              <a:spcBef>
                <a:spcPts val="0"/>
              </a:spcBef>
              <a:spcAft>
                <a:spcPts val="1800"/>
              </a:spcAft>
              <a:buClr>
                <a:schemeClr val="accent1"/>
              </a:buClr>
              <a:buSzPct val="90000"/>
              <a:buFont typeface="Arial"/>
              <a:buChar char="•"/>
            </a:pPr>
            <a:r>
              <a:rPr lang="en-US" dirty="0" smtClean="0">
                <a:solidFill>
                  <a:schemeClr val="tx1"/>
                </a:solidFill>
                <a:latin typeface="Arial"/>
                <a:ea typeface="MS PGothic" charset="0"/>
                <a:cs typeface="Arial"/>
              </a:rPr>
              <a:t>Preschools are included in the school of origin definition </a:t>
            </a:r>
            <a:r>
              <a:rPr lang="en-US" sz="1800" b="1" i="1" dirty="0" smtClean="0">
                <a:solidFill>
                  <a:schemeClr val="tx1"/>
                </a:solidFill>
                <a:latin typeface="Arial"/>
                <a:ea typeface="MS PGothic" charset="0"/>
                <a:cs typeface="Arial"/>
              </a:rPr>
              <a:t>11432(g)(3)(I)</a:t>
            </a:r>
          </a:p>
          <a:p>
            <a:pPr marL="234950" indent="-234950">
              <a:spcBef>
                <a:spcPts val="0"/>
              </a:spcBef>
              <a:spcAft>
                <a:spcPts val="1800"/>
              </a:spcAft>
              <a:buClr>
                <a:schemeClr val="accent1"/>
              </a:buClr>
              <a:buSzPct val="90000"/>
              <a:buFont typeface="Arial"/>
              <a:buChar char="•"/>
            </a:pPr>
            <a:r>
              <a:rPr lang="en-US" dirty="0" smtClean="0">
                <a:solidFill>
                  <a:schemeClr val="tx1"/>
                </a:solidFill>
                <a:latin typeface="Arial"/>
                <a:ea typeface="MS PGothic" charset="0"/>
                <a:cs typeface="Arial"/>
              </a:rPr>
              <a:t>Districts must work out safety </a:t>
            </a:r>
            <a:r>
              <a:rPr lang="en-US" dirty="0">
                <a:solidFill>
                  <a:schemeClr val="tx1"/>
                </a:solidFill>
                <a:latin typeface="Arial"/>
                <a:ea typeface="MS PGothic" charset="0"/>
                <a:cs typeface="Arial"/>
              </a:rPr>
              <a:t>provisions for </a:t>
            </a:r>
            <a:r>
              <a:rPr lang="en-US" dirty="0" smtClean="0">
                <a:solidFill>
                  <a:schemeClr val="tx1"/>
                </a:solidFill>
                <a:latin typeface="Arial"/>
                <a:ea typeface="MS PGothic" charset="0"/>
                <a:cs typeface="Arial"/>
              </a:rPr>
              <a:t>transportation - drop</a:t>
            </a:r>
            <a:r>
              <a:rPr lang="en-US" dirty="0">
                <a:solidFill>
                  <a:schemeClr val="tx1"/>
                </a:solidFill>
                <a:latin typeface="Arial"/>
                <a:ea typeface="MS PGothic" charset="0"/>
                <a:cs typeface="Arial"/>
              </a:rPr>
              <a:t>-offs, </a:t>
            </a:r>
            <a:r>
              <a:rPr lang="en-US" dirty="0" smtClean="0">
                <a:solidFill>
                  <a:schemeClr val="tx1"/>
                </a:solidFill>
                <a:latin typeface="Arial"/>
                <a:ea typeface="MS PGothic" charset="0"/>
                <a:cs typeface="Arial"/>
              </a:rPr>
              <a:t>transfers</a:t>
            </a:r>
          </a:p>
          <a:p>
            <a:pPr marL="234950" indent="-234950">
              <a:spcBef>
                <a:spcPts val="0"/>
              </a:spcBef>
              <a:spcAft>
                <a:spcPts val="1800"/>
              </a:spcAft>
              <a:buClr>
                <a:schemeClr val="accent1"/>
              </a:buClr>
              <a:buSzPct val="90000"/>
              <a:buFont typeface="Arial"/>
              <a:buChar char="•"/>
            </a:pPr>
            <a:r>
              <a:rPr lang="en-US" dirty="0" smtClean="0">
                <a:solidFill>
                  <a:schemeClr val="tx1"/>
                </a:solidFill>
                <a:latin typeface="Arial"/>
                <a:ea typeface="MS PGothic" charset="0"/>
                <a:cs typeface="Arial"/>
              </a:rPr>
              <a:t>Liaisons </a:t>
            </a:r>
            <a:r>
              <a:rPr lang="en-US" dirty="0">
                <a:solidFill>
                  <a:schemeClr val="tx1"/>
                </a:solidFill>
                <a:latin typeface="Arial"/>
                <a:ea typeface="MS PGothic" charset="0"/>
                <a:cs typeface="Arial"/>
              </a:rPr>
              <a:t>must ensure access to Head Start, early intervention (IDEA Part C), and other preschool programs administered by the LEA   </a:t>
            </a:r>
            <a:r>
              <a:rPr lang="en-US" i="1" dirty="0">
                <a:solidFill>
                  <a:schemeClr val="tx1"/>
                </a:solidFill>
                <a:latin typeface="Arial"/>
                <a:ea typeface="MS PGothic" charset="0"/>
                <a:cs typeface="Arial"/>
              </a:rPr>
              <a:t>11432(g)(6)(A)(iii)</a:t>
            </a:r>
          </a:p>
          <a:p>
            <a:pPr marL="234950" indent="-234950">
              <a:spcBef>
                <a:spcPts val="0"/>
              </a:spcBef>
              <a:spcAft>
                <a:spcPts val="1800"/>
              </a:spcAft>
              <a:buClr>
                <a:schemeClr val="accent1"/>
              </a:buClr>
              <a:buSzPct val="90000"/>
              <a:buFont typeface="Arial"/>
              <a:buChar char="•"/>
            </a:pPr>
            <a:endParaRPr lang="en-US" sz="1800" b="1" i="1" dirty="0">
              <a:solidFill>
                <a:schemeClr val="tx1"/>
              </a:solidFill>
              <a:latin typeface="Arial"/>
              <a:ea typeface="MS PGothic" charset="0"/>
              <a:cs typeface="Arial"/>
            </a:endParaRPr>
          </a:p>
        </p:txBody>
      </p:sp>
      <p:sp>
        <p:nvSpPr>
          <p:cNvPr id="8"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Enrolling Preschool Students</a:t>
            </a:r>
            <a:endParaRPr sz="2000" i="1" dirty="0" smtClean="0">
              <a:latin typeface="Arial"/>
              <a:cs typeface="Arial"/>
            </a:endParaRPr>
          </a:p>
        </p:txBody>
      </p:sp>
      <p:sp>
        <p:nvSpPr>
          <p:cNvPr id="9" name="Rectangle 2"/>
          <p:cNvSpPr txBox="1">
            <a:spLocks noChangeArrowheads="1"/>
          </p:cNvSpPr>
          <p:nvPr/>
        </p:nvSpPr>
        <p:spPr>
          <a:xfrm>
            <a:off x="1468271" y="163703"/>
            <a:ext cx="750070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Tree>
    <p:extLst>
      <p:ext uri="{BB962C8B-B14F-4D97-AF65-F5344CB8AC3E}">
        <p14:creationId xmlns:p14="http://schemas.microsoft.com/office/powerpoint/2010/main" val="1679189081"/>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121</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II</a:t>
            </a:r>
            <a:endParaRPr lang="en-US" sz="2800" b="1" dirty="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866900"/>
            <a:ext cx="8761613" cy="4451717"/>
          </a:xfrm>
          <a:prstGeom prst="rect">
            <a:avLst/>
          </a:prstGeom>
          <a:no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4950" indent="-234950">
              <a:spcBef>
                <a:spcPts val="0"/>
              </a:spcBef>
              <a:spcAft>
                <a:spcPts val="600"/>
              </a:spcAft>
              <a:buClr>
                <a:schemeClr val="accent1"/>
              </a:buClr>
              <a:buSzPct val="90000"/>
              <a:buFont typeface="Arial"/>
              <a:buChar char="•"/>
            </a:pPr>
            <a:r>
              <a:rPr lang="en-US" dirty="0">
                <a:solidFill>
                  <a:srgbClr val="000000"/>
                </a:solidFill>
                <a:latin typeface="Arial"/>
                <a:ea typeface="MS PGothic" charset="0"/>
                <a:cs typeface="Arial"/>
              </a:rPr>
              <a:t>Facilitate </a:t>
            </a:r>
            <a:r>
              <a:rPr lang="en-US" dirty="0" smtClean="0">
                <a:solidFill>
                  <a:srgbClr val="000000"/>
                </a:solidFill>
                <a:latin typeface="Arial"/>
                <a:ea typeface="MS PGothic" charset="0"/>
                <a:cs typeface="Arial"/>
              </a:rPr>
              <a:t>enrollment</a:t>
            </a:r>
          </a:p>
          <a:p>
            <a:pPr marL="742950" indent="-273050" defTabSz="800100">
              <a:spcBef>
                <a:spcPts val="0"/>
              </a:spcBef>
              <a:spcAft>
                <a:spcPts val="600"/>
              </a:spcAft>
              <a:buClr>
                <a:schemeClr val="accent1"/>
              </a:buClr>
              <a:buSzPct val="80000"/>
              <a:buFont typeface="Wingdings" charset="2"/>
              <a:buChar char="Ø"/>
            </a:pPr>
            <a:r>
              <a:rPr lang="en-US" dirty="0" smtClean="0">
                <a:solidFill>
                  <a:srgbClr val="000000"/>
                </a:solidFill>
                <a:latin typeface="Arial"/>
                <a:ea typeface="MS PGothic" charset="0"/>
                <a:cs typeface="Arial"/>
              </a:rPr>
              <a:t>include </a:t>
            </a:r>
            <a:r>
              <a:rPr lang="en-US" dirty="0">
                <a:solidFill>
                  <a:srgbClr val="000000"/>
                </a:solidFill>
                <a:latin typeface="Arial"/>
                <a:ea typeface="MS PGothic" charset="0"/>
                <a:cs typeface="Arial"/>
              </a:rPr>
              <a:t>homelessness in needs assessments and </a:t>
            </a:r>
            <a:r>
              <a:rPr lang="en-US" dirty="0" smtClean="0">
                <a:solidFill>
                  <a:srgbClr val="000000"/>
                </a:solidFill>
                <a:latin typeface="Arial"/>
                <a:ea typeface="MS PGothic" charset="0"/>
                <a:cs typeface="Arial"/>
              </a:rPr>
              <a:t>priorities</a:t>
            </a:r>
          </a:p>
          <a:p>
            <a:pPr marL="742950" indent="-273050" defTabSz="800100">
              <a:spcBef>
                <a:spcPts val="0"/>
              </a:spcBef>
              <a:spcAft>
                <a:spcPts val="600"/>
              </a:spcAft>
              <a:buClr>
                <a:schemeClr val="accent1"/>
              </a:buClr>
              <a:buSzPct val="80000"/>
              <a:buFont typeface="Wingdings" charset="2"/>
              <a:buChar char="Ø"/>
            </a:pPr>
            <a:r>
              <a:rPr lang="en-US" dirty="0" smtClean="0">
                <a:solidFill>
                  <a:srgbClr val="000000"/>
                </a:solidFill>
                <a:latin typeface="Arial"/>
                <a:ea typeface="MS PGothic" charset="0"/>
                <a:cs typeface="Arial"/>
              </a:rPr>
              <a:t>put </a:t>
            </a:r>
            <a:r>
              <a:rPr lang="en-US" dirty="0">
                <a:solidFill>
                  <a:srgbClr val="000000"/>
                </a:solidFill>
                <a:latin typeface="Arial"/>
                <a:ea typeface="MS PGothic" charset="0"/>
                <a:cs typeface="Arial"/>
              </a:rPr>
              <a:t>McKinney-Vento families at the top of waiting </a:t>
            </a:r>
            <a:r>
              <a:rPr lang="en-US" dirty="0" smtClean="0">
                <a:solidFill>
                  <a:srgbClr val="000000"/>
                </a:solidFill>
                <a:latin typeface="Arial"/>
                <a:ea typeface="MS PGothic" charset="0"/>
                <a:cs typeface="Arial"/>
              </a:rPr>
              <a:t>lists</a:t>
            </a:r>
          </a:p>
          <a:p>
            <a:pPr marL="742950" indent="-273050" defTabSz="800100">
              <a:spcBef>
                <a:spcPts val="0"/>
              </a:spcBef>
              <a:spcAft>
                <a:spcPts val="2400"/>
              </a:spcAft>
              <a:buClr>
                <a:schemeClr val="accent1"/>
              </a:buClr>
              <a:buSzPct val="80000"/>
              <a:buFont typeface="Wingdings" charset="2"/>
              <a:buChar char="Ø"/>
            </a:pPr>
            <a:r>
              <a:rPr lang="en-US" dirty="0" smtClean="0">
                <a:solidFill>
                  <a:srgbClr val="000000"/>
                </a:solidFill>
                <a:latin typeface="Arial"/>
                <a:ea typeface="MS PGothic" charset="0"/>
                <a:cs typeface="Arial"/>
              </a:rPr>
              <a:t>provide </a:t>
            </a:r>
            <a:r>
              <a:rPr lang="en-US" dirty="0">
                <a:solidFill>
                  <a:srgbClr val="000000"/>
                </a:solidFill>
                <a:latin typeface="Arial"/>
                <a:ea typeface="MS PGothic" charset="0"/>
                <a:cs typeface="Arial"/>
              </a:rPr>
              <a:t>enrollment forms on-site at shelters and </a:t>
            </a:r>
            <a:r>
              <a:rPr lang="en-US" dirty="0" smtClean="0">
                <a:solidFill>
                  <a:srgbClr val="000000"/>
                </a:solidFill>
                <a:latin typeface="Arial"/>
                <a:ea typeface="MS PGothic" charset="0"/>
                <a:cs typeface="Arial"/>
              </a:rPr>
              <a:t>motels</a:t>
            </a:r>
            <a:endParaRPr lang="en-US" dirty="0">
              <a:solidFill>
                <a:srgbClr val="000000"/>
              </a:solidFill>
              <a:latin typeface="Arial"/>
              <a:ea typeface="MS PGothic" charset="0"/>
              <a:cs typeface="Arial"/>
            </a:endParaRPr>
          </a:p>
          <a:p>
            <a:pPr marL="234950" indent="-234950">
              <a:spcBef>
                <a:spcPts val="0"/>
              </a:spcBef>
              <a:spcAft>
                <a:spcPts val="2400"/>
              </a:spcAft>
              <a:buClr>
                <a:schemeClr val="accent1"/>
              </a:buClr>
              <a:buSzPct val="90000"/>
              <a:buFont typeface="Arial"/>
              <a:buChar char="•"/>
            </a:pPr>
            <a:r>
              <a:rPr lang="en-US" dirty="0">
                <a:solidFill>
                  <a:srgbClr val="000000"/>
                </a:solidFill>
                <a:latin typeface="Arial"/>
                <a:ea typeface="MS PGothic" charset="0"/>
                <a:cs typeface="Arial"/>
              </a:rPr>
              <a:t>Expedite records by working </a:t>
            </a:r>
            <a:r>
              <a:rPr lang="en-US" dirty="0" smtClean="0">
                <a:solidFill>
                  <a:srgbClr val="000000"/>
                </a:solidFill>
                <a:latin typeface="Arial"/>
                <a:ea typeface="MS PGothic" charset="0"/>
                <a:cs typeface="Arial"/>
              </a:rPr>
              <a:t>together — joint </a:t>
            </a:r>
            <a:r>
              <a:rPr lang="en-US" dirty="0">
                <a:solidFill>
                  <a:srgbClr val="000000"/>
                </a:solidFill>
                <a:latin typeface="Arial"/>
                <a:ea typeface="MS PGothic" charset="0"/>
                <a:cs typeface="Arial"/>
              </a:rPr>
              <a:t>release </a:t>
            </a:r>
            <a:r>
              <a:rPr lang="en-US" dirty="0" smtClean="0">
                <a:solidFill>
                  <a:srgbClr val="000000"/>
                </a:solidFill>
                <a:latin typeface="Arial"/>
                <a:ea typeface="MS PGothic" charset="0"/>
                <a:cs typeface="Arial"/>
              </a:rPr>
              <a:t>forms, shared </a:t>
            </a:r>
            <a:r>
              <a:rPr lang="en-US" dirty="0">
                <a:solidFill>
                  <a:srgbClr val="000000"/>
                </a:solidFill>
                <a:latin typeface="Arial"/>
                <a:ea typeface="MS PGothic" charset="0"/>
                <a:cs typeface="Arial"/>
              </a:rPr>
              <a:t>records within a </a:t>
            </a:r>
            <a:r>
              <a:rPr lang="en-US" dirty="0" smtClean="0">
                <a:solidFill>
                  <a:srgbClr val="000000"/>
                </a:solidFill>
                <a:latin typeface="Arial"/>
                <a:ea typeface="MS PGothic" charset="0"/>
                <a:cs typeface="Arial"/>
              </a:rPr>
              <a:t>family</a:t>
            </a:r>
            <a:endParaRPr lang="en-US" dirty="0">
              <a:solidFill>
                <a:srgbClr val="000000"/>
              </a:solidFill>
              <a:latin typeface="Arial"/>
              <a:ea typeface="MS PGothic" charset="0"/>
              <a:cs typeface="Arial"/>
            </a:endParaRPr>
          </a:p>
          <a:p>
            <a:pPr marL="234950" indent="-234950">
              <a:spcBef>
                <a:spcPts val="0"/>
              </a:spcBef>
              <a:spcAft>
                <a:spcPts val="2400"/>
              </a:spcAft>
              <a:buClr>
                <a:schemeClr val="accent1"/>
              </a:buClr>
              <a:buSzPct val="90000"/>
              <a:buFont typeface="Arial"/>
              <a:buChar char="•"/>
            </a:pPr>
            <a:r>
              <a:rPr lang="en-US" dirty="0">
                <a:solidFill>
                  <a:srgbClr val="000000"/>
                </a:solidFill>
                <a:latin typeface="Arial"/>
                <a:ea typeface="MS PGothic" charset="0"/>
                <a:cs typeface="Arial"/>
              </a:rPr>
              <a:t>Develop </a:t>
            </a:r>
            <a:r>
              <a:rPr lang="en-US" dirty="0" smtClean="0">
                <a:solidFill>
                  <a:srgbClr val="000000"/>
                </a:solidFill>
                <a:latin typeface="Arial"/>
                <a:ea typeface="MS PGothic" charset="0"/>
                <a:cs typeface="Arial"/>
              </a:rPr>
              <a:t>streamlined </a:t>
            </a:r>
            <a:r>
              <a:rPr lang="en-US" dirty="0">
                <a:solidFill>
                  <a:srgbClr val="000000"/>
                </a:solidFill>
                <a:latin typeface="Arial"/>
                <a:ea typeface="MS PGothic" charset="0"/>
                <a:cs typeface="Arial"/>
              </a:rPr>
              <a:t>procedures and </a:t>
            </a:r>
            <a:r>
              <a:rPr lang="en-US" dirty="0" smtClean="0">
                <a:solidFill>
                  <a:srgbClr val="000000"/>
                </a:solidFill>
                <a:latin typeface="Arial"/>
                <a:ea typeface="MS PGothic" charset="0"/>
                <a:cs typeface="Arial"/>
              </a:rPr>
              <a:t>forms — joint </a:t>
            </a:r>
            <a:r>
              <a:rPr lang="en-US" dirty="0">
                <a:solidFill>
                  <a:srgbClr val="000000"/>
                </a:solidFill>
                <a:latin typeface="Arial"/>
                <a:ea typeface="MS PGothic" charset="0"/>
                <a:cs typeface="Arial"/>
              </a:rPr>
              <a:t>intake </a:t>
            </a:r>
            <a:r>
              <a:rPr lang="en-US" dirty="0" smtClean="0">
                <a:solidFill>
                  <a:srgbClr val="000000"/>
                </a:solidFill>
                <a:latin typeface="Arial"/>
                <a:ea typeface="MS PGothic" charset="0"/>
                <a:cs typeface="Arial"/>
              </a:rPr>
              <a:t>forms, </a:t>
            </a:r>
            <a:r>
              <a:rPr lang="en-US" dirty="0">
                <a:solidFill>
                  <a:srgbClr val="000000"/>
                </a:solidFill>
                <a:latin typeface="Arial"/>
                <a:ea typeface="MS PGothic" charset="0"/>
                <a:cs typeface="Arial"/>
              </a:rPr>
              <a:t>provide uninterrupted services as children </a:t>
            </a:r>
            <a:r>
              <a:rPr lang="en-US" dirty="0" smtClean="0">
                <a:solidFill>
                  <a:srgbClr val="000000"/>
                </a:solidFill>
                <a:latin typeface="Arial"/>
                <a:ea typeface="MS PGothic" charset="0"/>
                <a:cs typeface="Arial"/>
              </a:rPr>
              <a:t>move</a:t>
            </a:r>
            <a:endParaRPr lang="en-US" dirty="0">
              <a:solidFill>
                <a:srgbClr val="000000"/>
              </a:solidFill>
              <a:latin typeface="Arial"/>
              <a:ea typeface="MS PGothic" charset="0"/>
              <a:cs typeface="Arial"/>
            </a:endParaRPr>
          </a:p>
        </p:txBody>
      </p:sp>
      <p:sp>
        <p:nvSpPr>
          <p:cNvPr id="8"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Enrolling Preschool Students </a:t>
            </a:r>
            <a:r>
              <a:rPr lang="en-US" sz="2400" i="1" dirty="0" smtClean="0">
                <a:latin typeface="Arial"/>
                <a:cs typeface="Arial"/>
              </a:rPr>
              <a:t>(continued)</a:t>
            </a:r>
            <a:endParaRPr sz="2400" i="1" dirty="0" smtClean="0">
              <a:latin typeface="Arial"/>
              <a:cs typeface="Arial"/>
            </a:endParaRPr>
          </a:p>
        </p:txBody>
      </p:sp>
      <p:sp>
        <p:nvSpPr>
          <p:cNvPr id="9" name="Rectangle 2"/>
          <p:cNvSpPr txBox="1">
            <a:spLocks noChangeArrowheads="1"/>
          </p:cNvSpPr>
          <p:nvPr/>
        </p:nvSpPr>
        <p:spPr>
          <a:xfrm>
            <a:off x="1468271" y="163703"/>
            <a:ext cx="750070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Tree>
    <p:extLst>
      <p:ext uri="{BB962C8B-B14F-4D97-AF65-F5344CB8AC3E}">
        <p14:creationId xmlns:p14="http://schemas.microsoft.com/office/powerpoint/2010/main" val="3819157107"/>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dirty="0" smtClean="0"/>
              <a:t>Slide </a:t>
            </a:r>
            <a:fld id="{7F5CE407-6216-4202-80E4-A30DC2F709B2}" type="slidenum">
              <a:rPr lang="en-US" sz="1100" smtClean="0"/>
              <a:pPr/>
              <a:t>122</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II</a:t>
            </a:r>
            <a:endParaRPr lang="en-US" sz="2800" b="1" dirty="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866900"/>
            <a:ext cx="8761613" cy="4451717"/>
          </a:xfrm>
          <a:prstGeom prst="rect">
            <a:avLst/>
          </a:prstGeom>
          <a:no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4950" indent="-234950">
              <a:spcBef>
                <a:spcPts val="0"/>
              </a:spcBef>
              <a:spcAft>
                <a:spcPts val="2400"/>
              </a:spcAft>
              <a:buClr>
                <a:schemeClr val="accent1"/>
              </a:buClr>
              <a:buSzPct val="90000"/>
              <a:buFont typeface="Arial"/>
              <a:buChar char="•"/>
            </a:pPr>
            <a:r>
              <a:rPr lang="en-US" dirty="0" smtClean="0">
                <a:solidFill>
                  <a:schemeClr val="tx1"/>
                </a:solidFill>
                <a:latin typeface="Arial"/>
                <a:ea typeface="MS PGothic" charset="0"/>
                <a:cs typeface="Arial"/>
              </a:rPr>
              <a:t>Work </a:t>
            </a:r>
            <a:r>
              <a:rPr lang="en-US" dirty="0">
                <a:solidFill>
                  <a:schemeClr val="tx1"/>
                </a:solidFill>
                <a:latin typeface="Arial"/>
                <a:ea typeface="MS PGothic" charset="0"/>
                <a:cs typeface="Arial"/>
              </a:rPr>
              <a:t>with families and providers to meet school of origin and comparable transportation requirements appropriately for young </a:t>
            </a:r>
            <a:r>
              <a:rPr lang="en-US" dirty="0" smtClean="0">
                <a:solidFill>
                  <a:schemeClr val="tx1"/>
                </a:solidFill>
                <a:latin typeface="Arial"/>
                <a:ea typeface="MS PGothic" charset="0"/>
                <a:cs typeface="Arial"/>
              </a:rPr>
              <a:t>children</a:t>
            </a:r>
            <a:endParaRPr lang="en-US" altLang="ja-JP" dirty="0">
              <a:solidFill>
                <a:schemeClr val="tx1"/>
              </a:solidFill>
              <a:latin typeface="Arial"/>
              <a:ea typeface="MS PGothic" charset="0"/>
              <a:cs typeface="Arial"/>
            </a:endParaRPr>
          </a:p>
          <a:p>
            <a:pPr marL="234950" indent="-234950">
              <a:spcBef>
                <a:spcPts val="0"/>
              </a:spcBef>
              <a:spcAft>
                <a:spcPts val="2400"/>
              </a:spcAft>
              <a:buClr>
                <a:schemeClr val="accent1"/>
              </a:buClr>
              <a:buSzPct val="90000"/>
              <a:buFont typeface="Arial"/>
              <a:buChar char="•"/>
            </a:pPr>
            <a:r>
              <a:rPr lang="en-US" dirty="0">
                <a:solidFill>
                  <a:schemeClr val="tx1"/>
                </a:solidFill>
                <a:latin typeface="Arial"/>
                <a:ea typeface="MS PGothic" charset="0"/>
                <a:cs typeface="Arial"/>
              </a:rPr>
              <a:t>Cross-train preschool, school, and service </a:t>
            </a:r>
            <a:r>
              <a:rPr lang="en-US" dirty="0" smtClean="0">
                <a:solidFill>
                  <a:schemeClr val="tx1"/>
                </a:solidFill>
                <a:latin typeface="Arial"/>
                <a:ea typeface="MS PGothic" charset="0"/>
                <a:cs typeface="Arial"/>
              </a:rPr>
              <a:t>providers</a:t>
            </a:r>
            <a:endParaRPr lang="en-US" dirty="0">
              <a:solidFill>
                <a:schemeClr val="tx1"/>
              </a:solidFill>
              <a:latin typeface="Arial"/>
              <a:ea typeface="MS PGothic" charset="0"/>
              <a:cs typeface="Arial"/>
            </a:endParaRPr>
          </a:p>
        </p:txBody>
      </p:sp>
      <p:sp>
        <p:nvSpPr>
          <p:cNvPr id="8"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Enrolling Preschool Students </a:t>
            </a:r>
            <a:r>
              <a:rPr lang="en-US" sz="2400" i="1" dirty="0" smtClean="0">
                <a:latin typeface="Arial"/>
                <a:cs typeface="Arial"/>
              </a:rPr>
              <a:t>(continued)</a:t>
            </a:r>
            <a:endParaRPr sz="2400" i="1" dirty="0" smtClean="0">
              <a:latin typeface="Arial"/>
              <a:cs typeface="Arial"/>
            </a:endParaRPr>
          </a:p>
        </p:txBody>
      </p:sp>
      <p:sp>
        <p:nvSpPr>
          <p:cNvPr id="9" name="Rectangle 2"/>
          <p:cNvSpPr txBox="1">
            <a:spLocks noChangeArrowheads="1"/>
          </p:cNvSpPr>
          <p:nvPr/>
        </p:nvSpPr>
        <p:spPr>
          <a:xfrm>
            <a:off x="1468271" y="163703"/>
            <a:ext cx="750070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Tree>
    <p:extLst>
      <p:ext uri="{BB962C8B-B14F-4D97-AF65-F5344CB8AC3E}">
        <p14:creationId xmlns:p14="http://schemas.microsoft.com/office/powerpoint/2010/main" val="2821662153"/>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1" name="Rectangle 2"/>
          <p:cNvSpPr txBox="1">
            <a:spLocks noChangeArrowheads="1"/>
          </p:cNvSpPr>
          <p:nvPr/>
        </p:nvSpPr>
        <p:spPr>
          <a:xfrm>
            <a:off x="1468271" y="163703"/>
            <a:ext cx="750070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Head Start Regulations</a:t>
            </a:r>
            <a:endParaRPr lang="en-US" sz="3600" b="1" dirty="0">
              <a:latin typeface="Arial"/>
              <a:ea typeface="MS PGothic" charset="0"/>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9" name="Content Placeholder 2"/>
          <p:cNvSpPr>
            <a:spLocks noGrp="1"/>
          </p:cNvSpPr>
          <p:nvPr>
            <p:ph idx="1"/>
          </p:nvPr>
        </p:nvSpPr>
        <p:spPr>
          <a:xfrm>
            <a:off x="152400" y="1163347"/>
            <a:ext cx="8763000" cy="5002959"/>
          </a:xfrm>
          <a:noFill/>
        </p:spPr>
        <p:txBody>
          <a:bodyPr/>
          <a:lstStyle/>
          <a:p>
            <a:pPr marL="0" indent="0">
              <a:spcBef>
                <a:spcPts val="0"/>
              </a:spcBef>
              <a:spcAft>
                <a:spcPts val="2400"/>
              </a:spcAft>
              <a:buClr>
                <a:schemeClr val="accent1"/>
              </a:buClr>
              <a:buSzPct val="90000"/>
              <a:buNone/>
            </a:pPr>
            <a:r>
              <a:rPr lang="en-US" b="1" dirty="0" smtClean="0">
                <a:solidFill>
                  <a:schemeClr val="tx1"/>
                </a:solidFill>
                <a:latin typeface="Arial"/>
                <a:ea typeface="MS PGothic" charset="0"/>
                <a:cs typeface="Arial"/>
              </a:rPr>
              <a:t>Recently issued regulations went into effect</a:t>
            </a:r>
            <a:br>
              <a:rPr lang="en-US" b="1" dirty="0" smtClean="0">
                <a:solidFill>
                  <a:schemeClr val="tx1"/>
                </a:solidFill>
                <a:latin typeface="Arial"/>
                <a:ea typeface="MS PGothic" charset="0"/>
                <a:cs typeface="Arial"/>
              </a:rPr>
            </a:br>
            <a:r>
              <a:rPr lang="en-US" b="1" dirty="0" smtClean="0">
                <a:solidFill>
                  <a:schemeClr val="tx1"/>
                </a:solidFill>
                <a:latin typeface="Arial"/>
                <a:ea typeface="MS PGothic" charset="0"/>
                <a:cs typeface="Arial"/>
              </a:rPr>
              <a:t>November 7, 2016</a:t>
            </a:r>
            <a:endParaRPr lang="en-US" b="1" dirty="0">
              <a:solidFill>
                <a:schemeClr val="tx1"/>
              </a:solidFill>
              <a:latin typeface="Arial"/>
              <a:ea typeface="MS PGothic" charset="0"/>
              <a:cs typeface="Arial"/>
            </a:endParaRPr>
          </a:p>
          <a:p>
            <a:pPr marL="234950" lvl="0" indent="-234950">
              <a:spcBef>
                <a:spcPts val="0"/>
              </a:spcBef>
              <a:spcAft>
                <a:spcPts val="2400"/>
              </a:spcAft>
              <a:buClr>
                <a:schemeClr val="accent1"/>
              </a:buClr>
              <a:buSzPct val="90000"/>
              <a:buFont typeface="Arial"/>
              <a:buChar char="•"/>
            </a:pPr>
            <a:r>
              <a:rPr lang="en-US" dirty="0">
                <a:solidFill>
                  <a:schemeClr val="tx1"/>
                </a:solidFill>
                <a:latin typeface="Arial"/>
                <a:cs typeface="Arial"/>
              </a:rPr>
              <a:t>Head Start program staff are allowed to confirm homelessness through many alternative means: a written statement from a homeless services provider, school personnel, or any other documentation that indicates homelessness, including documentation from a public or private agency, a declaration, information gathered on enrollment or application forms, or notes from an interview with staff </a:t>
            </a:r>
          </a:p>
        </p:txBody>
      </p:sp>
      <p:sp>
        <p:nvSpPr>
          <p:cNvPr id="6" name="Slide Number Placeholder 2"/>
          <p:cNvSpPr>
            <a:spLocks noGrp="1"/>
          </p:cNvSpPr>
          <p:nvPr>
            <p:ph type="sldNum" sz="quarter" idx="4"/>
          </p:nvPr>
        </p:nvSpPr>
        <p:spPr>
          <a:xfrm>
            <a:off x="8115852" y="6538477"/>
            <a:ext cx="772654" cy="257496"/>
          </a:xfrm>
        </p:spPr>
        <p:txBody>
          <a:bodyPr/>
          <a:lstStyle/>
          <a:p>
            <a:r>
              <a:rPr lang="en-US" sz="1100" dirty="0" smtClean="0"/>
              <a:t>Slide </a:t>
            </a:r>
            <a:fld id="{7F5CE407-6216-4202-80E4-A30DC2F709B2}" type="slidenum">
              <a:rPr lang="en-US" sz="1100" smtClean="0"/>
              <a:pPr/>
              <a:t>123</a:t>
            </a:fld>
            <a:endParaRPr lang="en-US" sz="1100" dirty="0"/>
          </a:p>
        </p:txBody>
      </p:sp>
    </p:spTree>
    <p:extLst>
      <p:ext uri="{BB962C8B-B14F-4D97-AF65-F5344CB8AC3E}">
        <p14:creationId xmlns:p14="http://schemas.microsoft.com/office/powerpoint/2010/main" val="2547337582"/>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1" name="Rectangle 2"/>
          <p:cNvSpPr txBox="1">
            <a:spLocks noChangeArrowheads="1"/>
          </p:cNvSpPr>
          <p:nvPr/>
        </p:nvSpPr>
        <p:spPr>
          <a:xfrm>
            <a:off x="1468271" y="163703"/>
            <a:ext cx="750070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Head Start Regulations</a:t>
            </a:r>
            <a:endParaRPr lang="en-US" sz="3600" b="1" dirty="0">
              <a:latin typeface="Arial"/>
              <a:ea typeface="MS PGothic" charset="0"/>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2" name="Rectangle 3"/>
          <p:cNvSpPr txBox="1">
            <a:spLocks noChangeArrowheads="1"/>
          </p:cNvSpPr>
          <p:nvPr/>
        </p:nvSpPr>
        <p:spPr>
          <a:xfrm>
            <a:off x="266427" y="1163349"/>
            <a:ext cx="8427592" cy="4202446"/>
          </a:xfrm>
          <a:prstGeom prst="rect">
            <a:avLst/>
          </a:prstGeom>
          <a:no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Arial"/>
                <a:ea typeface="+mn-ea"/>
                <a:cs typeface="Arial"/>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28600" indent="-228600">
              <a:spcBef>
                <a:spcPts val="0"/>
              </a:spcBef>
              <a:spcAft>
                <a:spcPts val="1800"/>
              </a:spcAft>
              <a:buClr>
                <a:schemeClr val="accent1"/>
              </a:buClr>
              <a:buSzPct val="90000"/>
              <a:buFont typeface="Arial"/>
              <a:buChar char="•"/>
            </a:pPr>
            <a:r>
              <a:rPr lang="en-US" dirty="0" smtClean="0">
                <a:solidFill>
                  <a:schemeClr val="tx2"/>
                </a:solidFill>
              </a:rPr>
              <a:t>Head Start programs are allowed to reserve enrollment slots for children who experience homelessness/are in foster care. No more than 3 percent of a program’s funded enrollment slots may be reserved. </a:t>
            </a:r>
          </a:p>
          <a:p>
            <a:pPr marL="228600" indent="-228600">
              <a:spcBef>
                <a:spcPts val="0"/>
              </a:spcBef>
              <a:spcAft>
                <a:spcPts val="1800"/>
              </a:spcAft>
              <a:buClr>
                <a:schemeClr val="accent1"/>
              </a:buClr>
              <a:buSzPct val="90000"/>
              <a:buFont typeface="Arial"/>
              <a:buChar char="•"/>
            </a:pPr>
            <a:r>
              <a:rPr lang="en-US" dirty="0" smtClean="0">
                <a:solidFill>
                  <a:schemeClr val="tx2"/>
                </a:solidFill>
              </a:rPr>
              <a:t>If the reserved enrollment slot is not filled within 30 days, the enrollment slot becomes vacant and then must be filled within 30 days</a:t>
            </a:r>
            <a:r>
              <a:rPr lang="en-US" dirty="0" smtClean="0">
                <a:solidFill>
                  <a:schemeClr val="tx2">
                    <a:lumMod val="75000"/>
                  </a:schemeClr>
                </a:solidFill>
              </a:rPr>
              <a:t>.</a:t>
            </a:r>
          </a:p>
          <a:p>
            <a:pPr marL="228600" indent="-228600">
              <a:spcBef>
                <a:spcPts val="0"/>
              </a:spcBef>
              <a:spcAft>
                <a:spcPts val="1800"/>
              </a:spcAft>
              <a:buClr>
                <a:schemeClr val="accent1"/>
              </a:buClr>
              <a:buSzPct val="90000"/>
              <a:buFont typeface="Arial"/>
              <a:buChar char="•"/>
            </a:pPr>
            <a:r>
              <a:rPr lang="en-US" dirty="0" smtClean="0">
                <a:solidFill>
                  <a:schemeClr val="tx2">
                    <a:lumMod val="75000"/>
                  </a:schemeClr>
                </a:solidFill>
              </a:rPr>
              <a:t>This is a very important policy to help increase access for highly mobile children who confront wait lists.</a:t>
            </a:r>
          </a:p>
          <a:p>
            <a:pPr marL="184150" indent="0">
              <a:lnSpc>
                <a:spcPct val="90000"/>
              </a:lnSpc>
              <a:spcAft>
                <a:spcPts val="600"/>
              </a:spcAft>
              <a:buFont typeface="Wingdings 2" pitchFamily="18" charset="2"/>
              <a:buNone/>
            </a:pPr>
            <a:endParaRPr lang="en-US" dirty="0" smtClean="0">
              <a:solidFill>
                <a:schemeClr val="tx2">
                  <a:lumMod val="75000"/>
                </a:schemeClr>
              </a:solidFill>
              <a:latin typeface="Calibri" charset="0"/>
            </a:endParaRPr>
          </a:p>
          <a:p>
            <a:pPr>
              <a:lnSpc>
                <a:spcPct val="90000"/>
              </a:lnSpc>
              <a:buFontTx/>
              <a:buNone/>
            </a:pPr>
            <a:endParaRPr lang="en-US" dirty="0">
              <a:solidFill>
                <a:srgbClr val="2A2D6C"/>
              </a:solidFill>
              <a:effectLst>
                <a:outerShdw blurRad="38100" dist="38100" dir="2700000" algn="tl">
                  <a:srgbClr val="000000"/>
                </a:outerShdw>
              </a:effectLst>
              <a:latin typeface="Calibri" charset="0"/>
            </a:endParaRPr>
          </a:p>
        </p:txBody>
      </p:sp>
      <p:sp>
        <p:nvSpPr>
          <p:cNvPr id="6" name="Slide Number Placeholder 2"/>
          <p:cNvSpPr>
            <a:spLocks noGrp="1"/>
          </p:cNvSpPr>
          <p:nvPr>
            <p:ph type="sldNum" sz="quarter" idx="4"/>
          </p:nvPr>
        </p:nvSpPr>
        <p:spPr>
          <a:xfrm>
            <a:off x="8115852" y="6538477"/>
            <a:ext cx="772654" cy="257496"/>
          </a:xfrm>
        </p:spPr>
        <p:txBody>
          <a:bodyPr/>
          <a:lstStyle/>
          <a:p>
            <a:r>
              <a:rPr lang="en-US" sz="1100" dirty="0" smtClean="0"/>
              <a:t>Slide </a:t>
            </a:r>
            <a:fld id="{7F5CE407-6216-4202-80E4-A30DC2F709B2}" type="slidenum">
              <a:rPr lang="en-US" sz="1100" smtClean="0"/>
              <a:pPr/>
              <a:t>124</a:t>
            </a:fld>
            <a:endParaRPr lang="en-US" sz="1100" dirty="0"/>
          </a:p>
        </p:txBody>
      </p:sp>
    </p:spTree>
    <p:extLst>
      <p:ext uri="{BB962C8B-B14F-4D97-AF65-F5344CB8AC3E}">
        <p14:creationId xmlns:p14="http://schemas.microsoft.com/office/powerpoint/2010/main" val="150263201"/>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1" name="Rectangle 2"/>
          <p:cNvSpPr txBox="1">
            <a:spLocks noChangeArrowheads="1"/>
          </p:cNvSpPr>
          <p:nvPr/>
        </p:nvSpPr>
        <p:spPr>
          <a:xfrm>
            <a:off x="1468271" y="163703"/>
            <a:ext cx="750070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Head Start Regulations</a:t>
            </a:r>
            <a:endParaRPr lang="en-US" sz="3600" b="1" dirty="0">
              <a:latin typeface="Arial"/>
              <a:ea typeface="MS PGothic" charset="0"/>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2" name="Rectangle 3"/>
          <p:cNvSpPr txBox="1">
            <a:spLocks noChangeArrowheads="1"/>
          </p:cNvSpPr>
          <p:nvPr/>
        </p:nvSpPr>
        <p:spPr>
          <a:xfrm>
            <a:off x="266427" y="1163348"/>
            <a:ext cx="8427592" cy="5186651"/>
          </a:xfrm>
          <a:prstGeom prst="rect">
            <a:avLst/>
          </a:prstGeom>
          <a:no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Arial"/>
                <a:ea typeface="+mn-ea"/>
                <a:cs typeface="Arial"/>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lnSpc>
                <a:spcPct val="90000"/>
              </a:lnSpc>
              <a:spcAft>
                <a:spcPts val="600"/>
              </a:spcAft>
              <a:buClr>
                <a:schemeClr val="accent1"/>
              </a:buClr>
              <a:buSzPct val="90000"/>
              <a:buFont typeface="Arial"/>
              <a:buChar char="•"/>
            </a:pPr>
            <a:r>
              <a:rPr lang="en-US" dirty="0">
                <a:solidFill>
                  <a:schemeClr val="tx2"/>
                </a:solidFill>
              </a:rPr>
              <a:t>Head Start programs must make efforts to maintain the enrollment of homeless children, regardless of whether the family or child moves to a different service area, or transition the child to a program in a different service area, according to the family’s needs. </a:t>
            </a:r>
          </a:p>
          <a:p>
            <a:pPr marL="233363" indent="-233363">
              <a:lnSpc>
                <a:spcPct val="90000"/>
              </a:lnSpc>
              <a:spcAft>
                <a:spcPts val="600"/>
              </a:spcAft>
              <a:buClr>
                <a:schemeClr val="accent1"/>
              </a:buClr>
              <a:buSzPct val="90000"/>
              <a:buFont typeface="Arial"/>
              <a:buChar char="•"/>
            </a:pPr>
            <a:r>
              <a:rPr lang="en-US" dirty="0">
                <a:solidFill>
                  <a:schemeClr val="tx2"/>
                </a:solidFill>
              </a:rPr>
              <a:t>For families and children moving out of the community in which they are currently served, including homeless families and foster children, Head Start programs must undertake efforts to support effective transitions to other Early Head Start or Head Start programs. </a:t>
            </a:r>
          </a:p>
          <a:p>
            <a:pPr marL="233363" indent="-233363">
              <a:lnSpc>
                <a:spcPct val="90000"/>
              </a:lnSpc>
              <a:spcAft>
                <a:spcPts val="600"/>
              </a:spcAft>
              <a:buClr>
                <a:schemeClr val="accent1"/>
              </a:buClr>
              <a:buSzPct val="90000"/>
              <a:buFont typeface="Arial"/>
              <a:buChar char="•"/>
            </a:pPr>
            <a:r>
              <a:rPr lang="en-US" dirty="0">
                <a:solidFill>
                  <a:schemeClr val="tx2"/>
                </a:solidFill>
              </a:rPr>
              <a:t>If Early Head Start or Head Start is not available, the program should assist the family to identify another early childhood program that meets their needs. </a:t>
            </a:r>
          </a:p>
          <a:p>
            <a:pPr marL="184150" indent="0">
              <a:lnSpc>
                <a:spcPct val="90000"/>
              </a:lnSpc>
              <a:spcAft>
                <a:spcPts val="600"/>
              </a:spcAft>
              <a:buFont typeface="Wingdings 2" pitchFamily="18" charset="2"/>
              <a:buNone/>
            </a:pPr>
            <a:endParaRPr lang="en-US" dirty="0" smtClean="0">
              <a:solidFill>
                <a:schemeClr val="tx2">
                  <a:lumMod val="75000"/>
                </a:schemeClr>
              </a:solidFill>
              <a:latin typeface="Calibri" charset="0"/>
            </a:endParaRPr>
          </a:p>
          <a:p>
            <a:pPr>
              <a:lnSpc>
                <a:spcPct val="90000"/>
              </a:lnSpc>
              <a:buFontTx/>
              <a:buNone/>
            </a:pPr>
            <a:endParaRPr lang="en-US" dirty="0">
              <a:solidFill>
                <a:srgbClr val="2A2D6C"/>
              </a:solidFill>
              <a:effectLst>
                <a:outerShdw blurRad="38100" dist="38100" dir="2700000" algn="tl">
                  <a:srgbClr val="000000"/>
                </a:outerShdw>
              </a:effectLst>
              <a:latin typeface="Calibri" charset="0"/>
            </a:endParaRPr>
          </a:p>
        </p:txBody>
      </p:sp>
      <p:sp>
        <p:nvSpPr>
          <p:cNvPr id="6" name="Slide Number Placeholder 2"/>
          <p:cNvSpPr>
            <a:spLocks noGrp="1"/>
          </p:cNvSpPr>
          <p:nvPr>
            <p:ph type="sldNum" sz="quarter" idx="4"/>
          </p:nvPr>
        </p:nvSpPr>
        <p:spPr>
          <a:xfrm>
            <a:off x="8115852" y="6538477"/>
            <a:ext cx="772654" cy="257496"/>
          </a:xfrm>
        </p:spPr>
        <p:txBody>
          <a:bodyPr/>
          <a:lstStyle/>
          <a:p>
            <a:r>
              <a:rPr lang="en-US" sz="1100" dirty="0" smtClean="0"/>
              <a:t>Slide </a:t>
            </a:r>
            <a:fld id="{7F5CE407-6216-4202-80E4-A30DC2F709B2}" type="slidenum">
              <a:rPr lang="en-US" sz="1100" smtClean="0"/>
              <a:pPr/>
              <a:t>125</a:t>
            </a:fld>
            <a:endParaRPr lang="en-US" sz="1100" dirty="0"/>
          </a:p>
        </p:txBody>
      </p:sp>
    </p:spTree>
    <p:extLst>
      <p:ext uri="{BB962C8B-B14F-4D97-AF65-F5344CB8AC3E}">
        <p14:creationId xmlns:p14="http://schemas.microsoft.com/office/powerpoint/2010/main" val="4226590418"/>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1" name="Rectangle 2"/>
          <p:cNvSpPr txBox="1">
            <a:spLocks noChangeArrowheads="1"/>
          </p:cNvSpPr>
          <p:nvPr/>
        </p:nvSpPr>
        <p:spPr>
          <a:xfrm>
            <a:off x="1468271" y="163703"/>
            <a:ext cx="750070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Head Start Regulations</a:t>
            </a:r>
            <a:endParaRPr lang="en-US" sz="3600" b="1" dirty="0">
              <a:latin typeface="Arial"/>
              <a:ea typeface="MS PGothic" charset="0"/>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2" name="Rectangle 3"/>
          <p:cNvSpPr txBox="1">
            <a:spLocks noChangeArrowheads="1"/>
          </p:cNvSpPr>
          <p:nvPr/>
        </p:nvSpPr>
        <p:spPr>
          <a:xfrm>
            <a:off x="266427" y="1163348"/>
            <a:ext cx="8427592" cy="4716751"/>
          </a:xfrm>
          <a:prstGeom prst="rect">
            <a:avLst/>
          </a:prstGeom>
          <a:no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Arial"/>
                <a:ea typeface="+mn-ea"/>
                <a:cs typeface="Arial"/>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28600" lvl="0" indent="-228600">
              <a:lnSpc>
                <a:spcPct val="90000"/>
              </a:lnSpc>
              <a:spcAft>
                <a:spcPts val="600"/>
              </a:spcAft>
              <a:buClr>
                <a:schemeClr val="accent1"/>
              </a:buClr>
              <a:buSzPct val="90000"/>
              <a:buFont typeface="Arial"/>
              <a:buChar char="•"/>
            </a:pPr>
            <a:r>
              <a:rPr lang="en-US" dirty="0">
                <a:solidFill>
                  <a:schemeClr val="tx2"/>
                </a:solidFill>
              </a:rPr>
              <a:t>A program must comply with state immunization enrollment and attendance requirements, </a:t>
            </a:r>
            <a:r>
              <a:rPr lang="en-US" u="sng" dirty="0">
                <a:solidFill>
                  <a:schemeClr val="tx2"/>
                </a:solidFill>
              </a:rPr>
              <a:t>with the exception of homeless children</a:t>
            </a:r>
            <a:r>
              <a:rPr lang="en-US" dirty="0">
                <a:solidFill>
                  <a:schemeClr val="tx2"/>
                </a:solidFill>
              </a:rPr>
              <a:t>. </a:t>
            </a:r>
          </a:p>
          <a:p>
            <a:pPr marL="228600" lvl="0" indent="-228600">
              <a:lnSpc>
                <a:spcPct val="90000"/>
              </a:lnSpc>
              <a:spcAft>
                <a:spcPts val="600"/>
              </a:spcAft>
              <a:buClr>
                <a:schemeClr val="accent1"/>
              </a:buClr>
              <a:buSzPct val="90000"/>
              <a:buFont typeface="Arial"/>
              <a:buChar char="•"/>
            </a:pPr>
            <a:r>
              <a:rPr lang="en-US" dirty="0">
                <a:solidFill>
                  <a:schemeClr val="tx2"/>
                </a:solidFill>
              </a:rPr>
              <a:t>Head Start programs must allow homeless children to attend for up to 90 days without immunization and other medical records, proof of residency, birth certificates, or other documents to give the family reasonable time to present these documents. </a:t>
            </a:r>
            <a:endParaRPr lang="en-US" dirty="0" smtClean="0">
              <a:solidFill>
                <a:schemeClr val="tx2"/>
              </a:solidFill>
            </a:endParaRPr>
          </a:p>
          <a:p>
            <a:pPr marL="228600" lvl="0" indent="-228600">
              <a:lnSpc>
                <a:spcPct val="90000"/>
              </a:lnSpc>
              <a:spcAft>
                <a:spcPts val="600"/>
              </a:spcAft>
              <a:buClr>
                <a:schemeClr val="accent1"/>
              </a:buClr>
              <a:buSzPct val="90000"/>
              <a:buFont typeface="Arial"/>
              <a:buChar char="•"/>
            </a:pPr>
            <a:r>
              <a:rPr lang="en-US" dirty="0" smtClean="0">
                <a:solidFill>
                  <a:srgbClr val="000000"/>
                </a:solidFill>
              </a:rPr>
              <a:t>Texas officials will clarify how this provision will be implemented in relation to the </a:t>
            </a:r>
            <a:r>
              <a:rPr lang="en-US" b="1" i="1" dirty="0" smtClean="0">
                <a:solidFill>
                  <a:srgbClr val="000000"/>
                </a:solidFill>
              </a:rPr>
              <a:t>Texas Child Care Licensing Board </a:t>
            </a:r>
            <a:r>
              <a:rPr lang="en-US" dirty="0" smtClean="0">
                <a:solidFill>
                  <a:srgbClr val="000000"/>
                </a:solidFill>
              </a:rPr>
              <a:t>requirements.</a:t>
            </a:r>
            <a:endParaRPr lang="en-US" dirty="0">
              <a:solidFill>
                <a:srgbClr val="000000"/>
              </a:solidFill>
            </a:endParaRPr>
          </a:p>
          <a:p>
            <a:pPr marL="184150" indent="0">
              <a:lnSpc>
                <a:spcPct val="90000"/>
              </a:lnSpc>
              <a:spcAft>
                <a:spcPts val="600"/>
              </a:spcAft>
              <a:buFont typeface="Wingdings 2" pitchFamily="18" charset="2"/>
              <a:buNone/>
            </a:pPr>
            <a:endParaRPr lang="en-US" dirty="0" smtClean="0">
              <a:solidFill>
                <a:schemeClr val="tx2">
                  <a:lumMod val="75000"/>
                </a:schemeClr>
              </a:solidFill>
              <a:latin typeface="Calibri" charset="0"/>
            </a:endParaRPr>
          </a:p>
          <a:p>
            <a:pPr>
              <a:lnSpc>
                <a:spcPct val="90000"/>
              </a:lnSpc>
              <a:buFontTx/>
              <a:buNone/>
            </a:pPr>
            <a:endParaRPr lang="en-US" dirty="0">
              <a:solidFill>
                <a:srgbClr val="2A2D6C"/>
              </a:solidFill>
              <a:effectLst>
                <a:outerShdw blurRad="38100" dist="38100" dir="2700000" algn="tl">
                  <a:srgbClr val="000000"/>
                </a:outerShdw>
              </a:effectLst>
              <a:latin typeface="Calibri" charset="0"/>
            </a:endParaRPr>
          </a:p>
        </p:txBody>
      </p:sp>
      <p:sp>
        <p:nvSpPr>
          <p:cNvPr id="6" name="Slide Number Placeholder 2"/>
          <p:cNvSpPr>
            <a:spLocks noGrp="1"/>
          </p:cNvSpPr>
          <p:nvPr>
            <p:ph type="sldNum" sz="quarter" idx="4"/>
          </p:nvPr>
        </p:nvSpPr>
        <p:spPr>
          <a:xfrm>
            <a:off x="8115852" y="6538477"/>
            <a:ext cx="772654" cy="257496"/>
          </a:xfrm>
        </p:spPr>
        <p:txBody>
          <a:bodyPr/>
          <a:lstStyle/>
          <a:p>
            <a:r>
              <a:rPr lang="en-US" sz="1100" dirty="0" smtClean="0"/>
              <a:t>Slide </a:t>
            </a:r>
            <a:fld id="{7F5CE407-6216-4202-80E4-A30DC2F709B2}" type="slidenum">
              <a:rPr lang="en-US" sz="1100" smtClean="0"/>
              <a:pPr/>
              <a:t>126</a:t>
            </a:fld>
            <a:endParaRPr lang="en-US" sz="1100" dirty="0"/>
          </a:p>
        </p:txBody>
      </p:sp>
    </p:spTree>
    <p:extLst>
      <p:ext uri="{BB962C8B-B14F-4D97-AF65-F5344CB8AC3E}">
        <p14:creationId xmlns:p14="http://schemas.microsoft.com/office/powerpoint/2010/main" val="2508464807"/>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127</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Enrolling Unaccompanied Homeless Youth</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681372"/>
            <a:ext cx="8761613" cy="468597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ct val="0"/>
              </a:spcBef>
              <a:spcAft>
                <a:spcPts val="2400"/>
              </a:spcAft>
              <a:buClr>
                <a:schemeClr val="accent1"/>
              </a:buClr>
              <a:buFont typeface="Arial"/>
              <a:buChar char="•"/>
            </a:pPr>
            <a:r>
              <a:rPr lang="en-US" dirty="0">
                <a:solidFill>
                  <a:srgbClr val="17375E"/>
                </a:solidFill>
                <a:latin typeface="Arial"/>
                <a:ea typeface="MS PGothic" charset="0"/>
                <a:cs typeface="Arial"/>
              </a:rPr>
              <a:t>Immediate enrollment applies, even without parent or </a:t>
            </a:r>
            <a:r>
              <a:rPr lang="en-US" dirty="0" smtClean="0">
                <a:solidFill>
                  <a:srgbClr val="17375E"/>
                </a:solidFill>
                <a:latin typeface="Arial"/>
                <a:ea typeface="MS PGothic" charset="0"/>
                <a:cs typeface="Arial"/>
              </a:rPr>
              <a:t>guardian</a:t>
            </a:r>
          </a:p>
          <a:p>
            <a:pPr marL="233363" indent="-233363">
              <a:spcBef>
                <a:spcPct val="0"/>
              </a:spcBef>
              <a:spcAft>
                <a:spcPts val="2400"/>
              </a:spcAft>
              <a:buClr>
                <a:schemeClr val="accent1"/>
              </a:buClr>
              <a:buFont typeface="Arial"/>
              <a:buChar char="•"/>
            </a:pPr>
            <a:r>
              <a:rPr lang="en-US" dirty="0" smtClean="0">
                <a:solidFill>
                  <a:srgbClr val="000000"/>
                </a:solidFill>
                <a:latin typeface="Arial"/>
                <a:ea typeface="MS PGothic" charset="0"/>
                <a:cs typeface="Arial"/>
              </a:rPr>
              <a:t>Develop </a:t>
            </a:r>
            <a:r>
              <a:rPr lang="en-US" dirty="0">
                <a:solidFill>
                  <a:srgbClr val="000000"/>
                </a:solidFill>
                <a:latin typeface="Arial"/>
                <a:ea typeface="MS PGothic" charset="0"/>
                <a:cs typeface="Arial"/>
              </a:rPr>
              <a:t>caretaker forms, self-enrollment forms for unaccompanied youth, and other forms to replace typical proof of </a:t>
            </a:r>
            <a:r>
              <a:rPr lang="en-US" dirty="0" smtClean="0">
                <a:solidFill>
                  <a:srgbClr val="000000"/>
                </a:solidFill>
                <a:latin typeface="Arial"/>
                <a:ea typeface="MS PGothic" charset="0"/>
                <a:cs typeface="Arial"/>
              </a:rPr>
              <a:t>guardianship (carefully crafted </a:t>
            </a:r>
            <a:r>
              <a:rPr lang="en-US" dirty="0">
                <a:solidFill>
                  <a:srgbClr val="000000"/>
                </a:solidFill>
                <a:latin typeface="Arial"/>
                <a:ea typeface="MS PGothic" charset="0"/>
                <a:cs typeface="Arial"/>
              </a:rPr>
              <a:t>so they do not create further barriers or delay enrollment</a:t>
            </a:r>
            <a:endParaRPr lang="en-US" dirty="0" smtClean="0">
              <a:solidFill>
                <a:srgbClr val="17375E"/>
              </a:solidFill>
              <a:latin typeface="Arial"/>
              <a:ea typeface="MS PGothic" charset="0"/>
              <a:cs typeface="Arial"/>
            </a:endParaRPr>
          </a:p>
          <a:p>
            <a:pPr marL="233363" indent="-233363">
              <a:spcBef>
                <a:spcPct val="0"/>
              </a:spcBef>
              <a:spcAft>
                <a:spcPts val="2400"/>
              </a:spcAft>
              <a:buClr>
                <a:schemeClr val="accent1"/>
              </a:buClr>
              <a:buFont typeface="Arial"/>
              <a:buChar char="•"/>
            </a:pPr>
            <a:r>
              <a:rPr lang="en-US" dirty="0" smtClean="0">
                <a:solidFill>
                  <a:srgbClr val="17375E"/>
                </a:solidFill>
                <a:latin typeface="Arial"/>
                <a:ea typeface="MS PGothic" charset="0"/>
                <a:cs typeface="Arial"/>
              </a:rPr>
              <a:t>Liaisons </a:t>
            </a:r>
            <a:r>
              <a:rPr lang="en-US" dirty="0">
                <a:solidFill>
                  <a:srgbClr val="17375E"/>
                </a:solidFill>
                <a:latin typeface="Arial"/>
                <a:ea typeface="MS PGothic" charset="0"/>
                <a:cs typeface="Arial"/>
              </a:rPr>
              <a:t>must help unaccompanied youth choose and enroll in a school, </a:t>
            </a:r>
            <a:r>
              <a:rPr lang="en-US" dirty="0">
                <a:solidFill>
                  <a:srgbClr val="000000"/>
                </a:solidFill>
                <a:latin typeface="Arial"/>
                <a:ea typeface="MS PGothic" charset="0"/>
                <a:cs typeface="Arial"/>
              </a:rPr>
              <a:t>give priority to the youth</a:t>
            </a:r>
            <a:r>
              <a:rPr lang="es-ES_tradnl" dirty="0">
                <a:solidFill>
                  <a:srgbClr val="000000"/>
                </a:solidFill>
                <a:latin typeface="Arial"/>
                <a:ea typeface="MS PGothic" charset="0"/>
                <a:cs typeface="Arial"/>
              </a:rPr>
              <a:t>’</a:t>
            </a:r>
            <a:r>
              <a:rPr lang="en-US" altLang="ja-JP" dirty="0">
                <a:solidFill>
                  <a:srgbClr val="000000"/>
                </a:solidFill>
                <a:latin typeface="Arial"/>
                <a:ea typeface="MS PGothic" charset="0"/>
                <a:cs typeface="Arial"/>
              </a:rPr>
              <a:t>s wishes, and inform the youth of </a:t>
            </a:r>
            <a:r>
              <a:rPr lang="en-US" altLang="ja-JP" dirty="0" smtClean="0">
                <a:solidFill>
                  <a:srgbClr val="000000"/>
                </a:solidFill>
                <a:latin typeface="Arial"/>
                <a:ea typeface="MS PGothic" charset="0"/>
                <a:cs typeface="Arial"/>
              </a:rPr>
              <a:t>his/her </a:t>
            </a:r>
            <a:r>
              <a:rPr lang="en-US" altLang="ja-JP" dirty="0">
                <a:solidFill>
                  <a:srgbClr val="000000"/>
                </a:solidFill>
                <a:latin typeface="Arial"/>
                <a:ea typeface="MS PGothic" charset="0"/>
                <a:cs typeface="Arial"/>
              </a:rPr>
              <a:t>appeal </a:t>
            </a:r>
            <a:r>
              <a:rPr lang="en-US" altLang="ja-JP" dirty="0" smtClean="0">
                <a:solidFill>
                  <a:srgbClr val="000000"/>
                </a:solidFill>
                <a:latin typeface="Arial"/>
                <a:ea typeface="MS PGothic" charset="0"/>
                <a:cs typeface="Arial"/>
              </a:rPr>
              <a:t>rights</a:t>
            </a:r>
          </a:p>
        </p:txBody>
      </p:sp>
    </p:spTree>
    <p:extLst>
      <p:ext uri="{BB962C8B-B14F-4D97-AF65-F5344CB8AC3E}">
        <p14:creationId xmlns:p14="http://schemas.microsoft.com/office/powerpoint/2010/main" val="2656117198"/>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128</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Enrolling Unaccompanied Youth </a:t>
            </a:r>
            <a:r>
              <a:rPr lang="en-US" sz="2000" i="1" dirty="0" smtClean="0">
                <a:latin typeface="Arial"/>
                <a:cs typeface="Arial"/>
              </a:rPr>
              <a:t>(continued)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681372"/>
            <a:ext cx="8761613" cy="468597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ct val="0"/>
              </a:spcBef>
              <a:spcAft>
                <a:spcPts val="1200"/>
              </a:spcAft>
              <a:buClr>
                <a:schemeClr val="accent1"/>
              </a:buClr>
              <a:buFont typeface="Arial"/>
              <a:buChar char="•"/>
            </a:pPr>
            <a:r>
              <a:rPr lang="en-US" dirty="0" smtClean="0">
                <a:solidFill>
                  <a:srgbClr val="17375E"/>
                </a:solidFill>
                <a:latin typeface="Arial"/>
                <a:ea typeface="MS PGothic" charset="0"/>
                <a:cs typeface="Arial"/>
              </a:rPr>
              <a:t>School personnel—administrators</a:t>
            </a:r>
            <a:r>
              <a:rPr lang="en-US" dirty="0">
                <a:solidFill>
                  <a:srgbClr val="17375E"/>
                </a:solidFill>
                <a:latin typeface="Arial"/>
                <a:ea typeface="MS PGothic" charset="0"/>
                <a:cs typeface="Arial"/>
              </a:rPr>
              <a:t>, teachers, attendance officers, enrollment </a:t>
            </a:r>
            <a:r>
              <a:rPr lang="en-US" dirty="0" smtClean="0">
                <a:solidFill>
                  <a:srgbClr val="17375E"/>
                </a:solidFill>
                <a:latin typeface="Arial"/>
                <a:ea typeface="MS PGothic" charset="0"/>
                <a:cs typeface="Arial"/>
              </a:rPr>
              <a:t>personnel—must </a:t>
            </a:r>
            <a:r>
              <a:rPr lang="en-US" dirty="0">
                <a:solidFill>
                  <a:srgbClr val="17375E"/>
                </a:solidFill>
                <a:latin typeface="Arial"/>
                <a:ea typeface="MS PGothic" charset="0"/>
                <a:cs typeface="Arial"/>
              </a:rPr>
              <a:t>be made aware of the specific needs </a:t>
            </a:r>
            <a:r>
              <a:rPr lang="en-US" dirty="0" smtClean="0">
                <a:solidFill>
                  <a:srgbClr val="17375E"/>
                </a:solidFill>
                <a:latin typeface="Arial"/>
                <a:ea typeface="MS PGothic" charset="0"/>
                <a:cs typeface="Arial"/>
              </a:rPr>
              <a:t>and rights of </a:t>
            </a:r>
            <a:r>
              <a:rPr lang="en-US" dirty="0">
                <a:solidFill>
                  <a:srgbClr val="17375E"/>
                </a:solidFill>
                <a:latin typeface="Arial"/>
                <a:ea typeface="MS PGothic" charset="0"/>
                <a:cs typeface="Arial"/>
              </a:rPr>
              <a:t>runaway and homeless </a:t>
            </a:r>
            <a:r>
              <a:rPr lang="en-US" dirty="0" smtClean="0">
                <a:solidFill>
                  <a:srgbClr val="17375E"/>
                </a:solidFill>
                <a:latin typeface="Arial"/>
                <a:ea typeface="MS PGothic" charset="0"/>
                <a:cs typeface="Arial"/>
              </a:rPr>
              <a:t>youth</a:t>
            </a:r>
          </a:p>
          <a:p>
            <a:pPr marL="233363" indent="-233363">
              <a:spcBef>
                <a:spcPct val="0"/>
              </a:spcBef>
              <a:spcAft>
                <a:spcPts val="1200"/>
              </a:spcAft>
              <a:buClr>
                <a:schemeClr val="accent1"/>
              </a:buClr>
              <a:buFont typeface="Arial"/>
              <a:buChar char="•"/>
            </a:pPr>
            <a:r>
              <a:rPr lang="en-US" dirty="0">
                <a:solidFill>
                  <a:srgbClr val="17375E"/>
                </a:solidFill>
                <a:latin typeface="Arial"/>
                <a:ea typeface="MS PGothic" charset="0"/>
                <a:cs typeface="Arial"/>
              </a:rPr>
              <a:t>Develop clear policies for enrolling unaccompanied youth </a:t>
            </a:r>
            <a:r>
              <a:rPr lang="en-US" dirty="0" smtClean="0">
                <a:solidFill>
                  <a:srgbClr val="17375E"/>
                </a:solidFill>
                <a:latin typeface="Arial"/>
                <a:ea typeface="MS PGothic" charset="0"/>
                <a:cs typeface="Arial"/>
              </a:rPr>
              <a:t>immediately—whether </a:t>
            </a:r>
            <a:r>
              <a:rPr lang="en-US" dirty="0">
                <a:solidFill>
                  <a:srgbClr val="17375E"/>
                </a:solidFill>
                <a:latin typeface="Arial"/>
                <a:ea typeface="MS PGothic" charset="0"/>
                <a:cs typeface="Arial"/>
              </a:rPr>
              <a:t>youth enroll themselves, liaisons do enrollment, caretakers enroll youth in their care, or another </a:t>
            </a:r>
            <a:r>
              <a:rPr lang="en-US" dirty="0" smtClean="0">
                <a:solidFill>
                  <a:srgbClr val="17375E"/>
                </a:solidFill>
                <a:latin typeface="Arial"/>
                <a:ea typeface="MS PGothic" charset="0"/>
                <a:cs typeface="Arial"/>
              </a:rPr>
              <a:t>procedure</a:t>
            </a:r>
          </a:p>
          <a:p>
            <a:pPr marL="233363" indent="-233363">
              <a:spcBef>
                <a:spcPct val="0"/>
              </a:spcBef>
              <a:spcAft>
                <a:spcPts val="1200"/>
              </a:spcAft>
              <a:buClr>
                <a:schemeClr val="accent1"/>
              </a:buClr>
              <a:buFont typeface="Arial"/>
              <a:buChar char="•"/>
            </a:pPr>
            <a:r>
              <a:rPr lang="en-US" dirty="0" smtClean="0">
                <a:solidFill>
                  <a:srgbClr val="17375E"/>
                </a:solidFill>
                <a:latin typeface="Arial"/>
                <a:ea typeface="MS PGothic" charset="0"/>
                <a:cs typeface="Arial"/>
              </a:rPr>
              <a:t> </a:t>
            </a:r>
            <a:r>
              <a:rPr lang="en-US" dirty="0">
                <a:solidFill>
                  <a:srgbClr val="17375E"/>
                </a:solidFill>
                <a:latin typeface="Arial"/>
                <a:ea typeface="MS PGothic" charset="0"/>
                <a:cs typeface="Arial"/>
              </a:rPr>
              <a:t>Offer youth an adult and peer mentor.</a:t>
            </a:r>
          </a:p>
          <a:p>
            <a:pPr marL="233363" indent="-233363">
              <a:spcBef>
                <a:spcPct val="0"/>
              </a:spcBef>
              <a:spcAft>
                <a:spcPts val="1200"/>
              </a:spcAft>
              <a:buClr>
                <a:schemeClr val="accent1"/>
              </a:buClr>
              <a:buFont typeface="Arial"/>
              <a:buChar char="•"/>
            </a:pPr>
            <a:r>
              <a:rPr lang="en-US" dirty="0">
                <a:solidFill>
                  <a:srgbClr val="17375E"/>
                </a:solidFill>
                <a:latin typeface="Arial"/>
                <a:ea typeface="MS PGothic" charset="0"/>
                <a:cs typeface="Arial"/>
              </a:rPr>
              <a:t>Establish systems to monitor youth’</a:t>
            </a:r>
            <a:r>
              <a:rPr lang="en-US" altLang="ja-JP" dirty="0">
                <a:solidFill>
                  <a:srgbClr val="17375E"/>
                </a:solidFill>
                <a:latin typeface="Arial"/>
                <a:ea typeface="MS PGothic" charset="0"/>
                <a:cs typeface="Arial"/>
              </a:rPr>
              <a:t>s attendance and performance, and let youth know </a:t>
            </a:r>
            <a:r>
              <a:rPr lang="en-US" altLang="ja-JP" dirty="0" smtClean="0">
                <a:solidFill>
                  <a:srgbClr val="17375E"/>
                </a:solidFill>
                <a:latin typeface="Arial"/>
                <a:ea typeface="MS PGothic" charset="0"/>
                <a:cs typeface="Arial"/>
              </a:rPr>
              <a:t>you will </a:t>
            </a:r>
            <a:r>
              <a:rPr lang="en-US" altLang="ja-JP" dirty="0">
                <a:solidFill>
                  <a:srgbClr val="17375E"/>
                </a:solidFill>
                <a:latin typeface="Arial"/>
                <a:ea typeface="MS PGothic" charset="0"/>
                <a:cs typeface="Arial"/>
              </a:rPr>
              <a:t>be checking up on </a:t>
            </a:r>
            <a:r>
              <a:rPr lang="en-US" altLang="ja-JP" dirty="0" smtClean="0">
                <a:solidFill>
                  <a:srgbClr val="17375E"/>
                </a:solidFill>
                <a:latin typeface="Arial"/>
                <a:ea typeface="MS PGothic" charset="0"/>
                <a:cs typeface="Arial"/>
              </a:rPr>
              <a:t>them</a:t>
            </a:r>
            <a:endParaRPr lang="en-US" altLang="ja-JP" dirty="0">
              <a:solidFill>
                <a:srgbClr val="17375E"/>
              </a:solidFill>
              <a:latin typeface="Arial"/>
              <a:ea typeface="MS PGothic" charset="0"/>
              <a:cs typeface="Arial"/>
            </a:endParaRPr>
          </a:p>
          <a:p>
            <a:pPr marL="233363" indent="-233363">
              <a:spcBef>
                <a:spcPct val="0"/>
              </a:spcBef>
              <a:spcAft>
                <a:spcPts val="1200"/>
              </a:spcAft>
              <a:buFont typeface="Arial"/>
              <a:buChar char="•"/>
            </a:pP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2415189493"/>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129</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Enrolling Unaccompanied Youth </a:t>
            </a:r>
            <a:r>
              <a:rPr lang="en-US" sz="2000" i="1" dirty="0" smtClean="0">
                <a:latin typeface="Arial"/>
                <a:cs typeface="Arial"/>
              </a:rPr>
              <a:t>(continued)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681372"/>
            <a:ext cx="8761613" cy="468597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ct val="0"/>
              </a:spcBef>
              <a:spcAft>
                <a:spcPts val="1200"/>
              </a:spcAft>
              <a:buClr>
                <a:schemeClr val="accent1"/>
              </a:buClr>
              <a:buFont typeface="Arial"/>
              <a:buChar char="•"/>
            </a:pPr>
            <a:r>
              <a:rPr lang="en-US" dirty="0">
                <a:solidFill>
                  <a:srgbClr val="17375E"/>
                </a:solidFill>
                <a:latin typeface="Arial"/>
                <a:ea typeface="MS PGothic" charset="0"/>
                <a:cs typeface="Arial"/>
              </a:rPr>
              <a:t>Help youth participate fully in school (clubs, sports, </a:t>
            </a:r>
            <a:r>
              <a:rPr lang="en-US" dirty="0" smtClean="0">
                <a:solidFill>
                  <a:srgbClr val="17375E"/>
                </a:solidFill>
                <a:latin typeface="Arial"/>
                <a:ea typeface="MS PGothic" charset="0"/>
                <a:cs typeface="Arial"/>
              </a:rPr>
              <a:t>band, homework </a:t>
            </a:r>
            <a:r>
              <a:rPr lang="en-US" dirty="0">
                <a:solidFill>
                  <a:srgbClr val="17375E"/>
                </a:solidFill>
                <a:latin typeface="Arial"/>
                <a:ea typeface="MS PGothic" charset="0"/>
                <a:cs typeface="Arial"/>
              </a:rPr>
              <a:t>help, etc.)</a:t>
            </a:r>
          </a:p>
          <a:p>
            <a:pPr marL="233363" indent="-233363">
              <a:spcBef>
                <a:spcPct val="0"/>
              </a:spcBef>
              <a:spcAft>
                <a:spcPts val="1200"/>
              </a:spcAft>
              <a:buClr>
                <a:schemeClr val="accent1"/>
              </a:buClr>
              <a:buFont typeface="Arial"/>
              <a:buChar char="•"/>
            </a:pPr>
            <a:r>
              <a:rPr lang="en-US" dirty="0">
                <a:solidFill>
                  <a:srgbClr val="17375E"/>
                </a:solidFill>
                <a:latin typeface="Arial"/>
                <a:ea typeface="MS PGothic" charset="0"/>
                <a:cs typeface="Arial"/>
              </a:rPr>
              <a:t>Build </a:t>
            </a:r>
            <a:r>
              <a:rPr lang="en-US" dirty="0" smtClean="0">
                <a:solidFill>
                  <a:srgbClr val="17375E"/>
                </a:solidFill>
                <a:latin typeface="Arial"/>
                <a:ea typeface="MS PGothic" charset="0"/>
                <a:cs typeface="Arial"/>
              </a:rPr>
              <a:t>trust, be patient ensure </a:t>
            </a:r>
            <a:r>
              <a:rPr lang="en-US" dirty="0">
                <a:solidFill>
                  <a:srgbClr val="17375E"/>
                </a:solidFill>
                <a:latin typeface="Arial"/>
                <a:ea typeface="MS PGothic" charset="0"/>
                <a:cs typeface="Arial"/>
              </a:rPr>
              <a:t>discretion and confidentiality when working with </a:t>
            </a:r>
            <a:r>
              <a:rPr lang="en-US" dirty="0" smtClean="0">
                <a:solidFill>
                  <a:srgbClr val="17375E"/>
                </a:solidFill>
                <a:latin typeface="Arial"/>
                <a:ea typeface="MS PGothic" charset="0"/>
                <a:cs typeface="Arial"/>
              </a:rPr>
              <a:t>youth</a:t>
            </a:r>
            <a:endParaRPr lang="en-US" dirty="0">
              <a:solidFill>
                <a:srgbClr val="17375E"/>
              </a:solidFill>
              <a:latin typeface="Arial"/>
              <a:ea typeface="MS PGothic" charset="0"/>
              <a:cs typeface="Arial"/>
            </a:endParaRPr>
          </a:p>
          <a:p>
            <a:pPr marL="233363" indent="-233363">
              <a:spcBef>
                <a:spcPct val="0"/>
              </a:spcBef>
              <a:spcAft>
                <a:spcPts val="1200"/>
              </a:spcAft>
              <a:buClr>
                <a:schemeClr val="accent1"/>
              </a:buClr>
              <a:buFont typeface="Arial"/>
              <a:buChar char="•"/>
            </a:pPr>
            <a:r>
              <a:rPr lang="en-US" dirty="0" smtClean="0">
                <a:solidFill>
                  <a:srgbClr val="17375E"/>
                </a:solidFill>
                <a:latin typeface="Arial"/>
                <a:ea typeface="MS PGothic" charset="0"/>
                <a:cs typeface="Arial"/>
              </a:rPr>
              <a:t>Follow </a:t>
            </a:r>
            <a:r>
              <a:rPr lang="en-US" dirty="0">
                <a:solidFill>
                  <a:srgbClr val="17375E"/>
                </a:solidFill>
                <a:latin typeface="Arial"/>
                <a:ea typeface="MS PGothic" charset="0"/>
                <a:cs typeface="Arial"/>
              </a:rPr>
              <a:t>FERPA confidentiality guidelines</a:t>
            </a:r>
          </a:p>
          <a:p>
            <a:pPr marL="233363" indent="-233363">
              <a:spcBef>
                <a:spcPct val="0"/>
              </a:spcBef>
              <a:spcAft>
                <a:spcPts val="1200"/>
              </a:spcAft>
              <a:buFont typeface="Arial"/>
              <a:buChar char="•"/>
            </a:pP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36448748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4294967295"/>
          </p:nvPr>
        </p:nvSpPr>
        <p:spPr bwMode="auto">
          <a:xfrm>
            <a:off x="8077200" y="6356350"/>
            <a:ext cx="838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29E8DD-EDDD-2443-A853-470C4E9BB57B}" type="slidenum">
              <a:rPr lang="en-US" sz="1200">
                <a:solidFill>
                  <a:schemeClr val="tx2"/>
                </a:solidFill>
                <a:latin typeface="Calibri" charset="0"/>
              </a:rPr>
              <a:pPr/>
              <a:t>13</a:t>
            </a:fld>
            <a:endParaRPr lang="en-US" sz="1200">
              <a:solidFill>
                <a:schemeClr val="tx2"/>
              </a:solidFill>
              <a:latin typeface="Calibri" charset="0"/>
            </a:endParaRPr>
          </a:p>
        </p:txBody>
      </p:sp>
      <p:sp>
        <p:nvSpPr>
          <p:cNvPr id="5" name="TextBox 2"/>
          <p:cNvSpPr txBox="1">
            <a:spLocks noChangeArrowheads="1"/>
          </p:cNvSpPr>
          <p:nvPr/>
        </p:nvSpPr>
        <p:spPr bwMode="auto">
          <a:xfrm>
            <a:off x="337799" y="1841300"/>
            <a:ext cx="5283041"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800" b="1" dirty="0">
                <a:solidFill>
                  <a:srgbClr val="FF0000"/>
                </a:solidFill>
                <a:latin typeface="Arial" charset="0"/>
              </a:rPr>
              <a:t>Awareness</a:t>
            </a:r>
          </a:p>
          <a:p>
            <a:pPr marL="342900" indent="-342900" eaLnBrk="1" hangingPunct="1">
              <a:spcAft>
                <a:spcPts val="1200"/>
              </a:spcAft>
              <a:buFont typeface="Arial" charset="0"/>
              <a:buChar char="•"/>
            </a:pPr>
            <a:r>
              <a:rPr lang="en-US" sz="2400" b="1" dirty="0">
                <a:solidFill>
                  <a:schemeClr val="tx1"/>
                </a:solidFill>
                <a:latin typeface="Arial" charset="0"/>
              </a:rPr>
              <a:t>M-V Act Overview</a:t>
            </a:r>
          </a:p>
          <a:p>
            <a:pPr marL="342900" indent="-342900" eaLnBrk="1" hangingPunct="1">
              <a:spcAft>
                <a:spcPts val="1200"/>
              </a:spcAft>
              <a:buFont typeface="Arial" charset="0"/>
              <a:buChar char="•"/>
            </a:pPr>
            <a:r>
              <a:rPr lang="en-US" sz="2400" b="1" dirty="0">
                <a:solidFill>
                  <a:schemeClr val="tx1"/>
                </a:solidFill>
                <a:latin typeface="Arial" charset="0"/>
              </a:rPr>
              <a:t>Liaison Duties</a:t>
            </a:r>
          </a:p>
          <a:p>
            <a:pPr marL="342900" indent="-342900" eaLnBrk="1" hangingPunct="1">
              <a:spcAft>
                <a:spcPts val="1200"/>
              </a:spcAft>
              <a:buFont typeface="Arial" charset="0"/>
              <a:buChar char="•"/>
            </a:pPr>
            <a:r>
              <a:rPr lang="en-US" sz="2400" b="1" dirty="0">
                <a:solidFill>
                  <a:schemeClr val="tx1"/>
                </a:solidFill>
                <a:latin typeface="Arial" charset="0"/>
              </a:rPr>
              <a:t>Definition of Homelessness </a:t>
            </a:r>
            <a:endParaRPr lang="en-US" sz="2400" b="1" dirty="0" smtClean="0">
              <a:solidFill>
                <a:schemeClr val="tx1"/>
              </a:solidFill>
              <a:latin typeface="Arial" charset="0"/>
            </a:endParaRPr>
          </a:p>
          <a:p>
            <a:pPr marL="342900" indent="-342900" eaLnBrk="1" hangingPunct="1">
              <a:spcAft>
                <a:spcPts val="1200"/>
              </a:spcAft>
              <a:buFont typeface="Arial" charset="0"/>
              <a:buChar char="•"/>
            </a:pPr>
            <a:r>
              <a:rPr lang="en-US" sz="2400" b="1" dirty="0" smtClean="0">
                <a:solidFill>
                  <a:schemeClr val="tx1"/>
                </a:solidFill>
                <a:latin typeface="Arial" charset="0"/>
              </a:rPr>
              <a:t>Unaccompanied Youth</a:t>
            </a:r>
          </a:p>
          <a:p>
            <a:pPr marL="342900" indent="-342900" eaLnBrk="1" hangingPunct="1">
              <a:spcAft>
                <a:spcPts val="1200"/>
              </a:spcAft>
              <a:buFont typeface="Arial" charset="0"/>
              <a:buChar char="•"/>
            </a:pPr>
            <a:r>
              <a:rPr lang="en-US" sz="2400" b="1" dirty="0" smtClean="0">
                <a:solidFill>
                  <a:srgbClr val="000000"/>
                </a:solidFill>
                <a:latin typeface="Arial" charset="0"/>
              </a:rPr>
              <a:t>Determining Eligibility</a:t>
            </a:r>
          </a:p>
          <a:p>
            <a:pPr marL="800100" lvl="1" indent="-342900">
              <a:spcAft>
                <a:spcPts val="1200"/>
              </a:spcAft>
              <a:buFont typeface="Wingdings" charset="2"/>
              <a:buChar char="Ø"/>
            </a:pPr>
            <a:r>
              <a:rPr lang="en-US" sz="2000" b="1" dirty="0" smtClean="0">
                <a:solidFill>
                  <a:srgbClr val="000000"/>
                </a:solidFill>
                <a:latin typeface="Arial" charset="0"/>
              </a:rPr>
              <a:t>Identification</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Outreach</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PEIMS</a:t>
            </a:r>
          </a:p>
        </p:txBody>
      </p:sp>
      <p:sp>
        <p:nvSpPr>
          <p:cNvPr id="6" name="TextBox 6"/>
          <p:cNvSpPr txBox="1">
            <a:spLocks noChangeArrowheads="1"/>
          </p:cNvSpPr>
          <p:nvPr/>
        </p:nvSpPr>
        <p:spPr bwMode="auto">
          <a:xfrm>
            <a:off x="5138400" y="1841235"/>
            <a:ext cx="36035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marL="800100" indent="-342900">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smtClean="0">
                <a:solidFill>
                  <a:schemeClr val="tx1"/>
                </a:solidFill>
                <a:latin typeface="Arial" charset="0"/>
              </a:rPr>
              <a:t>School </a:t>
            </a:r>
            <a:r>
              <a:rPr lang="en-US" sz="2400" b="1" dirty="0">
                <a:solidFill>
                  <a:schemeClr val="tx1"/>
                </a:solidFill>
                <a:latin typeface="Arial" charset="0"/>
              </a:rPr>
              <a:t>Selection and Enrollment</a:t>
            </a:r>
          </a:p>
          <a:p>
            <a:pPr lvl="1" eaLnBrk="1" hangingPunct="1">
              <a:spcAft>
                <a:spcPts val="1200"/>
              </a:spcAft>
              <a:buSzPct val="80000"/>
              <a:buFont typeface="Wingdings" charset="0"/>
              <a:buChar char="Ø"/>
            </a:pPr>
            <a:r>
              <a:rPr lang="en-US" sz="2000" b="1" dirty="0">
                <a:solidFill>
                  <a:schemeClr val="tx1"/>
                </a:solidFill>
                <a:latin typeface="Arial" charset="0"/>
              </a:rPr>
              <a:t>School of Origin </a:t>
            </a:r>
          </a:p>
          <a:p>
            <a:pPr lvl="1" eaLnBrk="1" hangingPunct="1">
              <a:spcAft>
                <a:spcPts val="1200"/>
              </a:spcAft>
              <a:buSzPct val="80000"/>
              <a:buFont typeface="Wingdings" charset="0"/>
              <a:buChar char="Ø"/>
            </a:pPr>
            <a:r>
              <a:rPr lang="en-US" sz="2000" b="1" dirty="0">
                <a:solidFill>
                  <a:schemeClr val="tx1"/>
                </a:solidFill>
                <a:latin typeface="Arial" charset="0"/>
              </a:rPr>
              <a:t>School Records</a:t>
            </a:r>
          </a:p>
          <a:p>
            <a:pPr lvl="1" eaLnBrk="1" hangingPunct="1">
              <a:spcAft>
                <a:spcPts val="1200"/>
              </a:spcAft>
              <a:buSzPct val="80000"/>
              <a:buFont typeface="Wingdings" charset="0"/>
              <a:buChar char="Ø"/>
            </a:pPr>
            <a:r>
              <a:rPr lang="en-US" sz="2000" b="1" dirty="0">
                <a:solidFill>
                  <a:schemeClr val="tx1"/>
                </a:solidFill>
                <a:latin typeface="Arial" charset="0"/>
              </a:rPr>
              <a:t>Guardianship</a:t>
            </a:r>
          </a:p>
          <a:p>
            <a:pPr lvl="1" eaLnBrk="1" hangingPunct="1">
              <a:spcAft>
                <a:spcPts val="1200"/>
              </a:spcAft>
              <a:buSzPct val="80000"/>
              <a:buFont typeface="Wingdings" charset="0"/>
              <a:buChar char="Ø"/>
            </a:pPr>
            <a:r>
              <a:rPr lang="en-US" sz="2000" b="1" dirty="0">
                <a:solidFill>
                  <a:schemeClr val="tx1"/>
                </a:solidFill>
                <a:latin typeface="Arial" charset="0"/>
              </a:rPr>
              <a:t>Immunizations</a:t>
            </a:r>
          </a:p>
          <a:p>
            <a:pPr lvl="1" eaLnBrk="1" hangingPunct="1">
              <a:spcAft>
                <a:spcPts val="600"/>
              </a:spcAft>
              <a:buSzPct val="80000"/>
              <a:buFont typeface="Wingdings" charset="0"/>
              <a:buChar char="Ø"/>
            </a:pPr>
            <a:endParaRPr lang="en-US" sz="2000" b="1" dirty="0">
              <a:solidFill>
                <a:schemeClr val="tx1"/>
              </a:solidFill>
              <a:latin typeface="Arial" charset="0"/>
            </a:endParaRPr>
          </a:p>
        </p:txBody>
      </p:sp>
      <p:sp>
        <p:nvSpPr>
          <p:cNvPr id="7" name="TextBox 7"/>
          <p:cNvSpPr txBox="1">
            <a:spLocks noChangeArrowheads="1"/>
          </p:cNvSpPr>
          <p:nvPr/>
        </p:nvSpPr>
        <p:spPr bwMode="auto">
          <a:xfrm>
            <a:off x="0" y="1061265"/>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algn="ctr" eaLnBrk="1" hangingPunct="1">
              <a:spcAft>
                <a:spcPts val="600"/>
              </a:spcAft>
            </a:pPr>
            <a:r>
              <a:rPr lang="en-US" b="1" u="sng" dirty="0" smtClean="0">
                <a:solidFill>
                  <a:schemeClr val="tx1"/>
                </a:solidFill>
                <a:latin typeface="Arial Black"/>
                <a:cs typeface="Arial Black"/>
              </a:rPr>
              <a:t>Part I </a:t>
            </a:r>
            <a:r>
              <a:rPr lang="en-US" b="1" u="sng" dirty="0">
                <a:solidFill>
                  <a:schemeClr val="tx1"/>
                </a:solidFill>
                <a:latin typeface="Arial Black"/>
                <a:cs typeface="Arial Black"/>
              </a:rPr>
              <a:t>– Identification and Enrollment</a:t>
            </a:r>
          </a:p>
        </p:txBody>
      </p:sp>
      <p:cxnSp>
        <p:nvCxnSpPr>
          <p:cNvPr id="8" name="Straight Connector 7"/>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Part I</a:t>
            </a:r>
            <a:endParaRPr lang="en-US" sz="4000" b="1" dirty="0">
              <a:latin typeface="Arial"/>
              <a:ea typeface="MS PGothic" charset="0"/>
              <a:cs typeface="Arial"/>
            </a:endParaRPr>
          </a:p>
        </p:txBody>
      </p:sp>
    </p:spTree>
    <p:extLst>
      <p:ext uri="{BB962C8B-B14F-4D97-AF65-F5344CB8AC3E}">
        <p14:creationId xmlns:p14="http://schemas.microsoft.com/office/powerpoint/2010/main" val="2173652647"/>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130</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School Enrollment Summary Provisions</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767228"/>
            <a:ext cx="8761613" cy="4600119"/>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800" dirty="0">
                <a:solidFill>
                  <a:srgbClr val="000000"/>
                </a:solidFill>
                <a:latin typeface="Arial"/>
                <a:ea typeface="MS PGothic" charset="0"/>
                <a:cs typeface="Arial"/>
              </a:rPr>
              <a:t>Helpful documentation regarding the Texas Education Code (TEC) provisions for the admission (enrollment) and attendance provisions for students experiencing homelessness may be found in the annual letter from TEA’s chief legal counsel –</a:t>
            </a:r>
          </a:p>
          <a:p>
            <a:pPr marL="800100" lvl="2" indent="0">
              <a:buFont typeface="Arial" charset="0"/>
              <a:buNone/>
            </a:pPr>
            <a:endParaRPr lang="en-US" dirty="0">
              <a:solidFill>
                <a:srgbClr val="000000"/>
              </a:solidFill>
              <a:latin typeface="Calibri" charset="0"/>
              <a:ea typeface="MS PGothic" charset="0"/>
            </a:endParaRPr>
          </a:p>
          <a:p>
            <a:pPr marL="800100" lvl="2" indent="0">
              <a:buFont typeface="Arial" charset="0"/>
              <a:buNone/>
            </a:pPr>
            <a:r>
              <a:rPr lang="en-US" sz="2400" b="1" dirty="0">
                <a:solidFill>
                  <a:srgbClr val="000000"/>
                </a:solidFill>
                <a:latin typeface="Arial"/>
                <a:ea typeface="MS PGothic" charset="0"/>
                <a:cs typeface="Arial"/>
                <a:hlinkClick r:id="rId3"/>
              </a:rPr>
              <a:t>http://</a:t>
            </a:r>
            <a:r>
              <a:rPr lang="en-US" sz="2400" b="1" dirty="0" err="1">
                <a:solidFill>
                  <a:srgbClr val="000000"/>
                </a:solidFill>
                <a:latin typeface="Arial"/>
                <a:ea typeface="MS PGothic" charset="0"/>
                <a:cs typeface="Arial"/>
                <a:hlinkClick r:id="rId3"/>
              </a:rPr>
              <a:t>www.theotx.org</a:t>
            </a:r>
            <a:r>
              <a:rPr lang="en-US" sz="2400" b="1" dirty="0">
                <a:solidFill>
                  <a:srgbClr val="000000"/>
                </a:solidFill>
                <a:latin typeface="Arial"/>
                <a:ea typeface="MS PGothic" charset="0"/>
                <a:cs typeface="Arial"/>
                <a:hlinkClick r:id="rId3"/>
              </a:rPr>
              <a:t>/</a:t>
            </a:r>
            <a:r>
              <a:rPr lang="en-US" sz="2400" b="1" dirty="0" err="1">
                <a:solidFill>
                  <a:srgbClr val="000000"/>
                </a:solidFill>
                <a:latin typeface="Arial"/>
                <a:ea typeface="MS PGothic" charset="0"/>
                <a:cs typeface="Arial"/>
                <a:hlinkClick r:id="rId3"/>
              </a:rPr>
              <a:t>wp</a:t>
            </a:r>
            <a:r>
              <a:rPr lang="en-US" sz="2400" b="1" dirty="0">
                <a:solidFill>
                  <a:srgbClr val="000000"/>
                </a:solidFill>
                <a:latin typeface="Arial"/>
                <a:ea typeface="MS PGothic" charset="0"/>
                <a:cs typeface="Arial"/>
                <a:hlinkClick r:id="rId3"/>
              </a:rPr>
              <a:t>-content/uploads/2015/03/TEA-2016-17-legal-annual-ltr.pdf</a:t>
            </a: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4162342835"/>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131</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Immunization Requirements for Enrollment</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681372"/>
            <a:ext cx="8761613" cy="468597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spcBef>
                <a:spcPts val="0"/>
              </a:spcBef>
              <a:spcAft>
                <a:spcPts val="2400"/>
              </a:spcAft>
              <a:buFont typeface="Arial"/>
              <a:buChar char="•"/>
            </a:pPr>
            <a:r>
              <a:rPr lang="en-US" dirty="0">
                <a:solidFill>
                  <a:srgbClr val="000000"/>
                </a:solidFill>
                <a:latin typeface="Arial"/>
                <a:ea typeface="MS PGothic" charset="0"/>
                <a:cs typeface="Arial"/>
              </a:rPr>
              <a:t>All homeless students have 30 days provisional enrollment to supply immunization records or begin the required course of immunizations</a:t>
            </a:r>
          </a:p>
          <a:p>
            <a:pPr marL="233363" indent="-233363">
              <a:spcBef>
                <a:spcPts val="0"/>
              </a:spcBef>
              <a:spcAft>
                <a:spcPts val="2400"/>
              </a:spcAft>
              <a:buFont typeface="Arial"/>
              <a:buChar char="•"/>
            </a:pPr>
            <a:r>
              <a:rPr lang="en-US" dirty="0">
                <a:solidFill>
                  <a:srgbClr val="000000"/>
                </a:solidFill>
                <a:latin typeface="Arial"/>
                <a:ea typeface="MS PGothic" charset="0"/>
                <a:cs typeface="Arial"/>
              </a:rPr>
              <a:t>Liaison must be notified when immunizations are lacking and must help student obtain them</a:t>
            </a:r>
          </a:p>
          <a:p>
            <a:pPr marL="233363" indent="-233363">
              <a:spcBef>
                <a:spcPts val="0"/>
              </a:spcBef>
              <a:spcAft>
                <a:spcPts val="2400"/>
              </a:spcAft>
              <a:buFont typeface="Arial"/>
              <a:buChar char="•"/>
            </a:pPr>
            <a:r>
              <a:rPr lang="en-US" dirty="0">
                <a:solidFill>
                  <a:srgbClr val="000000"/>
                </a:solidFill>
                <a:latin typeface="Arial"/>
                <a:ea typeface="MS PGothic" charset="0"/>
                <a:cs typeface="Arial"/>
              </a:rPr>
              <a:t>Provisional enrollment applies regardless if the student is enrolling in school for the first </a:t>
            </a:r>
            <a:r>
              <a:rPr lang="en-US" dirty="0" smtClean="0">
                <a:solidFill>
                  <a:srgbClr val="000000"/>
                </a:solidFill>
                <a:latin typeface="Arial"/>
                <a:ea typeface="MS PGothic" charset="0"/>
                <a:cs typeface="Arial"/>
              </a:rPr>
              <a:t>time, in an LEA for the first time, is </a:t>
            </a:r>
            <a:r>
              <a:rPr lang="en-US" dirty="0">
                <a:solidFill>
                  <a:srgbClr val="000000"/>
                </a:solidFill>
                <a:latin typeface="Arial"/>
                <a:ea typeface="MS PGothic" charset="0"/>
                <a:cs typeface="Arial"/>
              </a:rPr>
              <a:t>entering the district from out-of-state, or is entering the school from out of the </a:t>
            </a:r>
            <a:r>
              <a:rPr lang="en-US" dirty="0" smtClean="0">
                <a:solidFill>
                  <a:srgbClr val="000000"/>
                </a:solidFill>
                <a:latin typeface="Arial"/>
                <a:ea typeface="MS PGothic" charset="0"/>
                <a:cs typeface="Arial"/>
              </a:rPr>
              <a:t>country</a:t>
            </a:r>
            <a:endParaRPr lang="en-US" dirty="0">
              <a:solidFill>
                <a:srgbClr val="000000"/>
              </a:solidFill>
              <a:latin typeface="Arial"/>
              <a:ea typeface="MS PGothic" charset="0"/>
              <a:cs typeface="Arial"/>
            </a:endParaRPr>
          </a:p>
          <a:p>
            <a:pPr marL="233363" indent="-233363">
              <a:spcBef>
                <a:spcPct val="0"/>
              </a:spcBef>
              <a:spcAft>
                <a:spcPts val="1200"/>
              </a:spcAft>
              <a:buFont typeface="Arial"/>
              <a:buChar char="•"/>
            </a:pP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3125062141"/>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132</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Immunization Requirements </a:t>
            </a:r>
            <a:r>
              <a:rPr lang="en-US" sz="2000" i="1" dirty="0" smtClean="0">
                <a:latin typeface="Arial"/>
                <a:cs typeface="Arial"/>
              </a:rPr>
              <a:t>(continued)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681372"/>
            <a:ext cx="8761613" cy="468597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lnSpc>
                <a:spcPct val="90000"/>
              </a:lnSpc>
              <a:spcBef>
                <a:spcPts val="0"/>
              </a:spcBef>
              <a:spcAft>
                <a:spcPts val="1800"/>
              </a:spcAft>
              <a:buFont typeface="Arial"/>
              <a:buChar char="•"/>
            </a:pPr>
            <a:r>
              <a:rPr lang="en-US" dirty="0">
                <a:solidFill>
                  <a:srgbClr val="000000"/>
                </a:solidFill>
                <a:latin typeface="Arial"/>
                <a:ea typeface="MS PGothic" charset="0"/>
                <a:cs typeface="Arial"/>
              </a:rPr>
              <a:t>Provisional enrollment applies regardless of any immunization </a:t>
            </a:r>
            <a:r>
              <a:rPr lang="en-US" dirty="0" smtClean="0">
                <a:solidFill>
                  <a:srgbClr val="000000"/>
                </a:solidFill>
                <a:latin typeface="Arial"/>
                <a:ea typeface="MS PGothic" charset="0"/>
                <a:cs typeface="Arial"/>
              </a:rPr>
              <a:t>issues that </a:t>
            </a:r>
            <a:r>
              <a:rPr lang="en-US" dirty="0">
                <a:solidFill>
                  <a:srgbClr val="000000"/>
                </a:solidFill>
                <a:latin typeface="Arial"/>
                <a:ea typeface="MS PGothic" charset="0"/>
                <a:cs typeface="Arial"/>
              </a:rPr>
              <a:t>would keep non-homeless students from enrolling and attending school</a:t>
            </a:r>
          </a:p>
          <a:p>
            <a:pPr marL="233363" indent="-233363">
              <a:lnSpc>
                <a:spcPct val="90000"/>
              </a:lnSpc>
              <a:spcBef>
                <a:spcPts val="0"/>
              </a:spcBef>
              <a:spcAft>
                <a:spcPts val="1800"/>
              </a:spcAft>
              <a:buFont typeface="Arial"/>
              <a:buChar char="•"/>
            </a:pPr>
            <a:r>
              <a:rPr lang="en-US" dirty="0">
                <a:solidFill>
                  <a:srgbClr val="000000"/>
                </a:solidFill>
                <a:latin typeface="Arial"/>
                <a:ea typeface="MS PGothic" charset="0"/>
                <a:cs typeface="Arial"/>
              </a:rPr>
              <a:t>30 day provisional enrollment is counted from the time of enrollment in the </a:t>
            </a:r>
            <a:r>
              <a:rPr lang="en-US" u="sng" dirty="0">
                <a:solidFill>
                  <a:srgbClr val="000000"/>
                </a:solidFill>
                <a:latin typeface="Arial"/>
                <a:ea typeface="MS PGothic" charset="0"/>
                <a:cs typeface="Arial"/>
              </a:rPr>
              <a:t>current</a:t>
            </a:r>
            <a:r>
              <a:rPr lang="en-US" dirty="0">
                <a:solidFill>
                  <a:srgbClr val="000000"/>
                </a:solidFill>
                <a:latin typeface="Arial"/>
                <a:ea typeface="MS PGothic" charset="0"/>
                <a:cs typeface="Arial"/>
              </a:rPr>
              <a:t> </a:t>
            </a:r>
            <a:r>
              <a:rPr lang="en-US" dirty="0" smtClean="0">
                <a:solidFill>
                  <a:srgbClr val="000000"/>
                </a:solidFill>
                <a:latin typeface="Arial"/>
                <a:ea typeface="MS PGothic" charset="0"/>
                <a:cs typeface="Arial"/>
              </a:rPr>
              <a:t>district; failure to get the necessary documents or immunizations in a previous district does not count toward the 30-day provisional enrollment in the current district</a:t>
            </a:r>
          </a:p>
          <a:p>
            <a:pPr marL="233363" indent="-233363">
              <a:lnSpc>
                <a:spcPct val="90000"/>
              </a:lnSpc>
              <a:spcBef>
                <a:spcPts val="0"/>
              </a:spcBef>
              <a:spcAft>
                <a:spcPts val="1800"/>
              </a:spcAft>
              <a:buFont typeface="Arial"/>
              <a:buChar char="•"/>
            </a:pPr>
            <a:r>
              <a:rPr lang="en-US" dirty="0" smtClean="0">
                <a:solidFill>
                  <a:srgbClr val="000000"/>
                </a:solidFill>
                <a:latin typeface="Arial"/>
                <a:ea typeface="MS PGothic" charset="0"/>
                <a:cs typeface="Arial"/>
              </a:rPr>
              <a:t>TB tests and other things not listed on the official TDSHS school immunization list cannot be used to keep students from enrolling and attending school</a:t>
            </a:r>
            <a:endParaRPr lang="en-US" dirty="0">
              <a:solidFill>
                <a:srgbClr val="000000"/>
              </a:solidFill>
              <a:latin typeface="Arial"/>
              <a:ea typeface="MS PGothic" charset="0"/>
              <a:cs typeface="Arial"/>
            </a:endParaRPr>
          </a:p>
          <a:p>
            <a:pPr marL="233363" indent="-233363">
              <a:spcBef>
                <a:spcPct val="0"/>
              </a:spcBef>
              <a:spcAft>
                <a:spcPts val="1200"/>
              </a:spcAft>
              <a:buFont typeface="Arial"/>
              <a:buChar char="•"/>
            </a:pPr>
            <a:endParaRPr lang="en-US" dirty="0">
              <a:solidFill>
                <a:srgbClr val="000000"/>
              </a:solidFill>
              <a:latin typeface="Arial"/>
              <a:ea typeface="MS PGothic" charset="0"/>
              <a:cs typeface="Arial"/>
            </a:endParaRPr>
          </a:p>
        </p:txBody>
      </p:sp>
    </p:spTree>
    <p:extLst>
      <p:ext uri="{BB962C8B-B14F-4D97-AF65-F5344CB8AC3E}">
        <p14:creationId xmlns:p14="http://schemas.microsoft.com/office/powerpoint/2010/main" val="1064252745"/>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133</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Exemptions from Immunizations (Waivers)</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917700"/>
            <a:ext cx="8761613" cy="4449647"/>
          </a:xfrm>
          <a:prstGeom prst="rect">
            <a:avLst/>
          </a:prstGeom>
          <a:no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4950" indent="-234950">
              <a:spcBef>
                <a:spcPts val="0"/>
              </a:spcBef>
              <a:spcAft>
                <a:spcPts val="1200"/>
              </a:spcAft>
              <a:buClr>
                <a:schemeClr val="accent1"/>
              </a:buClr>
              <a:buFont typeface="Arial"/>
              <a:buChar char="•"/>
            </a:pPr>
            <a:r>
              <a:rPr lang="en-US" dirty="0">
                <a:latin typeface="Arial"/>
                <a:cs typeface="Arial"/>
              </a:rPr>
              <a:t>Exclusions from compliance are allowable on an individual basis </a:t>
            </a:r>
            <a:r>
              <a:rPr lang="en-US" dirty="0" smtClean="0">
                <a:latin typeface="Arial"/>
                <a:cs typeface="Arial"/>
              </a:rPr>
              <a:t>for: </a:t>
            </a:r>
          </a:p>
          <a:p>
            <a:pPr marL="962025" lvl="2" indent="-342900">
              <a:spcBef>
                <a:spcPts val="0"/>
              </a:spcBef>
              <a:spcAft>
                <a:spcPts val="600"/>
              </a:spcAft>
              <a:buClr>
                <a:schemeClr val="accent1"/>
              </a:buClr>
              <a:buSzPct val="80000"/>
              <a:buFont typeface="Wingdings" charset="2"/>
              <a:buChar char="Ø"/>
            </a:pPr>
            <a:r>
              <a:rPr lang="en-US" sz="2400" dirty="0" smtClean="0">
                <a:latin typeface="Arial"/>
                <a:cs typeface="Arial"/>
              </a:rPr>
              <a:t>medical contraindications</a:t>
            </a:r>
            <a:endParaRPr lang="en-US" sz="2400" dirty="0">
              <a:latin typeface="Arial"/>
              <a:cs typeface="Arial"/>
            </a:endParaRPr>
          </a:p>
          <a:p>
            <a:pPr marL="962025" lvl="2" indent="-342900">
              <a:spcBef>
                <a:spcPts val="0"/>
              </a:spcBef>
              <a:spcAft>
                <a:spcPts val="600"/>
              </a:spcAft>
              <a:buClr>
                <a:schemeClr val="accent1"/>
              </a:buClr>
              <a:buSzPct val="80000"/>
              <a:buFont typeface="Wingdings" charset="2"/>
              <a:buChar char="Ø"/>
            </a:pPr>
            <a:r>
              <a:rPr lang="en-US" sz="2400" dirty="0" smtClean="0">
                <a:latin typeface="Arial"/>
                <a:cs typeface="Arial"/>
              </a:rPr>
              <a:t>active </a:t>
            </a:r>
            <a:r>
              <a:rPr lang="en-US" sz="2400" dirty="0">
                <a:latin typeface="Arial"/>
                <a:cs typeface="Arial"/>
              </a:rPr>
              <a:t>duty with the armed forces of the United States, </a:t>
            </a:r>
            <a:r>
              <a:rPr lang="en-US" sz="2400" dirty="0" smtClean="0">
                <a:latin typeface="Arial"/>
                <a:cs typeface="Arial"/>
              </a:rPr>
              <a:t>and</a:t>
            </a:r>
          </a:p>
          <a:p>
            <a:pPr marL="962025" lvl="2" indent="-342900">
              <a:spcBef>
                <a:spcPts val="0"/>
              </a:spcBef>
              <a:spcAft>
                <a:spcPts val="1200"/>
              </a:spcAft>
              <a:buClr>
                <a:schemeClr val="accent1"/>
              </a:buClr>
              <a:buSzPct val="80000"/>
              <a:buFont typeface="Wingdings" charset="2"/>
              <a:buChar char="Ø"/>
            </a:pPr>
            <a:r>
              <a:rPr lang="en-US" sz="2400" dirty="0" smtClean="0">
                <a:latin typeface="Arial"/>
                <a:cs typeface="Arial"/>
              </a:rPr>
              <a:t>reasons </a:t>
            </a:r>
            <a:r>
              <a:rPr lang="en-US" sz="2400" dirty="0">
                <a:latin typeface="Arial"/>
                <a:cs typeface="Arial"/>
              </a:rPr>
              <a:t>of conscience, including a religious </a:t>
            </a:r>
            <a:r>
              <a:rPr lang="en-US" sz="2400" dirty="0" smtClean="0">
                <a:latin typeface="Arial"/>
                <a:cs typeface="Arial"/>
              </a:rPr>
              <a:t>belief</a:t>
            </a:r>
          </a:p>
        </p:txBody>
      </p:sp>
    </p:spTree>
    <p:extLst>
      <p:ext uri="{BB962C8B-B14F-4D97-AF65-F5344CB8AC3E}">
        <p14:creationId xmlns:p14="http://schemas.microsoft.com/office/powerpoint/2010/main" val="137745833"/>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134</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772639" y="163703"/>
            <a:ext cx="8196341"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600" b="1" dirty="0" smtClean="0">
                <a:latin typeface="Arial"/>
                <a:ea typeface="MS PGothic" charset="0"/>
                <a:cs typeface="Arial"/>
              </a:rPr>
              <a:t>School Selection and Enrollment</a:t>
            </a:r>
            <a:endParaRPr lang="en-US" sz="36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Immunization Waivers </a:t>
            </a:r>
            <a:r>
              <a:rPr lang="en-US" sz="2000" i="1" dirty="0" smtClean="0">
                <a:latin typeface="Arial"/>
                <a:cs typeface="Arial"/>
              </a:rPr>
              <a:t>(continued)</a:t>
            </a:r>
            <a:endParaRPr sz="20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6"/>
          <p:cNvSpPr txBox="1">
            <a:spLocks noChangeArrowheads="1"/>
          </p:cNvSpPr>
          <p:nvPr/>
        </p:nvSpPr>
        <p:spPr>
          <a:xfrm>
            <a:off x="207366" y="1681372"/>
            <a:ext cx="8761613" cy="4685975"/>
          </a:xfrm>
          <a:prstGeom prst="rect">
            <a:avLst/>
          </a:prstGeom>
          <a:noFill/>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spcBef>
                <a:spcPts val="0"/>
              </a:spcBef>
              <a:spcAft>
                <a:spcPts val="1200"/>
              </a:spcAft>
              <a:buNone/>
            </a:pPr>
            <a:r>
              <a:rPr lang="en-US" dirty="0" smtClean="0">
                <a:latin typeface="Arial"/>
                <a:cs typeface="Arial"/>
              </a:rPr>
              <a:t>A </a:t>
            </a:r>
            <a:r>
              <a:rPr lang="en-US" dirty="0">
                <a:latin typeface="Arial"/>
                <a:cs typeface="Arial"/>
              </a:rPr>
              <a:t>person claiming exclusion for reasons of conscience, including a religious belief, from a required immunization may only obtain the affidavit form by submitting a request (via online form, mail, fax or hand-delivery) to the department. </a:t>
            </a:r>
            <a:r>
              <a:rPr lang="en-US" dirty="0" smtClean="0">
                <a:latin typeface="Arial"/>
                <a:cs typeface="Arial"/>
              </a:rPr>
              <a:t/>
            </a:r>
            <a:br>
              <a:rPr lang="en-US" dirty="0" smtClean="0">
                <a:latin typeface="Arial"/>
                <a:cs typeface="Arial"/>
              </a:rPr>
            </a:br>
            <a:r>
              <a:rPr lang="en-US" dirty="0" smtClean="0">
                <a:latin typeface="Arial"/>
                <a:cs typeface="Arial"/>
              </a:rPr>
              <a:t/>
            </a:r>
            <a:br>
              <a:rPr lang="en-US" dirty="0" smtClean="0">
                <a:latin typeface="Arial"/>
                <a:cs typeface="Arial"/>
              </a:rPr>
            </a:br>
            <a:r>
              <a:rPr lang="en-US" dirty="0" smtClean="0">
                <a:latin typeface="Arial"/>
                <a:cs typeface="Arial"/>
              </a:rPr>
              <a:t>The </a:t>
            </a:r>
            <a:r>
              <a:rPr lang="en-US" dirty="0">
                <a:latin typeface="Arial"/>
                <a:cs typeface="Arial"/>
              </a:rPr>
              <a:t>request must include following information:</a:t>
            </a:r>
          </a:p>
          <a:p>
            <a:pPr marL="917575" lvl="2" indent="-346075">
              <a:spcBef>
                <a:spcPts val="0"/>
              </a:spcBef>
              <a:spcAft>
                <a:spcPts val="600"/>
              </a:spcAft>
              <a:buClr>
                <a:schemeClr val="accent1"/>
              </a:buClr>
              <a:buSzPct val="80000"/>
              <a:buFont typeface="Wingdings" charset="2"/>
              <a:buChar char="Ø"/>
            </a:pPr>
            <a:r>
              <a:rPr lang="en-US" sz="2400" dirty="0">
                <a:solidFill>
                  <a:schemeClr val="tx1"/>
                </a:solidFill>
                <a:latin typeface="Arial"/>
                <a:cs typeface="Arial"/>
              </a:rPr>
              <a:t>Full name of child or student</a:t>
            </a:r>
          </a:p>
          <a:p>
            <a:pPr marL="917575" lvl="2" indent="-346075">
              <a:spcBef>
                <a:spcPts val="0"/>
              </a:spcBef>
              <a:spcAft>
                <a:spcPts val="600"/>
              </a:spcAft>
              <a:buClr>
                <a:schemeClr val="accent1"/>
              </a:buClr>
              <a:buSzPct val="80000"/>
              <a:buFont typeface="Wingdings" charset="2"/>
              <a:buChar char="Ø"/>
            </a:pPr>
            <a:r>
              <a:rPr lang="en-US" sz="2400" dirty="0">
                <a:solidFill>
                  <a:schemeClr val="tx1"/>
                </a:solidFill>
                <a:latin typeface="Arial"/>
                <a:cs typeface="Arial"/>
              </a:rPr>
              <a:t>Child's or student's date of birth (month/day/year)</a:t>
            </a:r>
          </a:p>
          <a:p>
            <a:pPr marL="917575" lvl="2" indent="-346075">
              <a:spcBef>
                <a:spcPts val="0"/>
              </a:spcBef>
              <a:spcAft>
                <a:spcPts val="600"/>
              </a:spcAft>
              <a:buClr>
                <a:schemeClr val="accent1"/>
              </a:buClr>
              <a:buSzPct val="80000"/>
              <a:buFont typeface="Wingdings" charset="2"/>
              <a:buChar char="Ø"/>
            </a:pPr>
            <a:r>
              <a:rPr lang="en-US" sz="2400" dirty="0">
                <a:solidFill>
                  <a:schemeClr val="tx1"/>
                </a:solidFill>
                <a:latin typeface="Arial"/>
                <a:cs typeface="Arial"/>
              </a:rPr>
              <a:t>Complete mailing address, including telephone number</a:t>
            </a:r>
          </a:p>
          <a:p>
            <a:pPr marL="917575" lvl="2" indent="-346075">
              <a:spcBef>
                <a:spcPts val="0"/>
              </a:spcBef>
              <a:spcAft>
                <a:spcPts val="600"/>
              </a:spcAft>
              <a:buClr>
                <a:schemeClr val="accent1"/>
              </a:buClr>
              <a:buSzPct val="80000"/>
              <a:buFont typeface="Wingdings" charset="2"/>
              <a:buChar char="Ø"/>
            </a:pPr>
            <a:r>
              <a:rPr lang="en-US" sz="2400" dirty="0">
                <a:solidFill>
                  <a:schemeClr val="tx1"/>
                </a:solidFill>
                <a:latin typeface="Arial"/>
                <a:cs typeface="Arial"/>
              </a:rPr>
              <a:t>Number of requested affidavit forms (not to exceed 5</a:t>
            </a:r>
            <a:r>
              <a:rPr lang="en-US" sz="2400" dirty="0" smtClean="0">
                <a:solidFill>
                  <a:schemeClr val="tx1"/>
                </a:solidFill>
                <a:latin typeface="Arial"/>
                <a:cs typeface="Arial"/>
              </a:rPr>
              <a:t>)</a:t>
            </a:r>
            <a:endParaRPr lang="en-US" sz="2400" dirty="0">
              <a:solidFill>
                <a:schemeClr val="tx1"/>
              </a:solidFill>
              <a:latin typeface="Arial"/>
              <a:cs typeface="Arial"/>
            </a:endParaRPr>
          </a:p>
          <a:p>
            <a:pPr>
              <a:spcBef>
                <a:spcPts val="0"/>
              </a:spcBef>
              <a:spcAft>
                <a:spcPts val="1200"/>
              </a:spcAft>
              <a:buClr>
                <a:schemeClr val="accent1"/>
              </a:buClr>
              <a:buSzPct val="90000"/>
              <a:buFont typeface="Arial"/>
              <a:buChar char="•"/>
            </a:pPr>
            <a:endParaRPr lang="en-US" sz="2800" dirty="0">
              <a:solidFill>
                <a:srgbClr val="000000"/>
              </a:solidFill>
              <a:latin typeface="Arial"/>
              <a:ea typeface="MS PGothic" charset="0"/>
              <a:cs typeface="Arial"/>
            </a:endParaRPr>
          </a:p>
        </p:txBody>
      </p:sp>
    </p:spTree>
    <p:extLst>
      <p:ext uri="{BB962C8B-B14F-4D97-AF65-F5344CB8AC3E}">
        <p14:creationId xmlns:p14="http://schemas.microsoft.com/office/powerpoint/2010/main" val="73208946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14</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9" name="Rectangle 2"/>
          <p:cNvSpPr>
            <a:spLocks noGrp="1" noChangeArrowheads="1"/>
          </p:cNvSpPr>
          <p:nvPr>
            <p:ph type="title" idx="4294967295"/>
          </p:nvPr>
        </p:nvSpPr>
        <p:spPr>
          <a:xfrm>
            <a:off x="1006902" y="1077326"/>
            <a:ext cx="7391400" cy="815358"/>
          </a:xfrm>
        </p:spPr>
        <p:txBody>
          <a:bodyPr/>
          <a:lstStyle/>
          <a:p>
            <a:pPr algn="r" eaLnBrk="1" hangingPunct="1"/>
            <a:r>
              <a:rPr lang="en-US" sz="2800" b="1" dirty="0">
                <a:latin typeface="Arial"/>
                <a:ea typeface="MS PGothic" charset="0"/>
                <a:cs typeface="Arial"/>
              </a:rPr>
              <a:t>How </a:t>
            </a:r>
            <a:r>
              <a:rPr lang="en-US" sz="2800" b="1" dirty="0" smtClean="0">
                <a:latin typeface="Arial"/>
                <a:ea typeface="MS PGothic" charset="0"/>
                <a:cs typeface="Arial"/>
              </a:rPr>
              <a:t>many </a:t>
            </a:r>
            <a:r>
              <a:rPr lang="en-US" sz="2800" b="1" u="sng" dirty="0" smtClean="0">
                <a:latin typeface="Arial"/>
                <a:ea typeface="MS PGothic" charset="0"/>
                <a:cs typeface="Arial"/>
              </a:rPr>
              <a:t>school-age</a:t>
            </a:r>
            <a:r>
              <a:rPr lang="en-US" sz="2800" b="1" u="sng" dirty="0" smtClean="0">
                <a:solidFill>
                  <a:schemeClr val="accent2">
                    <a:lumMod val="40000"/>
                    <a:lumOff val="60000"/>
                  </a:schemeClr>
                </a:solidFill>
                <a:latin typeface="Arial"/>
                <a:ea typeface="MS PGothic" charset="0"/>
                <a:cs typeface="Arial"/>
              </a:rPr>
              <a:t> </a:t>
            </a:r>
            <a:r>
              <a:rPr lang="en-US" sz="2800" b="1" dirty="0">
                <a:latin typeface="Arial"/>
                <a:ea typeface="MS PGothic" charset="0"/>
                <a:cs typeface="Arial"/>
              </a:rPr>
              <a:t>children experience homelessness in the U.S.? </a:t>
            </a:r>
          </a:p>
        </p:txBody>
      </p:sp>
      <p:grpSp>
        <p:nvGrpSpPr>
          <p:cNvPr id="11" name="Group 10"/>
          <p:cNvGrpSpPr/>
          <p:nvPr/>
        </p:nvGrpSpPr>
        <p:grpSpPr>
          <a:xfrm>
            <a:off x="123224" y="1781439"/>
            <a:ext cx="8813800" cy="4598267"/>
            <a:chOff x="76200" y="1566748"/>
            <a:chExt cx="8813800" cy="4598267"/>
          </a:xfrm>
        </p:grpSpPr>
        <p:pic>
          <p:nvPicPr>
            <p:cNvPr id="16" name="Picture 1" descr="us-vector-map.pdf"/>
            <p:cNvPicPr>
              <a:picLocks noChangeAspect="1"/>
            </p:cNvPicPr>
            <p:nvPr/>
          </p:nvPicPr>
          <p:blipFill rotWithShape="1">
            <a:blip r:embed="rId3" cstate="email">
              <a:extLst>
                <a:ext uri="{28A0092B-C50C-407E-A947-70E740481C1C}">
                  <a14:useLocalDpi xmlns:a14="http://schemas.microsoft.com/office/drawing/2010/main" val="0"/>
                </a:ext>
              </a:extLst>
            </a:blip>
            <a:srcRect t="4010" b="34091"/>
            <a:stretch/>
          </p:blipFill>
          <p:spPr bwMode="auto">
            <a:xfrm>
              <a:off x="2366963" y="1676400"/>
              <a:ext cx="6523037" cy="4488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 name="Group 16"/>
            <p:cNvGrpSpPr/>
            <p:nvPr/>
          </p:nvGrpSpPr>
          <p:grpSpPr>
            <a:xfrm>
              <a:off x="76200" y="1566748"/>
              <a:ext cx="2436053" cy="1481252"/>
              <a:chOff x="76200" y="1566748"/>
              <a:chExt cx="2436053" cy="1481252"/>
            </a:xfrm>
          </p:grpSpPr>
          <p:pic>
            <p:nvPicPr>
              <p:cNvPr id="18" name="Picture 1" descr="us-vector-map.pdf"/>
              <p:cNvPicPr>
                <a:picLocks noChangeAspect="1"/>
              </p:cNvPicPr>
              <p:nvPr/>
            </p:nvPicPr>
            <p:blipFill rotWithShape="1">
              <a:blip r:embed="rId3" cstate="email">
                <a:extLst>
                  <a:ext uri="{28A0092B-C50C-407E-A947-70E740481C1C}">
                    <a14:useLocalDpi xmlns:a14="http://schemas.microsoft.com/office/drawing/2010/main" val="0"/>
                  </a:ext>
                </a:extLst>
              </a:blip>
              <a:srcRect l="9982" t="64899" r="50514"/>
              <a:stretch/>
            </p:blipFill>
            <p:spPr bwMode="auto">
              <a:xfrm>
                <a:off x="76200" y="1676400"/>
                <a:ext cx="2361891"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p:nvSpPr>
            <p:spPr>
              <a:xfrm>
                <a:off x="2187793" y="1566748"/>
                <a:ext cx="324460" cy="222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0" name="Text Box 6"/>
          <p:cNvSpPr txBox="1">
            <a:spLocks noChangeArrowheads="1"/>
          </p:cNvSpPr>
          <p:nvPr/>
        </p:nvSpPr>
        <p:spPr bwMode="auto">
          <a:xfrm>
            <a:off x="1113515" y="3047791"/>
            <a:ext cx="27432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600" dirty="0" smtClean="0">
                <a:latin typeface="Arial Black" charset="0"/>
              </a:rPr>
              <a:t>1,216,888</a:t>
            </a:r>
            <a:endParaRPr lang="en-US" sz="3600" dirty="0">
              <a:latin typeface="Arial Black" charset="0"/>
            </a:endParaRPr>
          </a:p>
          <a:p>
            <a:pPr algn="ctr" eaLnBrk="1" hangingPunct="1"/>
            <a:r>
              <a:rPr lang="en-US" sz="1400" dirty="0">
                <a:latin typeface="Arial Black" charset="0"/>
              </a:rPr>
              <a:t>USDE CSPR;  SY 2012-13</a:t>
            </a:r>
          </a:p>
        </p:txBody>
      </p:sp>
      <p:grpSp>
        <p:nvGrpSpPr>
          <p:cNvPr id="21" name="Group 20"/>
          <p:cNvGrpSpPr/>
          <p:nvPr/>
        </p:nvGrpSpPr>
        <p:grpSpPr>
          <a:xfrm>
            <a:off x="3429000" y="4126103"/>
            <a:ext cx="5562600" cy="1431925"/>
            <a:chOff x="3429000" y="3657600"/>
            <a:chExt cx="5562600" cy="1431925"/>
          </a:xfrm>
        </p:grpSpPr>
        <p:sp>
          <p:nvSpPr>
            <p:cNvPr id="22" name="Text Box 6"/>
            <p:cNvSpPr txBox="1">
              <a:spLocks noChangeArrowheads="1"/>
            </p:cNvSpPr>
            <p:nvPr/>
          </p:nvSpPr>
          <p:spPr bwMode="auto">
            <a:xfrm>
              <a:off x="3429000" y="3657600"/>
              <a:ext cx="4038600"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800" dirty="0" smtClean="0">
                  <a:latin typeface="Arial Black" charset="0"/>
                </a:rPr>
                <a:t>1,298,450</a:t>
              </a:r>
              <a:r>
                <a:rPr lang="en-US" sz="4400" baseline="30000" dirty="0" smtClean="0">
                  <a:latin typeface="Arial Black" charset="0"/>
                </a:rPr>
                <a:t>*</a:t>
              </a:r>
              <a:endParaRPr lang="en-US" sz="4400" baseline="30000" dirty="0">
                <a:latin typeface="Arial Black" charset="0"/>
              </a:endParaRPr>
            </a:p>
            <a:p>
              <a:pPr algn="ctr" eaLnBrk="1" hangingPunct="1"/>
              <a:r>
                <a:rPr lang="en-US" sz="1400" dirty="0">
                  <a:latin typeface="Arial Black" charset="0"/>
                </a:rPr>
                <a:t>USDE CSPR;  SY 2013-14</a:t>
              </a:r>
            </a:p>
          </p:txBody>
        </p:sp>
        <p:sp>
          <p:nvSpPr>
            <p:cNvPr id="23" name="Text Box 6"/>
            <p:cNvSpPr txBox="1">
              <a:spLocks noChangeArrowheads="1"/>
            </p:cNvSpPr>
            <p:nvPr/>
          </p:nvSpPr>
          <p:spPr bwMode="auto">
            <a:xfrm>
              <a:off x="4572000" y="4627563"/>
              <a:ext cx="4419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atin typeface="Arial Black" charset="0"/>
                </a:rPr>
                <a:t>*</a:t>
              </a:r>
              <a:r>
                <a:rPr lang="en-US" sz="1800" i="1">
                  <a:latin typeface="Arial Black" charset="0"/>
                </a:rPr>
                <a:t>3.6% of total student population</a:t>
              </a:r>
            </a:p>
          </p:txBody>
        </p:sp>
      </p:grpSp>
      <p:sp>
        <p:nvSpPr>
          <p:cNvPr id="24" name="Text Box 6"/>
          <p:cNvSpPr txBox="1">
            <a:spLocks noChangeArrowheads="1"/>
          </p:cNvSpPr>
          <p:nvPr/>
        </p:nvSpPr>
        <p:spPr bwMode="auto">
          <a:xfrm>
            <a:off x="431800" y="1878182"/>
            <a:ext cx="274320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600" dirty="0" smtClean="0">
                <a:latin typeface="Arial Black" charset="0"/>
              </a:rPr>
              <a:t>1,129,791</a:t>
            </a:r>
            <a:endParaRPr lang="en-US" sz="3600" dirty="0">
              <a:latin typeface="Arial Black" charset="0"/>
            </a:endParaRPr>
          </a:p>
          <a:p>
            <a:pPr algn="ctr" eaLnBrk="1" hangingPunct="1"/>
            <a:r>
              <a:rPr lang="en-US" sz="1400" dirty="0">
                <a:latin typeface="Arial Black" charset="0"/>
              </a:rPr>
              <a:t>USDE CSPR;  SY </a:t>
            </a:r>
            <a:r>
              <a:rPr lang="en-US" sz="1400" dirty="0" smtClean="0">
                <a:latin typeface="Arial Black" charset="0"/>
              </a:rPr>
              <a:t>2011-12</a:t>
            </a:r>
            <a:endParaRPr lang="en-US" sz="1400" dirty="0">
              <a:latin typeface="Arial Black" charset="0"/>
            </a:endParaRPr>
          </a:p>
        </p:txBody>
      </p:sp>
    </p:spTree>
    <p:extLst>
      <p:ext uri="{BB962C8B-B14F-4D97-AF65-F5344CB8AC3E}">
        <p14:creationId xmlns:p14="http://schemas.microsoft.com/office/powerpoint/2010/main" val="10000504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15</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6" name="Rectangle 2"/>
          <p:cNvSpPr>
            <a:spLocks noGrp="1" noChangeArrowheads="1"/>
          </p:cNvSpPr>
          <p:nvPr>
            <p:ph type="title" idx="4294967295"/>
          </p:nvPr>
        </p:nvSpPr>
        <p:spPr>
          <a:xfrm>
            <a:off x="0" y="1047060"/>
            <a:ext cx="9143999" cy="460269"/>
          </a:xfrm>
        </p:spPr>
        <p:txBody>
          <a:bodyPr/>
          <a:lstStyle/>
          <a:p>
            <a:pPr eaLnBrk="1" hangingPunct="1"/>
            <a:r>
              <a:rPr lang="en-US" sz="2700" b="1" dirty="0" smtClean="0">
                <a:latin typeface="Arial"/>
                <a:ea typeface="MS PGothic" charset="0"/>
                <a:cs typeface="Arial"/>
              </a:rPr>
              <a:t>Primary </a:t>
            </a:r>
            <a:r>
              <a:rPr lang="en-US" sz="2700" b="1" dirty="0">
                <a:latin typeface="Arial"/>
                <a:ea typeface="MS PGothic" charset="0"/>
                <a:cs typeface="Arial"/>
              </a:rPr>
              <a:t>Nighttime Residence </a:t>
            </a:r>
            <a:r>
              <a:rPr lang="en-US" sz="2700" b="1" dirty="0" smtClean="0">
                <a:latin typeface="Arial"/>
                <a:ea typeface="MS PGothic" charset="0"/>
                <a:cs typeface="Arial"/>
              </a:rPr>
              <a:t>at Time of Enrollment</a:t>
            </a:r>
            <a:endParaRPr lang="en-US" sz="2700" b="1" dirty="0">
              <a:latin typeface="Arial"/>
              <a:ea typeface="MS PGothic" charset="0"/>
              <a:cs typeface="Arial"/>
            </a:endParaRPr>
          </a:p>
        </p:txBody>
      </p:sp>
      <p:sp>
        <p:nvSpPr>
          <p:cNvPr id="8" name="TextBox 7"/>
          <p:cNvSpPr txBox="1">
            <a:spLocks noChangeArrowheads="1"/>
          </p:cNvSpPr>
          <p:nvPr/>
        </p:nvSpPr>
        <p:spPr bwMode="auto">
          <a:xfrm>
            <a:off x="96943" y="2874850"/>
            <a:ext cx="2675584" cy="2677656"/>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800" b="1" dirty="0" smtClean="0">
                <a:latin typeface="Arial"/>
                <a:cs typeface="Arial"/>
              </a:rPr>
              <a:t>1,298,450</a:t>
            </a:r>
          </a:p>
          <a:p>
            <a:pPr algn="ctr" eaLnBrk="1" hangingPunct="1">
              <a:defRPr/>
            </a:pPr>
            <a:r>
              <a:rPr lang="en-US" sz="2800" dirty="0" smtClean="0">
                <a:latin typeface="Arial"/>
                <a:cs typeface="Arial"/>
              </a:rPr>
              <a:t>= </a:t>
            </a:r>
            <a:r>
              <a:rPr lang="en-US" sz="2800" b="1" dirty="0">
                <a:latin typeface="Arial"/>
                <a:cs typeface="Arial"/>
              </a:rPr>
              <a:t>Total</a:t>
            </a:r>
            <a:r>
              <a:rPr lang="en-US" sz="2800" dirty="0" smtClean="0">
                <a:latin typeface="Arial"/>
                <a:cs typeface="Arial"/>
              </a:rPr>
              <a:t> </a:t>
            </a:r>
            <a:br>
              <a:rPr lang="en-US" sz="2800" dirty="0" smtClean="0">
                <a:latin typeface="Arial"/>
                <a:cs typeface="Arial"/>
              </a:rPr>
            </a:br>
            <a:r>
              <a:rPr lang="en-US" sz="2800" b="1" dirty="0" smtClean="0">
                <a:latin typeface="Arial"/>
                <a:cs typeface="Arial"/>
              </a:rPr>
              <a:t>United</a:t>
            </a:r>
            <a:br>
              <a:rPr lang="en-US" sz="2800" b="1" dirty="0" smtClean="0">
                <a:latin typeface="Arial"/>
                <a:cs typeface="Arial"/>
              </a:rPr>
            </a:br>
            <a:r>
              <a:rPr lang="en-US" sz="2800" b="1" dirty="0" smtClean="0">
                <a:latin typeface="Arial"/>
                <a:cs typeface="Arial"/>
              </a:rPr>
              <a:t>States </a:t>
            </a:r>
            <a:r>
              <a:rPr lang="en-US" sz="2800" dirty="0" smtClean="0">
                <a:latin typeface="Arial"/>
                <a:cs typeface="Arial"/>
              </a:rPr>
              <a:t>Students Identified</a:t>
            </a:r>
          </a:p>
        </p:txBody>
      </p:sp>
      <p:graphicFrame>
        <p:nvGraphicFramePr>
          <p:cNvPr id="14" name="Chart 1"/>
          <p:cNvGraphicFramePr>
            <a:graphicFrameLocks/>
          </p:cNvGraphicFramePr>
          <p:nvPr>
            <p:extLst>
              <p:ext uri="{D42A27DB-BD31-4B8C-83A1-F6EECF244321}">
                <p14:modId xmlns:p14="http://schemas.microsoft.com/office/powerpoint/2010/main" val="3227666395"/>
              </p:ext>
            </p:extLst>
          </p:nvPr>
        </p:nvGraphicFramePr>
        <p:xfrm>
          <a:off x="1822414" y="1754355"/>
          <a:ext cx="7035800" cy="4902200"/>
        </p:xfrm>
        <a:graphic>
          <a:graphicData uri="http://schemas.openxmlformats.org/presentationml/2006/ole">
            <mc:AlternateContent xmlns:mc="http://schemas.openxmlformats.org/markup-compatibility/2006">
              <mc:Choice xmlns:v="urn:schemas-microsoft-com:vml" Requires="v">
                <p:oleObj spid="_x0000_s28974" r:id="rId5" imgW="7034203" imgH="4900779" progId="Excel.Chart.8">
                  <p:embed/>
                </p:oleObj>
              </mc:Choice>
              <mc:Fallback>
                <p:oleObj r:id="rId5" imgW="7034203" imgH="490077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2414" y="1754355"/>
                        <a:ext cx="7035800" cy="490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11307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16</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876852" y="1095535"/>
            <a:ext cx="7239000" cy="556246"/>
          </a:xfrm>
        </p:spPr>
        <p:txBody>
          <a:bodyPr/>
          <a:lstStyle/>
          <a:p>
            <a:pPr eaLnBrk="1" hangingPunct="1">
              <a:defRPr/>
            </a:pPr>
            <a:r>
              <a:rPr lang="en-US" sz="2800" b="1" dirty="0" smtClean="0">
                <a:latin typeface="Arial"/>
                <a:ea typeface="+mj-ea"/>
                <a:cs typeface="Arial"/>
              </a:rPr>
              <a:t>Texas Student Data (TEA): 2014-15</a:t>
            </a:r>
          </a:p>
        </p:txBody>
      </p:sp>
      <p:sp>
        <p:nvSpPr>
          <p:cNvPr id="9" name="Content Placeholder 2"/>
          <p:cNvSpPr>
            <a:spLocks noGrp="1"/>
          </p:cNvSpPr>
          <p:nvPr>
            <p:ph idx="1"/>
          </p:nvPr>
        </p:nvSpPr>
        <p:spPr>
          <a:xfrm>
            <a:off x="186499" y="1962599"/>
            <a:ext cx="8782480" cy="3783113"/>
          </a:xfrm>
        </p:spPr>
        <p:txBody>
          <a:bodyPr>
            <a:normAutofit fontScale="25000" lnSpcReduction="20000"/>
          </a:bodyPr>
          <a:lstStyle/>
          <a:p>
            <a:pPr marL="0" indent="0">
              <a:lnSpc>
                <a:spcPct val="120000"/>
              </a:lnSpc>
              <a:spcBef>
                <a:spcPts val="0"/>
              </a:spcBef>
              <a:spcAft>
                <a:spcPts val="3600"/>
              </a:spcAft>
              <a:buNone/>
              <a:tabLst>
                <a:tab pos="8605838" algn="r"/>
              </a:tabLst>
            </a:pPr>
            <a:r>
              <a:rPr lang="en-US" sz="9600" b="1" dirty="0">
                <a:solidFill>
                  <a:schemeClr val="tx1"/>
                </a:solidFill>
                <a:latin typeface="Arial"/>
                <a:cs typeface="Arial"/>
              </a:rPr>
              <a:t>Total </a:t>
            </a:r>
            <a:r>
              <a:rPr lang="en-US" sz="9600" b="1" dirty="0" smtClean="0">
                <a:solidFill>
                  <a:schemeClr val="tx1"/>
                </a:solidFill>
                <a:latin typeface="Arial"/>
                <a:cs typeface="Arial"/>
              </a:rPr>
              <a:t>student enrollment </a:t>
            </a:r>
            <a:r>
              <a:rPr lang="en-US" sz="9600" b="1" dirty="0">
                <a:solidFill>
                  <a:schemeClr val="tx1"/>
                </a:solidFill>
                <a:latin typeface="Arial"/>
                <a:cs typeface="Arial"/>
              </a:rPr>
              <a:t>in public schools</a:t>
            </a:r>
            <a:r>
              <a:rPr lang="en-US" sz="9600" b="1" dirty="0" smtClean="0">
                <a:solidFill>
                  <a:schemeClr val="tx1"/>
                </a:solidFill>
                <a:latin typeface="Arial"/>
                <a:cs typeface="Arial"/>
              </a:rPr>
              <a:t>:           5,232,065</a:t>
            </a:r>
          </a:p>
          <a:p>
            <a:pPr marL="0" indent="0">
              <a:lnSpc>
                <a:spcPct val="120000"/>
              </a:lnSpc>
              <a:spcBef>
                <a:spcPts val="0"/>
              </a:spcBef>
              <a:spcAft>
                <a:spcPts val="3600"/>
              </a:spcAft>
              <a:buNone/>
              <a:tabLst>
                <a:tab pos="8605838" algn="r"/>
              </a:tabLst>
            </a:pPr>
            <a:r>
              <a:rPr lang="en-US" sz="9600" b="1" dirty="0" smtClean="0">
                <a:solidFill>
                  <a:schemeClr val="tx1"/>
                </a:solidFill>
                <a:latin typeface="Arial"/>
                <a:cs typeface="Arial"/>
              </a:rPr>
              <a:t>Total students economically </a:t>
            </a:r>
            <a:r>
              <a:rPr lang="en-US" sz="9600" b="1" dirty="0">
                <a:solidFill>
                  <a:schemeClr val="tx1"/>
                </a:solidFill>
                <a:latin typeface="Arial"/>
                <a:cs typeface="Arial"/>
              </a:rPr>
              <a:t>disadvantaged</a:t>
            </a:r>
            <a:r>
              <a:rPr lang="en-US" sz="9600" b="1" dirty="0" smtClean="0">
                <a:solidFill>
                  <a:schemeClr val="tx1"/>
                </a:solidFill>
                <a:latin typeface="Arial"/>
                <a:cs typeface="Arial"/>
              </a:rPr>
              <a:t>:          3,068,820</a:t>
            </a:r>
            <a:endParaRPr lang="en-US" sz="9600" b="1" dirty="0">
              <a:solidFill>
                <a:schemeClr val="tx1"/>
              </a:solidFill>
              <a:latin typeface="Arial"/>
              <a:cs typeface="Arial"/>
            </a:endParaRPr>
          </a:p>
          <a:p>
            <a:pPr marL="0" indent="0">
              <a:lnSpc>
                <a:spcPct val="120000"/>
              </a:lnSpc>
              <a:spcBef>
                <a:spcPts val="0"/>
              </a:spcBef>
              <a:spcAft>
                <a:spcPts val="3600"/>
              </a:spcAft>
              <a:buNone/>
              <a:tabLst>
                <a:tab pos="8605838" algn="r"/>
              </a:tabLst>
            </a:pPr>
            <a:r>
              <a:rPr lang="en-US" sz="9600" b="1" dirty="0" smtClean="0">
                <a:solidFill>
                  <a:schemeClr val="tx1"/>
                </a:solidFill>
                <a:latin typeface="Arial"/>
                <a:cs typeface="Arial"/>
              </a:rPr>
              <a:t>Economically disadvantaged student rate:                   58.8%</a:t>
            </a:r>
          </a:p>
          <a:p>
            <a:pPr marL="0" indent="0">
              <a:lnSpc>
                <a:spcPct val="120000"/>
              </a:lnSpc>
              <a:spcBef>
                <a:spcPts val="0"/>
              </a:spcBef>
              <a:spcAft>
                <a:spcPts val="3600"/>
              </a:spcAft>
              <a:buNone/>
              <a:tabLst>
                <a:tab pos="8605838" algn="r"/>
              </a:tabLst>
            </a:pPr>
            <a:r>
              <a:rPr lang="en-US" sz="9600" b="1" dirty="0" smtClean="0">
                <a:solidFill>
                  <a:schemeClr val="tx1"/>
                </a:solidFill>
                <a:latin typeface="Arial"/>
                <a:cs typeface="Arial"/>
              </a:rPr>
              <a:t>Total </a:t>
            </a:r>
            <a:r>
              <a:rPr lang="en-US" sz="9600" b="1" dirty="0">
                <a:solidFill>
                  <a:schemeClr val="tx1"/>
                </a:solidFill>
                <a:latin typeface="Arial"/>
                <a:cs typeface="Arial"/>
              </a:rPr>
              <a:t>homeless students enrolled</a:t>
            </a:r>
            <a:r>
              <a:rPr lang="en-US" sz="9600" b="1" dirty="0" smtClean="0">
                <a:solidFill>
                  <a:schemeClr val="tx1"/>
                </a:solidFill>
                <a:latin typeface="Arial"/>
                <a:cs typeface="Arial"/>
              </a:rPr>
              <a:t>:                              113,063</a:t>
            </a:r>
            <a:endParaRPr lang="en-US" sz="9600" b="1" dirty="0">
              <a:solidFill>
                <a:schemeClr val="tx1"/>
              </a:solidFill>
              <a:latin typeface="Arial"/>
              <a:cs typeface="Arial"/>
            </a:endParaRPr>
          </a:p>
          <a:p>
            <a:pPr marL="0" indent="0">
              <a:buNone/>
            </a:pPr>
            <a:endParaRPr lang="en-US" dirty="0"/>
          </a:p>
        </p:txBody>
      </p:sp>
      <p:pic>
        <p:nvPicPr>
          <p:cNvPr id="8" name="Picture 5" descr="kt_map_tx"/>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139975" y="1172905"/>
            <a:ext cx="5013546" cy="486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79382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17</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876852" y="1095535"/>
            <a:ext cx="7239000" cy="850460"/>
          </a:xfrm>
        </p:spPr>
        <p:txBody>
          <a:bodyPr/>
          <a:lstStyle/>
          <a:p>
            <a:pPr eaLnBrk="1" hangingPunct="1">
              <a:defRPr/>
            </a:pPr>
            <a:r>
              <a:rPr lang="en-US" sz="2800" b="1" dirty="0" smtClean="0">
                <a:latin typeface="Arial"/>
                <a:ea typeface="+mj-ea"/>
                <a:cs typeface="Arial"/>
              </a:rPr>
              <a:t>How many children and youth</a:t>
            </a:r>
            <a:br>
              <a:rPr lang="en-US" sz="2800" b="1" dirty="0" smtClean="0">
                <a:latin typeface="Arial"/>
                <a:ea typeface="+mj-ea"/>
                <a:cs typeface="Arial"/>
              </a:rPr>
            </a:br>
            <a:r>
              <a:rPr lang="en-US" sz="2800" b="1" dirty="0" smtClean="0">
                <a:latin typeface="Arial"/>
                <a:ea typeface="+mj-ea"/>
                <a:cs typeface="Arial"/>
              </a:rPr>
              <a:t>experience homelessness?</a:t>
            </a:r>
          </a:p>
        </p:txBody>
      </p:sp>
      <p:sp>
        <p:nvSpPr>
          <p:cNvPr id="25" name="Rectangle 3"/>
          <p:cNvSpPr txBox="1">
            <a:spLocks noChangeArrowheads="1"/>
          </p:cNvSpPr>
          <p:nvPr/>
        </p:nvSpPr>
        <p:spPr>
          <a:xfrm>
            <a:off x="571954" y="2256740"/>
            <a:ext cx="7978280" cy="320154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spcBef>
                <a:spcPts val="163"/>
              </a:spcBef>
              <a:spcAft>
                <a:spcPts val="1200"/>
              </a:spcAft>
              <a:buNone/>
            </a:pPr>
            <a:r>
              <a:rPr lang="en-US" sz="2800" dirty="0" smtClean="0">
                <a:solidFill>
                  <a:srgbClr val="000000"/>
                </a:solidFill>
                <a:latin typeface="Arial"/>
                <a:ea typeface="MS PGothic" charset="0"/>
                <a:cs typeface="Arial"/>
              </a:rPr>
              <a:t>The Urban Institute estimates that approximately 10% of all children experiencing poverty will experience homelessness in a year.</a:t>
            </a:r>
          </a:p>
          <a:p>
            <a:pPr marL="0" indent="0">
              <a:spcBef>
                <a:spcPts val="163"/>
              </a:spcBef>
              <a:spcAft>
                <a:spcPts val="1200"/>
              </a:spcAft>
              <a:buNone/>
            </a:pPr>
            <a:r>
              <a:rPr lang="en-US" sz="2800" dirty="0">
                <a:solidFill>
                  <a:srgbClr val="000000"/>
                </a:solidFill>
                <a:latin typeface="Calibri" charset="0"/>
                <a:ea typeface="MS PGothic" charset="0"/>
              </a:rPr>
              <a:t>According to the 2010 TEXAS census data –</a:t>
            </a:r>
            <a:br>
              <a:rPr lang="en-US" sz="2800" dirty="0">
                <a:solidFill>
                  <a:srgbClr val="000000"/>
                </a:solidFill>
                <a:latin typeface="Calibri" charset="0"/>
                <a:ea typeface="MS PGothic" charset="0"/>
              </a:rPr>
            </a:br>
            <a:r>
              <a:rPr lang="en-US" sz="2800" dirty="0">
                <a:solidFill>
                  <a:srgbClr val="000000"/>
                </a:solidFill>
                <a:latin typeface="Calibri" charset="0"/>
                <a:ea typeface="MS PGothic" charset="0"/>
              </a:rPr>
              <a:t>1,584,000 children lived below poverty level in TX  – </a:t>
            </a:r>
            <a:endParaRPr lang="en-US" sz="2800" dirty="0" smtClean="0">
              <a:solidFill>
                <a:srgbClr val="000000"/>
              </a:solidFill>
              <a:latin typeface="Calibri" charset="0"/>
              <a:ea typeface="MS PGothic" charset="0"/>
            </a:endParaRPr>
          </a:p>
          <a:p>
            <a:pPr marL="0" indent="0" algn="ctr">
              <a:spcBef>
                <a:spcPts val="163"/>
              </a:spcBef>
              <a:spcAft>
                <a:spcPts val="1200"/>
              </a:spcAft>
              <a:buNone/>
            </a:pPr>
            <a:r>
              <a:rPr lang="en-US" sz="2800" dirty="0" smtClean="0">
                <a:solidFill>
                  <a:srgbClr val="000000"/>
                </a:solidFill>
                <a:latin typeface="Calibri" charset="0"/>
                <a:ea typeface="MS PGothic" charset="0"/>
              </a:rPr>
              <a:t>10% would be </a:t>
            </a:r>
            <a:r>
              <a:rPr lang="en-US" sz="2800" b="1" dirty="0" smtClean="0">
                <a:solidFill>
                  <a:srgbClr val="000000"/>
                </a:solidFill>
                <a:latin typeface="Calibri" charset="0"/>
                <a:ea typeface="MS PGothic" charset="0"/>
              </a:rPr>
              <a:t>158,400</a:t>
            </a:r>
            <a:r>
              <a:rPr lang="en-US" sz="2800" dirty="0">
                <a:solidFill>
                  <a:srgbClr val="000000"/>
                </a:solidFill>
                <a:latin typeface="Calibri" charset="0"/>
                <a:ea typeface="MS PGothic" charset="0"/>
              </a:rPr>
              <a:t/>
            </a:r>
            <a:br>
              <a:rPr lang="en-US" sz="2800" dirty="0">
                <a:solidFill>
                  <a:srgbClr val="000000"/>
                </a:solidFill>
                <a:latin typeface="Calibri" charset="0"/>
                <a:ea typeface="MS PGothic" charset="0"/>
              </a:rPr>
            </a:br>
            <a:endParaRPr lang="en-US" sz="2800" dirty="0">
              <a:solidFill>
                <a:srgbClr val="000000"/>
              </a:solidFill>
              <a:latin typeface="Calibri" charset="0"/>
              <a:ea typeface="MS PGothic" charset="0"/>
            </a:endParaRPr>
          </a:p>
          <a:p>
            <a:pPr marL="0" indent="0">
              <a:spcBef>
                <a:spcPts val="163"/>
              </a:spcBef>
              <a:spcAft>
                <a:spcPts val="1200"/>
              </a:spcAft>
              <a:buNone/>
            </a:pPr>
            <a:endParaRPr lang="en-US" sz="2800" dirty="0">
              <a:solidFill>
                <a:srgbClr val="000000"/>
              </a:solidFill>
              <a:latin typeface="Arial"/>
              <a:ea typeface="MS PGothic" charset="0"/>
              <a:cs typeface="Arial"/>
            </a:endParaRPr>
          </a:p>
        </p:txBody>
      </p:sp>
    </p:spTree>
    <p:extLst>
      <p:ext uri="{BB962C8B-B14F-4D97-AF65-F5344CB8AC3E}">
        <p14:creationId xmlns:p14="http://schemas.microsoft.com/office/powerpoint/2010/main" val="931566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18</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109133"/>
            <a:ext cx="4617858" cy="1101328"/>
          </a:xfrm>
        </p:spPr>
        <p:txBody>
          <a:bodyPr/>
          <a:lstStyle/>
          <a:p>
            <a:pPr algn="l" eaLnBrk="1" hangingPunct="1">
              <a:defRPr/>
            </a:pPr>
            <a:r>
              <a:rPr lang="en-US" sz="2400" b="1" dirty="0" smtClean="0">
                <a:latin typeface="Arial"/>
                <a:cs typeface="Arial"/>
              </a:rPr>
              <a:t>How many children and youth</a:t>
            </a:r>
            <a:br>
              <a:rPr lang="en-US" sz="2400" b="1" dirty="0" smtClean="0">
                <a:latin typeface="Arial"/>
                <a:cs typeface="Arial"/>
              </a:rPr>
            </a:br>
            <a:r>
              <a:rPr lang="en-US" sz="2400" b="1" dirty="0" smtClean="0">
                <a:latin typeface="Arial"/>
                <a:cs typeface="Arial"/>
              </a:rPr>
              <a:t>experience homelessness</a:t>
            </a:r>
            <a:br>
              <a:rPr lang="en-US" sz="2400" b="1" dirty="0" smtClean="0">
                <a:latin typeface="Arial"/>
                <a:cs typeface="Arial"/>
              </a:rPr>
            </a:br>
            <a:r>
              <a:rPr lang="en-US" sz="2400" b="1" dirty="0" smtClean="0">
                <a:latin typeface="Arial"/>
                <a:cs typeface="Arial"/>
              </a:rPr>
              <a:t>in Texas?</a:t>
            </a:r>
          </a:p>
        </p:txBody>
      </p:sp>
      <p:sp>
        <p:nvSpPr>
          <p:cNvPr id="8" name="Rectangle 4"/>
          <p:cNvSpPr>
            <a:spLocks noChangeArrowheads="1"/>
          </p:cNvSpPr>
          <p:nvPr/>
        </p:nvSpPr>
        <p:spPr bwMode="auto">
          <a:xfrm>
            <a:off x="604713" y="2685884"/>
            <a:ext cx="2847149" cy="3210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Aft>
                <a:spcPts val="600"/>
              </a:spcAft>
              <a:buClr>
                <a:srgbClr val="E11C07"/>
              </a:buClr>
            </a:pPr>
            <a:r>
              <a:rPr lang="en-US" sz="2400" b="1" i="1" dirty="0">
                <a:solidFill>
                  <a:srgbClr val="000000"/>
                </a:solidFill>
              </a:rPr>
              <a:t>Texas homeless</a:t>
            </a:r>
          </a:p>
          <a:p>
            <a:pPr marL="342900" indent="-342900" eaLnBrk="1" hangingPunct="1">
              <a:spcAft>
                <a:spcPts val="600"/>
              </a:spcAft>
              <a:buClr>
                <a:srgbClr val="E11C07"/>
              </a:buClr>
            </a:pPr>
            <a:r>
              <a:rPr lang="en-US" sz="2400" b="1" i="1" dirty="0">
                <a:solidFill>
                  <a:srgbClr val="000000"/>
                </a:solidFill>
              </a:rPr>
              <a:t>students served</a:t>
            </a:r>
          </a:p>
          <a:p>
            <a:pPr marL="342900" indent="-342900" eaLnBrk="1" hangingPunct="1">
              <a:spcAft>
                <a:spcPts val="600"/>
              </a:spcAft>
              <a:buClr>
                <a:srgbClr val="E11C07"/>
              </a:buClr>
            </a:pPr>
            <a:r>
              <a:rPr lang="en-US" sz="2400" b="1" i="1" dirty="0">
                <a:solidFill>
                  <a:srgbClr val="000000"/>
                </a:solidFill>
              </a:rPr>
              <a:t>by academic</a:t>
            </a:r>
          </a:p>
          <a:p>
            <a:pPr marL="342900" indent="-342900" eaLnBrk="1" hangingPunct="1">
              <a:spcAft>
                <a:spcPts val="600"/>
              </a:spcAft>
              <a:buClr>
                <a:srgbClr val="E11C07"/>
              </a:buClr>
            </a:pPr>
            <a:r>
              <a:rPr lang="en-US" sz="2400" b="1" i="1" dirty="0">
                <a:solidFill>
                  <a:srgbClr val="000000"/>
                </a:solidFill>
              </a:rPr>
              <a:t>year as reported</a:t>
            </a:r>
          </a:p>
          <a:p>
            <a:pPr marL="342900" indent="-342900" eaLnBrk="1" hangingPunct="1">
              <a:spcAft>
                <a:spcPts val="600"/>
              </a:spcAft>
              <a:buClr>
                <a:srgbClr val="E11C07"/>
              </a:buClr>
            </a:pPr>
            <a:r>
              <a:rPr lang="en-US" sz="2400" b="1" i="1" dirty="0">
                <a:solidFill>
                  <a:srgbClr val="000000"/>
                </a:solidFill>
              </a:rPr>
              <a:t>by the Texas</a:t>
            </a:r>
          </a:p>
          <a:p>
            <a:pPr marL="342900" indent="-342900" eaLnBrk="1" hangingPunct="1">
              <a:spcAft>
                <a:spcPts val="600"/>
              </a:spcAft>
              <a:buClr>
                <a:srgbClr val="E11C07"/>
              </a:buClr>
            </a:pPr>
            <a:r>
              <a:rPr lang="en-US" sz="2400" b="1" i="1" dirty="0">
                <a:solidFill>
                  <a:srgbClr val="000000"/>
                </a:solidFill>
              </a:rPr>
              <a:t>Education</a:t>
            </a:r>
          </a:p>
          <a:p>
            <a:pPr marL="342900" indent="-342900" eaLnBrk="1" hangingPunct="1">
              <a:spcAft>
                <a:spcPts val="600"/>
              </a:spcAft>
              <a:buClr>
                <a:srgbClr val="E11C07"/>
              </a:buClr>
            </a:pPr>
            <a:r>
              <a:rPr lang="en-US" sz="2400" b="1" i="1" smtClean="0">
                <a:solidFill>
                  <a:srgbClr val="000000"/>
                </a:solidFill>
              </a:rPr>
              <a:t>Agency . </a:t>
            </a:r>
            <a:r>
              <a:rPr lang="en-US" sz="2400" b="1" i="1" dirty="0">
                <a:solidFill>
                  <a:srgbClr val="000000"/>
                </a:solidFill>
              </a:rPr>
              <a:t>. </a:t>
            </a:r>
            <a:r>
              <a:rPr lang="en-US" sz="2400" b="1" i="1">
                <a:solidFill>
                  <a:srgbClr val="000000"/>
                </a:solidFill>
              </a:rPr>
              <a:t>.</a:t>
            </a:r>
            <a:r>
              <a:rPr lang="en-US" sz="2400" b="1">
                <a:solidFill>
                  <a:srgbClr val="000000"/>
                </a:solidFill>
              </a:rPr>
              <a:t> </a:t>
            </a:r>
            <a:endParaRPr lang="en-US" sz="2400" b="1" dirty="0">
              <a:solidFill>
                <a:schemeClr val="bg1"/>
              </a:solidFill>
            </a:endParaRPr>
          </a:p>
        </p:txBody>
      </p:sp>
      <p:pic>
        <p:nvPicPr>
          <p:cNvPr id="9" name="Picture 5" descr="kt_map_t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408" y="1418715"/>
            <a:ext cx="51054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Group 2"/>
          <p:cNvGrpSpPr>
            <a:grpSpLocks/>
          </p:cNvGrpSpPr>
          <p:nvPr/>
        </p:nvGrpSpPr>
        <p:grpSpPr bwMode="auto">
          <a:xfrm>
            <a:off x="3010576" y="4227060"/>
            <a:ext cx="1703388" cy="700088"/>
            <a:chOff x="3041108" y="4519323"/>
            <a:chExt cx="1703388" cy="699752"/>
          </a:xfrm>
        </p:grpSpPr>
        <p:sp>
          <p:nvSpPr>
            <p:cNvPr id="17" name="Notched Right Arrow 16"/>
            <p:cNvSpPr>
              <a:spLocks noChangeArrowheads="1"/>
            </p:cNvSpPr>
            <p:nvPr/>
          </p:nvSpPr>
          <p:spPr bwMode="auto">
            <a:xfrm rot="-2526007">
              <a:off x="3041108" y="4519323"/>
              <a:ext cx="1703388" cy="699752"/>
            </a:xfrm>
            <a:prstGeom prst="notchedRightArrow">
              <a:avLst>
                <a:gd name="adj1" fmla="val 50000"/>
                <a:gd name="adj2" fmla="val 50004"/>
              </a:avLst>
            </a:prstGeom>
            <a:solidFill>
              <a:srgbClr val="0000FF"/>
            </a:solidFill>
            <a:ln w="9525">
              <a:solidFill>
                <a:srgbClr val="0000FF"/>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latin typeface="+mn-lt"/>
                <a:ea typeface="+mn-ea"/>
                <a:cs typeface="+mn-cs"/>
              </a:endParaRPr>
            </a:p>
          </p:txBody>
        </p:sp>
        <p:sp>
          <p:nvSpPr>
            <p:cNvPr id="18" name="TextBox 2"/>
            <p:cNvSpPr txBox="1">
              <a:spLocks noChangeArrowheads="1"/>
            </p:cNvSpPr>
            <p:nvPr/>
          </p:nvSpPr>
          <p:spPr bwMode="auto">
            <a:xfrm rot="-2563096">
              <a:off x="3139036" y="4664337"/>
              <a:ext cx="1512834" cy="356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en-US" sz="1600">
                  <a:solidFill>
                    <a:schemeClr val="bg1"/>
                  </a:solidFill>
                  <a:latin typeface="Arial Black" charset="0"/>
                </a:rPr>
                <a:t>2014 - 2015</a:t>
              </a:r>
              <a:endParaRPr lang="en-US" sz="1600">
                <a:solidFill>
                  <a:schemeClr val="bg1"/>
                </a:solidFill>
              </a:endParaRPr>
            </a:p>
          </p:txBody>
        </p:sp>
      </p:grpSp>
      <p:sp>
        <p:nvSpPr>
          <p:cNvPr id="21" name="Text Box 6"/>
          <p:cNvSpPr txBox="1">
            <a:spLocks noChangeArrowheads="1"/>
          </p:cNvSpPr>
          <p:nvPr/>
        </p:nvSpPr>
        <p:spPr bwMode="auto">
          <a:xfrm>
            <a:off x="4077376" y="3500584"/>
            <a:ext cx="1752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800" dirty="0" smtClean="0">
                <a:latin typeface="Arial Black" charset="0"/>
              </a:rPr>
              <a:t>113,063</a:t>
            </a:r>
            <a:endParaRPr lang="en-US" sz="2800" dirty="0">
              <a:latin typeface="Arial Black" charset="0"/>
            </a:endParaRPr>
          </a:p>
        </p:txBody>
      </p:sp>
      <p:grpSp>
        <p:nvGrpSpPr>
          <p:cNvPr id="6" name="Group 5"/>
          <p:cNvGrpSpPr/>
          <p:nvPr/>
        </p:nvGrpSpPr>
        <p:grpSpPr>
          <a:xfrm>
            <a:off x="5385863" y="1042165"/>
            <a:ext cx="3636019" cy="5039249"/>
            <a:chOff x="5181600" y="953355"/>
            <a:chExt cx="3636019" cy="5039249"/>
          </a:xfrm>
        </p:grpSpPr>
        <p:sp>
          <p:nvSpPr>
            <p:cNvPr id="11" name="Text Box 6"/>
            <p:cNvSpPr txBox="1">
              <a:spLocks noChangeArrowheads="1"/>
            </p:cNvSpPr>
            <p:nvPr/>
          </p:nvSpPr>
          <p:spPr bwMode="auto">
            <a:xfrm>
              <a:off x="7211069" y="953355"/>
              <a:ext cx="16065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dirty="0">
                  <a:latin typeface="Arial Black" charset="0"/>
                </a:rPr>
                <a:t>53,200</a:t>
              </a:r>
            </a:p>
            <a:p>
              <a:pPr algn="ctr" eaLnBrk="1" hangingPunct="1"/>
              <a:r>
                <a:rPr lang="en-US" sz="1600" dirty="0">
                  <a:latin typeface="Arial Black" charset="0"/>
                </a:rPr>
                <a:t>2007-2008</a:t>
              </a:r>
            </a:p>
          </p:txBody>
        </p:sp>
        <p:sp>
          <p:nvSpPr>
            <p:cNvPr id="12" name="Text Box 6"/>
            <p:cNvSpPr txBox="1">
              <a:spLocks noChangeArrowheads="1"/>
            </p:cNvSpPr>
            <p:nvPr/>
          </p:nvSpPr>
          <p:spPr bwMode="auto">
            <a:xfrm>
              <a:off x="6858000" y="1583820"/>
              <a:ext cx="16573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dirty="0">
                  <a:latin typeface="Arial Black" charset="0"/>
                </a:rPr>
                <a:t>80,940</a:t>
              </a:r>
            </a:p>
            <a:p>
              <a:pPr algn="ctr" eaLnBrk="1" hangingPunct="1"/>
              <a:r>
                <a:rPr lang="en-US" sz="1600" dirty="0">
                  <a:latin typeface="Arial Black" charset="0"/>
                </a:rPr>
                <a:t>2008-2009</a:t>
              </a:r>
            </a:p>
          </p:txBody>
        </p:sp>
        <p:sp>
          <p:nvSpPr>
            <p:cNvPr id="13" name="Text Box 6"/>
            <p:cNvSpPr txBox="1">
              <a:spLocks noChangeArrowheads="1"/>
            </p:cNvSpPr>
            <p:nvPr/>
          </p:nvSpPr>
          <p:spPr bwMode="auto">
            <a:xfrm>
              <a:off x="6534150" y="2242977"/>
              <a:ext cx="16065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a:latin typeface="Arial Black" charset="0"/>
                </a:rPr>
                <a:t>76,095</a:t>
              </a:r>
            </a:p>
            <a:p>
              <a:pPr algn="ctr" eaLnBrk="1" hangingPunct="1"/>
              <a:r>
                <a:rPr lang="en-US" sz="1600">
                  <a:latin typeface="Arial Black" charset="0"/>
                </a:rPr>
                <a:t>2009-2010</a:t>
              </a:r>
            </a:p>
          </p:txBody>
        </p:sp>
        <p:sp>
          <p:nvSpPr>
            <p:cNvPr id="14" name="Text Box 6"/>
            <p:cNvSpPr txBox="1">
              <a:spLocks noChangeArrowheads="1"/>
            </p:cNvSpPr>
            <p:nvPr/>
          </p:nvSpPr>
          <p:spPr bwMode="auto">
            <a:xfrm>
              <a:off x="5967667" y="3555540"/>
              <a:ext cx="13557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dirty="0">
                  <a:latin typeface="Arial Black" charset="0"/>
                </a:rPr>
                <a:t>94,624</a:t>
              </a:r>
            </a:p>
            <a:p>
              <a:pPr algn="ctr" eaLnBrk="1" hangingPunct="1"/>
              <a:r>
                <a:rPr lang="en-US" sz="1600" dirty="0">
                  <a:latin typeface="Arial Black" charset="0"/>
                </a:rPr>
                <a:t>2011-2012</a:t>
              </a:r>
            </a:p>
          </p:txBody>
        </p:sp>
        <p:sp>
          <p:nvSpPr>
            <p:cNvPr id="19" name="Text Box 6"/>
            <p:cNvSpPr txBox="1">
              <a:spLocks noChangeArrowheads="1"/>
            </p:cNvSpPr>
            <p:nvPr/>
          </p:nvSpPr>
          <p:spPr bwMode="auto">
            <a:xfrm>
              <a:off x="6179793" y="2897671"/>
              <a:ext cx="16065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dirty="0">
                  <a:latin typeface="Arial Black" charset="0"/>
                </a:rPr>
                <a:t>85,155</a:t>
              </a:r>
            </a:p>
            <a:p>
              <a:pPr algn="ctr" eaLnBrk="1" hangingPunct="1"/>
              <a:r>
                <a:rPr lang="en-US" sz="1600" dirty="0">
                  <a:latin typeface="Arial Black" charset="0"/>
                </a:rPr>
                <a:t>2010-2011</a:t>
              </a:r>
            </a:p>
          </p:txBody>
        </p:sp>
        <p:sp>
          <p:nvSpPr>
            <p:cNvPr id="20" name="Text Box 6"/>
            <p:cNvSpPr txBox="1">
              <a:spLocks noChangeArrowheads="1"/>
            </p:cNvSpPr>
            <p:nvPr/>
          </p:nvSpPr>
          <p:spPr bwMode="auto">
            <a:xfrm>
              <a:off x="5543550" y="4189342"/>
              <a:ext cx="18859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dirty="0" smtClean="0">
                  <a:latin typeface="Arial Black" charset="0"/>
                </a:rPr>
                <a:t>101,088 *</a:t>
              </a:r>
              <a:endParaRPr lang="en-US" dirty="0">
                <a:latin typeface="Arial Black" charset="0"/>
              </a:endParaRPr>
            </a:p>
            <a:p>
              <a:pPr algn="ctr" eaLnBrk="1" hangingPunct="1"/>
              <a:r>
                <a:rPr lang="en-US" sz="1600" dirty="0">
                  <a:latin typeface="Arial Black" charset="0"/>
                </a:rPr>
                <a:t>2012-2013</a:t>
              </a:r>
            </a:p>
          </p:txBody>
        </p:sp>
        <p:sp>
          <p:nvSpPr>
            <p:cNvPr id="22" name="TextBox 2"/>
            <p:cNvSpPr txBox="1">
              <a:spLocks noChangeArrowheads="1"/>
            </p:cNvSpPr>
            <p:nvPr/>
          </p:nvSpPr>
          <p:spPr bwMode="auto">
            <a:xfrm>
              <a:off x="7563990" y="5407828"/>
              <a:ext cx="115342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b="1" dirty="0"/>
                <a:t>*</a:t>
              </a:r>
              <a:r>
                <a:rPr lang="en-US" sz="1400" b="1" dirty="0"/>
                <a:t> First year of PEIMS</a:t>
              </a:r>
            </a:p>
          </p:txBody>
        </p:sp>
        <p:sp>
          <p:nvSpPr>
            <p:cNvPr id="23" name="Text Box 6"/>
            <p:cNvSpPr txBox="1">
              <a:spLocks noChangeArrowheads="1"/>
            </p:cNvSpPr>
            <p:nvPr/>
          </p:nvSpPr>
          <p:spPr bwMode="auto">
            <a:xfrm>
              <a:off x="5181600" y="4848499"/>
              <a:ext cx="16573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dirty="0" smtClean="0">
                  <a:latin typeface="Arial Black" charset="0"/>
                </a:rPr>
                <a:t>111,759</a:t>
              </a:r>
              <a:br>
                <a:rPr lang="en-US" dirty="0" smtClean="0">
                  <a:latin typeface="Arial Black" charset="0"/>
                </a:rPr>
              </a:br>
              <a:r>
                <a:rPr lang="en-US" sz="1600" dirty="0" smtClean="0">
                  <a:latin typeface="Arial Black" charset="0"/>
                </a:rPr>
                <a:t>2013</a:t>
              </a:r>
              <a:r>
                <a:rPr lang="en-US" sz="1600" dirty="0">
                  <a:latin typeface="Arial Black" charset="0"/>
                </a:rPr>
                <a:t>-2014</a:t>
              </a:r>
            </a:p>
          </p:txBody>
        </p:sp>
      </p:grpSp>
    </p:spTree>
    <p:extLst>
      <p:ext uri="{BB962C8B-B14F-4D97-AF65-F5344CB8AC3E}">
        <p14:creationId xmlns:p14="http://schemas.microsoft.com/office/powerpoint/2010/main" val="31391931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19</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6" name="Rectangle 2"/>
          <p:cNvSpPr>
            <a:spLocks noGrp="1" noChangeArrowheads="1"/>
          </p:cNvSpPr>
          <p:nvPr>
            <p:ph type="title" idx="4294967295"/>
          </p:nvPr>
        </p:nvSpPr>
        <p:spPr>
          <a:xfrm>
            <a:off x="0" y="1047060"/>
            <a:ext cx="9143999" cy="460269"/>
          </a:xfrm>
        </p:spPr>
        <p:txBody>
          <a:bodyPr/>
          <a:lstStyle/>
          <a:p>
            <a:pPr eaLnBrk="1" hangingPunct="1"/>
            <a:r>
              <a:rPr lang="en-US" sz="2700" b="1" dirty="0" smtClean="0">
                <a:latin typeface="Arial"/>
                <a:ea typeface="MS PGothic" charset="0"/>
                <a:cs typeface="Arial"/>
              </a:rPr>
              <a:t>Primary </a:t>
            </a:r>
            <a:r>
              <a:rPr lang="en-US" sz="2700" b="1" dirty="0">
                <a:latin typeface="Arial"/>
                <a:ea typeface="MS PGothic" charset="0"/>
                <a:cs typeface="Arial"/>
              </a:rPr>
              <a:t>Nighttime Residence </a:t>
            </a:r>
            <a:r>
              <a:rPr lang="en-US" sz="2700" b="1" dirty="0" smtClean="0">
                <a:latin typeface="Arial"/>
                <a:ea typeface="MS PGothic" charset="0"/>
                <a:cs typeface="Arial"/>
              </a:rPr>
              <a:t>at Time of Enrollment</a:t>
            </a:r>
            <a:endParaRPr lang="en-US" sz="2700" b="1" dirty="0">
              <a:latin typeface="Arial"/>
              <a:ea typeface="MS PGothic" charset="0"/>
              <a:cs typeface="Arial"/>
            </a:endParaRPr>
          </a:p>
        </p:txBody>
      </p:sp>
      <p:sp>
        <p:nvSpPr>
          <p:cNvPr id="9" name="TextBox 8"/>
          <p:cNvSpPr txBox="1">
            <a:spLocks noChangeArrowheads="1"/>
          </p:cNvSpPr>
          <p:nvPr/>
        </p:nvSpPr>
        <p:spPr bwMode="auto">
          <a:xfrm>
            <a:off x="351917" y="2971800"/>
            <a:ext cx="1934083" cy="2000548"/>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800" b="1" dirty="0" smtClean="0">
                <a:latin typeface="+mn-lt"/>
              </a:rPr>
              <a:t>113,063</a:t>
            </a:r>
          </a:p>
          <a:p>
            <a:pPr algn="ctr" eaLnBrk="1" hangingPunct="1">
              <a:defRPr/>
            </a:pPr>
            <a:r>
              <a:rPr lang="en-US" dirty="0" smtClean="0">
                <a:latin typeface="+mn-lt"/>
              </a:rPr>
              <a:t>= </a:t>
            </a:r>
            <a:r>
              <a:rPr lang="en-US" b="1" dirty="0" smtClean="0">
                <a:latin typeface="+mn-lt"/>
              </a:rPr>
              <a:t>Texas</a:t>
            </a:r>
            <a:br>
              <a:rPr lang="en-US" b="1" dirty="0" smtClean="0">
                <a:latin typeface="+mn-lt"/>
              </a:rPr>
            </a:br>
            <a:r>
              <a:rPr lang="en-US" b="1" dirty="0" smtClean="0">
                <a:latin typeface="+mn-lt"/>
              </a:rPr>
              <a:t>Total</a:t>
            </a:r>
            <a:r>
              <a:rPr lang="en-US" dirty="0">
                <a:latin typeface="+mn-lt"/>
              </a:rPr>
              <a:t/>
            </a:r>
            <a:br>
              <a:rPr lang="en-US" dirty="0">
                <a:latin typeface="+mn-lt"/>
              </a:rPr>
            </a:br>
            <a:r>
              <a:rPr lang="en-US" dirty="0" smtClean="0">
                <a:latin typeface="+mn-lt"/>
              </a:rPr>
              <a:t>Students Identified</a:t>
            </a:r>
          </a:p>
        </p:txBody>
      </p:sp>
      <p:graphicFrame>
        <p:nvGraphicFramePr>
          <p:cNvPr id="12" name="Chart 11"/>
          <p:cNvGraphicFramePr>
            <a:graphicFrameLocks noGrp="1"/>
          </p:cNvGraphicFramePr>
          <p:nvPr>
            <p:extLst>
              <p:ext uri="{D42A27DB-BD31-4B8C-83A1-F6EECF244321}">
                <p14:modId xmlns:p14="http://schemas.microsoft.com/office/powerpoint/2010/main" val="2303733292"/>
              </p:ext>
            </p:extLst>
          </p:nvPr>
        </p:nvGraphicFramePr>
        <p:xfrm>
          <a:off x="2006600" y="1199460"/>
          <a:ext cx="7766050" cy="5283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02280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1828799"/>
            <a:ext cx="9144000" cy="1230531"/>
          </a:xfrm>
        </p:spPr>
        <p:txBody>
          <a:bodyPr/>
          <a:lstStyle/>
          <a:p>
            <a:pPr algn="ctr" eaLnBrk="1" hangingPunct="1">
              <a:spcBef>
                <a:spcPct val="0"/>
              </a:spcBef>
              <a:buFont typeface="Wingdings" charset="0"/>
              <a:buNone/>
            </a:pPr>
            <a:r>
              <a:rPr lang="en-US" sz="7200" b="1" dirty="0" smtClean="0">
                <a:ln>
                  <a:solidFill>
                    <a:schemeClr val="tx1">
                      <a:alpha val="21000"/>
                    </a:schemeClr>
                  </a:solidFill>
                </a:ln>
                <a:solidFill>
                  <a:schemeClr val="accent2">
                    <a:lumMod val="40000"/>
                    <a:lumOff val="60000"/>
                  </a:schemeClr>
                </a:solidFill>
                <a:latin typeface="Arial Black"/>
                <a:ea typeface="MS PGothic" charset="0"/>
                <a:cs typeface="Arial Black"/>
              </a:rPr>
              <a:t>WELCOME!</a:t>
            </a:r>
            <a:endParaRPr lang="en-US" sz="7200" b="1" dirty="0">
              <a:ln>
                <a:solidFill>
                  <a:schemeClr val="tx1">
                    <a:alpha val="21000"/>
                  </a:schemeClr>
                </a:solidFill>
              </a:ln>
              <a:solidFill>
                <a:schemeClr val="accent2">
                  <a:lumMod val="40000"/>
                  <a:lumOff val="60000"/>
                </a:schemeClr>
              </a:solidFill>
              <a:latin typeface="Arial Black"/>
              <a:ea typeface="MS PGothic" charset="0"/>
              <a:cs typeface="Arial Black"/>
            </a:endParaRPr>
          </a:p>
        </p:txBody>
      </p:sp>
      <p:sp>
        <p:nvSpPr>
          <p:cNvPr id="2" name="Slide Number Placeholder 1"/>
          <p:cNvSpPr>
            <a:spLocks noGrp="1"/>
          </p:cNvSpPr>
          <p:nvPr>
            <p:ph type="sldNum" sz="quarter" idx="4"/>
          </p:nvPr>
        </p:nvSpPr>
        <p:spPr/>
        <p:txBody>
          <a:bodyPr/>
          <a:lstStyle/>
          <a:p>
            <a:r>
              <a:rPr lang="en-US" sz="1100" smtClean="0"/>
              <a:t>Slide </a:t>
            </a:r>
            <a:fld id="{7F5CE407-6216-4202-80E4-A30DC2F709B2}" type="slidenum">
              <a:rPr lang="en-US" sz="1100" smtClean="0"/>
              <a:pPr/>
              <a:t>2</a:t>
            </a:fld>
            <a:endParaRPr lang="en-US" sz="1100" dirty="0"/>
          </a:p>
        </p:txBody>
      </p:sp>
      <p:cxnSp>
        <p:nvCxnSpPr>
          <p:cNvPr id="7" name="Straight Connector 6"/>
          <p:cNvCxnSpPr/>
          <p:nvPr/>
        </p:nvCxnSpPr>
        <p:spPr>
          <a:xfrm>
            <a:off x="0" y="1537507"/>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3278969"/>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6091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ChangeArrowheads="1"/>
          </p:cNvSpPr>
          <p:nvPr/>
        </p:nvSpPr>
        <p:spPr>
          <a:xfrm>
            <a:off x="556951" y="1888330"/>
            <a:ext cx="7978280" cy="321124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spcAft>
                <a:spcPts val="1800"/>
              </a:spcAft>
              <a:buClr>
                <a:schemeClr val="accent2">
                  <a:lumMod val="60000"/>
                  <a:lumOff val="40000"/>
                </a:schemeClr>
              </a:buClr>
              <a:buSzPct val="100000"/>
              <a:buNone/>
            </a:pPr>
            <a:r>
              <a:rPr lang="en-US" sz="2800" b="1" dirty="0" smtClean="0">
                <a:solidFill>
                  <a:schemeClr val="tx1"/>
                </a:solidFill>
                <a:latin typeface="Arial"/>
                <a:ea typeface="MS PGothic" charset="0"/>
                <a:cs typeface="Arial"/>
              </a:rPr>
              <a:t>Over 1.7 </a:t>
            </a:r>
            <a:r>
              <a:rPr lang="en-US" sz="2800" b="1" dirty="0">
                <a:solidFill>
                  <a:schemeClr val="tx1"/>
                </a:solidFill>
                <a:latin typeface="Arial"/>
                <a:ea typeface="MS PGothic" charset="0"/>
                <a:cs typeface="Arial"/>
              </a:rPr>
              <a:t>million youth run away from home each </a:t>
            </a:r>
            <a:r>
              <a:rPr lang="en-US" sz="2800" b="1" dirty="0" smtClean="0">
                <a:solidFill>
                  <a:schemeClr val="tx1"/>
                </a:solidFill>
                <a:latin typeface="Arial"/>
                <a:ea typeface="MS PGothic" charset="0"/>
                <a:cs typeface="Arial"/>
              </a:rPr>
              <a:t>year</a:t>
            </a:r>
            <a:endParaRPr lang="en-US" sz="2800" b="1" dirty="0">
              <a:solidFill>
                <a:schemeClr val="tx1"/>
              </a:solidFill>
              <a:latin typeface="Arial"/>
              <a:ea typeface="MS PGothic" charset="0"/>
              <a:cs typeface="Arial"/>
            </a:endParaRPr>
          </a:p>
          <a:p>
            <a:pPr marL="457200" lvl="1" indent="-228600">
              <a:spcAft>
                <a:spcPts val="1800"/>
              </a:spcAft>
              <a:buClr>
                <a:schemeClr val="accent2">
                  <a:lumMod val="60000"/>
                  <a:lumOff val="40000"/>
                </a:schemeClr>
              </a:buClr>
              <a:buSzPct val="100000"/>
              <a:buFont typeface="Arial"/>
              <a:buChar char="•"/>
            </a:pPr>
            <a:r>
              <a:rPr lang="en-US" sz="2800" dirty="0">
                <a:solidFill>
                  <a:schemeClr val="tx1"/>
                </a:solidFill>
                <a:latin typeface="Arial"/>
                <a:ea typeface="MS PGothic" charset="0"/>
                <a:cs typeface="Arial"/>
              </a:rPr>
              <a:t>High rates of abuse, neglect, parental substance abuse, family </a:t>
            </a:r>
            <a:r>
              <a:rPr lang="en-US" sz="2800" dirty="0" smtClean="0">
                <a:solidFill>
                  <a:schemeClr val="tx1"/>
                </a:solidFill>
                <a:latin typeface="Arial"/>
                <a:ea typeface="MS PGothic" charset="0"/>
                <a:cs typeface="Arial"/>
              </a:rPr>
              <a:t>dysfunction – often unreported</a:t>
            </a:r>
            <a:endParaRPr lang="en-US" sz="2800" dirty="0">
              <a:solidFill>
                <a:schemeClr val="tx1"/>
              </a:solidFill>
              <a:latin typeface="Arial"/>
              <a:ea typeface="MS PGothic" charset="0"/>
              <a:cs typeface="Arial"/>
            </a:endParaRPr>
          </a:p>
          <a:p>
            <a:pPr marL="457200" lvl="1" indent="-228600">
              <a:spcAft>
                <a:spcPts val="1800"/>
              </a:spcAft>
              <a:buClr>
                <a:schemeClr val="accent2">
                  <a:lumMod val="60000"/>
                  <a:lumOff val="40000"/>
                </a:schemeClr>
              </a:buClr>
              <a:buSzPct val="100000"/>
              <a:buFont typeface="Arial"/>
              <a:buChar char="•"/>
            </a:pPr>
            <a:r>
              <a:rPr lang="en-US" sz="2800" dirty="0" smtClean="0">
                <a:solidFill>
                  <a:schemeClr val="tx1"/>
                </a:solidFill>
                <a:latin typeface="Arial"/>
                <a:ea typeface="MS PGothic" charset="0"/>
                <a:cs typeface="Arial"/>
              </a:rPr>
              <a:t>Runaways </a:t>
            </a:r>
            <a:r>
              <a:rPr lang="en-US" sz="2800" dirty="0">
                <a:solidFill>
                  <a:schemeClr val="tx1"/>
                </a:solidFill>
                <a:latin typeface="Arial"/>
                <a:ea typeface="MS PGothic" charset="0"/>
                <a:cs typeface="Arial"/>
              </a:rPr>
              <a:t>are </a:t>
            </a:r>
            <a:r>
              <a:rPr lang="en-US" sz="2800" dirty="0" smtClean="0">
                <a:solidFill>
                  <a:schemeClr val="tx1"/>
                </a:solidFill>
                <a:latin typeface="Arial"/>
                <a:ea typeface="MS PGothic" charset="0"/>
                <a:cs typeface="Arial"/>
              </a:rPr>
              <a:t>most likely homeless</a:t>
            </a:r>
            <a:endParaRPr lang="en-US" sz="2800" dirty="0">
              <a:solidFill>
                <a:schemeClr val="tx1"/>
              </a:solidFill>
              <a:latin typeface="Arial"/>
              <a:ea typeface="MS PGothic" charset="0"/>
              <a:cs typeface="Arial"/>
            </a:endParaRPr>
          </a:p>
        </p:txBody>
      </p:sp>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20</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299129"/>
            <a:ext cx="6607020" cy="426581"/>
          </a:xfrm>
        </p:spPr>
        <p:txBody>
          <a:bodyPr/>
          <a:lstStyle/>
          <a:p>
            <a:pPr algn="l" eaLnBrk="1" hangingPunct="1">
              <a:defRPr/>
            </a:pPr>
            <a:r>
              <a:rPr lang="en-US" sz="2800" b="1" dirty="0" smtClean="0">
                <a:latin typeface="Arial"/>
                <a:cs typeface="Arial"/>
              </a:rPr>
              <a:t>Do older youth become homeless?</a:t>
            </a:r>
          </a:p>
        </p:txBody>
      </p:sp>
    </p:spTree>
    <p:extLst>
      <p:ext uri="{BB962C8B-B14F-4D97-AF65-F5344CB8AC3E}">
        <p14:creationId xmlns:p14="http://schemas.microsoft.com/office/powerpoint/2010/main" val="8822114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21</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299129"/>
            <a:ext cx="7978280" cy="426581"/>
          </a:xfrm>
        </p:spPr>
        <p:txBody>
          <a:bodyPr/>
          <a:lstStyle/>
          <a:p>
            <a:pPr algn="l" eaLnBrk="1" hangingPunct="1">
              <a:defRPr/>
            </a:pPr>
            <a:r>
              <a:rPr lang="en-US" sz="2800" b="1" dirty="0" smtClean="0">
                <a:latin typeface="Arial"/>
                <a:cs typeface="Arial"/>
              </a:rPr>
              <a:t>Do younger children become homeless?</a:t>
            </a:r>
          </a:p>
        </p:txBody>
      </p:sp>
      <p:sp>
        <p:nvSpPr>
          <p:cNvPr id="9" name="Rectangle 3"/>
          <p:cNvSpPr>
            <a:spLocks noGrp="1" noChangeArrowheads="1"/>
          </p:cNvSpPr>
          <p:nvPr>
            <p:ph idx="1"/>
          </p:nvPr>
        </p:nvSpPr>
        <p:spPr>
          <a:xfrm>
            <a:off x="556951" y="1993615"/>
            <a:ext cx="8534400" cy="3657600"/>
          </a:xfrm>
        </p:spPr>
        <p:txBody>
          <a:bodyPr>
            <a:normAutofit/>
          </a:bodyPr>
          <a:lstStyle/>
          <a:p>
            <a:pPr eaLnBrk="1" hangingPunct="1">
              <a:lnSpc>
                <a:spcPct val="90000"/>
              </a:lnSpc>
              <a:spcBef>
                <a:spcPts val="2400"/>
              </a:spcBef>
              <a:buSzPct val="100000"/>
              <a:buFont typeface="Arial"/>
              <a:buChar char="•"/>
              <a:defRPr/>
            </a:pPr>
            <a:r>
              <a:rPr lang="en-US" sz="2800" dirty="0" smtClean="0">
                <a:solidFill>
                  <a:schemeClr val="tx2">
                    <a:lumMod val="75000"/>
                  </a:schemeClr>
                </a:solidFill>
                <a:latin typeface="Arial"/>
                <a:ea typeface="ＭＳ Ｐゴシック" charset="-128"/>
                <a:cs typeface="Arial"/>
              </a:rPr>
              <a:t>51% </a:t>
            </a:r>
            <a:r>
              <a:rPr lang="en-US" sz="2800" dirty="0">
                <a:solidFill>
                  <a:schemeClr val="tx2">
                    <a:lumMod val="75000"/>
                  </a:schemeClr>
                </a:solidFill>
                <a:latin typeface="Arial"/>
                <a:ea typeface="ＭＳ Ｐゴシック" charset="-128"/>
                <a:cs typeface="Arial"/>
              </a:rPr>
              <a:t>of all children in </a:t>
            </a:r>
            <a:r>
              <a:rPr lang="en-US" sz="2800" dirty="0" smtClean="0">
                <a:solidFill>
                  <a:schemeClr val="tx2">
                    <a:lumMod val="75000"/>
                  </a:schemeClr>
                </a:solidFill>
                <a:latin typeface="Arial"/>
                <a:ea typeface="ＭＳ Ｐゴシック" charset="-128"/>
                <a:cs typeface="Arial"/>
              </a:rPr>
              <a:t>HUD-funded </a:t>
            </a:r>
            <a:r>
              <a:rPr lang="en-US" sz="2800" dirty="0">
                <a:solidFill>
                  <a:schemeClr val="tx2">
                    <a:lumMod val="75000"/>
                  </a:schemeClr>
                </a:solidFill>
                <a:latin typeface="Arial"/>
                <a:ea typeface="ＭＳ Ｐゴシック" charset="-128"/>
                <a:cs typeface="Arial"/>
              </a:rPr>
              <a:t>homeless shelters are under the age of </a:t>
            </a:r>
            <a:r>
              <a:rPr lang="en-US" sz="2800" dirty="0" smtClean="0">
                <a:solidFill>
                  <a:schemeClr val="tx2">
                    <a:lumMod val="75000"/>
                  </a:schemeClr>
                </a:solidFill>
                <a:latin typeface="Arial"/>
                <a:ea typeface="ＭＳ Ｐゴシック" charset="-128"/>
                <a:cs typeface="Arial"/>
              </a:rPr>
              <a:t>6</a:t>
            </a:r>
            <a:endParaRPr lang="en-US" sz="2800" dirty="0">
              <a:solidFill>
                <a:schemeClr val="tx2">
                  <a:lumMod val="75000"/>
                </a:schemeClr>
              </a:solidFill>
              <a:latin typeface="Arial"/>
              <a:ea typeface="ＭＳ Ｐゴシック" charset="-128"/>
              <a:cs typeface="Arial"/>
            </a:endParaRPr>
          </a:p>
          <a:p>
            <a:pPr eaLnBrk="1" hangingPunct="1">
              <a:lnSpc>
                <a:spcPct val="90000"/>
              </a:lnSpc>
              <a:spcBef>
                <a:spcPts val="2400"/>
              </a:spcBef>
              <a:buSzPct val="100000"/>
              <a:buFont typeface="Arial"/>
              <a:buChar char="•"/>
              <a:defRPr/>
            </a:pPr>
            <a:r>
              <a:rPr lang="en-US" sz="2800" dirty="0">
                <a:solidFill>
                  <a:schemeClr val="tx2">
                    <a:lumMod val="75000"/>
                  </a:schemeClr>
                </a:solidFill>
                <a:latin typeface="Arial"/>
                <a:ea typeface="ＭＳ Ｐゴシック" charset="-128"/>
                <a:cs typeface="Arial"/>
              </a:rPr>
              <a:t>The age at which a person is </a:t>
            </a:r>
            <a:r>
              <a:rPr lang="en-US" sz="2800" i="1" u="sng" dirty="0">
                <a:solidFill>
                  <a:schemeClr val="tx2">
                    <a:lumMod val="75000"/>
                  </a:schemeClr>
                </a:solidFill>
                <a:latin typeface="Arial"/>
                <a:ea typeface="ＭＳ Ｐゴシック" charset="-128"/>
                <a:cs typeface="Arial"/>
              </a:rPr>
              <a:t>most likely</a:t>
            </a:r>
            <a:r>
              <a:rPr lang="en-US" sz="2800" dirty="0">
                <a:solidFill>
                  <a:schemeClr val="tx2">
                    <a:lumMod val="75000"/>
                  </a:schemeClr>
                </a:solidFill>
                <a:latin typeface="Arial"/>
                <a:ea typeface="ＭＳ Ｐゴシック" charset="-128"/>
                <a:cs typeface="Arial"/>
              </a:rPr>
              <a:t> to stay in a homeless shelter in the United States is infancy (under age 1</a:t>
            </a:r>
            <a:r>
              <a:rPr lang="en-US" sz="2800" dirty="0" smtClean="0">
                <a:solidFill>
                  <a:schemeClr val="tx2">
                    <a:lumMod val="75000"/>
                  </a:schemeClr>
                </a:solidFill>
                <a:latin typeface="Arial"/>
                <a:ea typeface="ＭＳ Ｐゴシック" charset="-128"/>
                <a:cs typeface="Arial"/>
              </a:rPr>
              <a:t>)</a:t>
            </a:r>
            <a:endParaRPr lang="en-US" sz="2800" dirty="0">
              <a:solidFill>
                <a:schemeClr val="tx2">
                  <a:lumMod val="75000"/>
                </a:schemeClr>
              </a:solidFill>
              <a:latin typeface="Arial"/>
              <a:ea typeface="ＭＳ Ｐゴシック" charset="-128"/>
              <a:cs typeface="Arial"/>
            </a:endParaRPr>
          </a:p>
          <a:p>
            <a:pPr eaLnBrk="1" hangingPunct="1">
              <a:lnSpc>
                <a:spcPct val="90000"/>
              </a:lnSpc>
              <a:spcBef>
                <a:spcPts val="2400"/>
              </a:spcBef>
              <a:buSzPct val="100000"/>
              <a:buFont typeface="Arial"/>
              <a:buChar char="•"/>
              <a:defRPr/>
            </a:pPr>
            <a:r>
              <a:rPr lang="en-US" sz="2800" dirty="0">
                <a:solidFill>
                  <a:schemeClr val="tx2">
                    <a:lumMod val="75000"/>
                  </a:schemeClr>
                </a:solidFill>
                <a:latin typeface="Arial"/>
                <a:ea typeface="ＭＳ Ｐゴシック" charset="-128"/>
                <a:cs typeface="Arial"/>
              </a:rPr>
              <a:t>Nearly </a:t>
            </a:r>
            <a:r>
              <a:rPr lang="en-US" sz="2800" dirty="0" smtClean="0">
                <a:solidFill>
                  <a:schemeClr val="tx2">
                    <a:lumMod val="75000"/>
                  </a:schemeClr>
                </a:solidFill>
                <a:latin typeface="Arial"/>
                <a:ea typeface="ＭＳ Ｐゴシック" charset="-128"/>
                <a:cs typeface="Arial"/>
              </a:rPr>
              <a:t>50,000 </a:t>
            </a:r>
            <a:r>
              <a:rPr lang="en-US" sz="2800" dirty="0">
                <a:solidFill>
                  <a:schemeClr val="tx2">
                    <a:lumMod val="75000"/>
                  </a:schemeClr>
                </a:solidFill>
                <a:latin typeface="Arial"/>
                <a:ea typeface="ＭＳ Ｐゴシック" charset="-128"/>
                <a:cs typeface="Arial"/>
              </a:rPr>
              <a:t>homeless children ages 3-5</a:t>
            </a:r>
            <a:r>
              <a:rPr lang="en-US" sz="2800" dirty="0" smtClean="0">
                <a:solidFill>
                  <a:schemeClr val="tx2">
                    <a:lumMod val="75000"/>
                  </a:schemeClr>
                </a:solidFill>
                <a:latin typeface="Arial"/>
                <a:ea typeface="ＭＳ Ｐゴシック" charset="-128"/>
                <a:cs typeface="Arial"/>
              </a:rPr>
              <a:t> were </a:t>
            </a:r>
            <a:r>
              <a:rPr lang="en-US" sz="2800" dirty="0">
                <a:solidFill>
                  <a:schemeClr val="tx2">
                    <a:lumMod val="75000"/>
                  </a:schemeClr>
                </a:solidFill>
                <a:latin typeface="Arial"/>
                <a:ea typeface="ＭＳ Ｐゴシック" charset="-128"/>
                <a:cs typeface="Arial"/>
              </a:rPr>
              <a:t>enrolled in public </a:t>
            </a:r>
            <a:r>
              <a:rPr lang="en-US" sz="2800" dirty="0" err="1">
                <a:solidFill>
                  <a:schemeClr val="tx2">
                    <a:lumMod val="75000"/>
                  </a:schemeClr>
                </a:solidFill>
                <a:latin typeface="Arial"/>
                <a:ea typeface="ＭＳ Ｐゴシック" charset="-128"/>
                <a:cs typeface="Arial"/>
              </a:rPr>
              <a:t>P</a:t>
            </a:r>
            <a:r>
              <a:rPr lang="en-US" sz="2800" dirty="0" err="1" smtClean="0">
                <a:solidFill>
                  <a:schemeClr val="tx2">
                    <a:lumMod val="75000"/>
                  </a:schemeClr>
                </a:solidFill>
                <a:latin typeface="Arial"/>
                <a:ea typeface="ＭＳ Ｐゴシック" charset="-128"/>
                <a:cs typeface="Arial"/>
              </a:rPr>
              <a:t>reK</a:t>
            </a:r>
            <a:r>
              <a:rPr lang="en-US" sz="2800" dirty="0" smtClean="0">
                <a:solidFill>
                  <a:schemeClr val="tx2">
                    <a:lumMod val="75000"/>
                  </a:schemeClr>
                </a:solidFill>
                <a:latin typeface="Arial"/>
                <a:ea typeface="ＭＳ Ｐゴシック" charset="-128"/>
                <a:cs typeface="Arial"/>
              </a:rPr>
              <a:t> </a:t>
            </a:r>
            <a:r>
              <a:rPr lang="en-US" sz="2800" dirty="0">
                <a:solidFill>
                  <a:schemeClr val="tx2">
                    <a:lumMod val="75000"/>
                  </a:schemeClr>
                </a:solidFill>
                <a:latin typeface="Arial"/>
                <a:ea typeface="ＭＳ Ｐゴシック" charset="-128"/>
                <a:cs typeface="Arial"/>
              </a:rPr>
              <a:t>programs in </a:t>
            </a:r>
            <a:r>
              <a:rPr lang="en-US" sz="2800" dirty="0" smtClean="0">
                <a:solidFill>
                  <a:schemeClr val="tx2">
                    <a:lumMod val="75000"/>
                  </a:schemeClr>
                </a:solidFill>
                <a:latin typeface="Arial"/>
                <a:ea typeface="ＭＳ Ｐゴシック" charset="-128"/>
                <a:cs typeface="Arial"/>
              </a:rPr>
              <a:t>2013-2014</a:t>
            </a:r>
            <a:endParaRPr lang="en-US" sz="2800" dirty="0">
              <a:effectLst>
                <a:outerShdw blurRad="38100" dist="38100" dir="2700000" algn="tl">
                  <a:srgbClr val="000000"/>
                </a:outerShdw>
              </a:effectLst>
              <a:latin typeface="Arial"/>
              <a:ea typeface="ＭＳ Ｐゴシック" charset="-128"/>
              <a:cs typeface="Arial"/>
            </a:endParaRPr>
          </a:p>
        </p:txBody>
      </p:sp>
    </p:spTree>
    <p:extLst>
      <p:ext uri="{BB962C8B-B14F-4D97-AF65-F5344CB8AC3E}">
        <p14:creationId xmlns:p14="http://schemas.microsoft.com/office/powerpoint/2010/main" val="9067122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22</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032699"/>
            <a:ext cx="7978280" cy="426581"/>
          </a:xfrm>
        </p:spPr>
        <p:txBody>
          <a:bodyPr/>
          <a:lstStyle/>
          <a:p>
            <a:pPr eaLnBrk="1" hangingPunct="1">
              <a:defRPr/>
            </a:pPr>
            <a:r>
              <a:rPr lang="en-US" sz="2800" b="1" dirty="0" smtClean="0">
                <a:latin typeface="Arial"/>
                <a:cs typeface="Arial"/>
              </a:rPr>
              <a:t>Contributing Factors to Homelessness</a:t>
            </a:r>
          </a:p>
        </p:txBody>
      </p:sp>
      <p:sp>
        <p:nvSpPr>
          <p:cNvPr id="11" name="Rectangle 3"/>
          <p:cNvSpPr>
            <a:spLocks noChangeArrowheads="1"/>
          </p:cNvSpPr>
          <p:nvPr/>
        </p:nvSpPr>
        <p:spPr bwMode="auto">
          <a:xfrm>
            <a:off x="1198915" y="2738048"/>
            <a:ext cx="7287891"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85000"/>
              </a:lnSpc>
              <a:buClr>
                <a:srgbClr val="E11C07"/>
              </a:buClr>
              <a:buFontTx/>
              <a:buChar char="•"/>
            </a:pPr>
            <a:r>
              <a:rPr lang="en-US" sz="2400" b="1" dirty="0">
                <a:latin typeface="Arial"/>
                <a:cs typeface="Arial"/>
              </a:rPr>
              <a:t>Lack or loss of social support networks</a:t>
            </a:r>
          </a:p>
        </p:txBody>
      </p:sp>
      <p:sp>
        <p:nvSpPr>
          <p:cNvPr id="12" name="Rectangle 4"/>
          <p:cNvSpPr>
            <a:spLocks noChangeArrowheads="1"/>
          </p:cNvSpPr>
          <p:nvPr/>
        </p:nvSpPr>
        <p:spPr bwMode="auto">
          <a:xfrm>
            <a:off x="1198915" y="2200919"/>
            <a:ext cx="7287891"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85000"/>
              </a:lnSpc>
              <a:buClr>
                <a:srgbClr val="E11C07"/>
              </a:buClr>
              <a:buFontTx/>
              <a:buChar char="•"/>
            </a:pPr>
            <a:r>
              <a:rPr lang="en-US" sz="2400" b="1" dirty="0">
                <a:latin typeface="Arial"/>
                <a:cs typeface="Arial"/>
              </a:rPr>
              <a:t>Lack or loss of economic support networks</a:t>
            </a:r>
          </a:p>
        </p:txBody>
      </p:sp>
      <p:grpSp>
        <p:nvGrpSpPr>
          <p:cNvPr id="13" name="Group 5"/>
          <p:cNvGrpSpPr>
            <a:grpSpLocks/>
          </p:cNvGrpSpPr>
          <p:nvPr/>
        </p:nvGrpSpPr>
        <p:grpSpPr bwMode="auto">
          <a:xfrm>
            <a:off x="5015100" y="3248534"/>
            <a:ext cx="3990139" cy="2514600"/>
            <a:chOff x="3120" y="1920"/>
            <a:chExt cx="2064" cy="1584"/>
          </a:xfrm>
        </p:grpSpPr>
        <p:sp>
          <p:nvSpPr>
            <p:cNvPr id="14" name="Rectangle 6"/>
            <p:cNvSpPr>
              <a:spLocks noChangeArrowheads="1"/>
            </p:cNvSpPr>
            <p:nvPr/>
          </p:nvSpPr>
          <p:spPr bwMode="auto">
            <a:xfrm>
              <a:off x="3120" y="2256"/>
              <a:ext cx="206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latin typeface="Arial"/>
                  <a:cs typeface="Arial"/>
                </a:rPr>
                <a:t>Family disintegration</a:t>
              </a:r>
            </a:p>
          </p:txBody>
        </p:sp>
        <p:sp>
          <p:nvSpPr>
            <p:cNvPr id="16" name="Rectangle 7"/>
            <p:cNvSpPr>
              <a:spLocks noChangeArrowheads="1"/>
            </p:cNvSpPr>
            <p:nvPr/>
          </p:nvSpPr>
          <p:spPr bwMode="auto">
            <a:xfrm>
              <a:off x="3120" y="2928"/>
              <a:ext cx="182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latin typeface="Arial"/>
                  <a:cs typeface="Arial"/>
                </a:rPr>
                <a:t>Underemployment</a:t>
              </a:r>
            </a:p>
          </p:txBody>
        </p:sp>
        <p:sp>
          <p:nvSpPr>
            <p:cNvPr id="17" name="Rectangle 8"/>
            <p:cNvSpPr>
              <a:spLocks noChangeArrowheads="1"/>
            </p:cNvSpPr>
            <p:nvPr/>
          </p:nvSpPr>
          <p:spPr bwMode="auto">
            <a:xfrm>
              <a:off x="3120" y="1920"/>
              <a:ext cx="192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latin typeface="Arial"/>
                  <a:cs typeface="Arial"/>
                </a:rPr>
                <a:t>Alcohol dependency</a:t>
              </a:r>
            </a:p>
          </p:txBody>
        </p:sp>
        <p:sp>
          <p:nvSpPr>
            <p:cNvPr id="19" name="Rectangle 9"/>
            <p:cNvSpPr>
              <a:spLocks noChangeArrowheads="1"/>
            </p:cNvSpPr>
            <p:nvPr/>
          </p:nvSpPr>
          <p:spPr bwMode="auto">
            <a:xfrm>
              <a:off x="3120" y="2592"/>
              <a:ext cx="1488"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dirty="0">
                  <a:latin typeface="Arial"/>
                  <a:cs typeface="Arial"/>
                </a:rPr>
                <a:t>Unemployment</a:t>
              </a:r>
            </a:p>
          </p:txBody>
        </p:sp>
        <p:sp>
          <p:nvSpPr>
            <p:cNvPr id="20" name="Rectangle 10"/>
            <p:cNvSpPr>
              <a:spLocks noChangeArrowheads="1"/>
            </p:cNvSpPr>
            <p:nvPr/>
          </p:nvSpPr>
          <p:spPr bwMode="auto">
            <a:xfrm>
              <a:off x="3120" y="3264"/>
              <a:ext cx="158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latin typeface="Arial"/>
                  <a:cs typeface="Arial"/>
                </a:rPr>
                <a:t>Natural disaster</a:t>
              </a:r>
            </a:p>
          </p:txBody>
        </p:sp>
      </p:grpSp>
      <p:grpSp>
        <p:nvGrpSpPr>
          <p:cNvPr id="21" name="Group 11"/>
          <p:cNvGrpSpPr>
            <a:grpSpLocks/>
          </p:cNvGrpSpPr>
          <p:nvPr/>
        </p:nvGrpSpPr>
        <p:grpSpPr bwMode="auto">
          <a:xfrm>
            <a:off x="545146" y="3248534"/>
            <a:ext cx="4028405" cy="3048000"/>
            <a:chOff x="816" y="1920"/>
            <a:chExt cx="1872" cy="1920"/>
          </a:xfrm>
        </p:grpSpPr>
        <p:sp>
          <p:nvSpPr>
            <p:cNvPr id="22" name="Rectangle 12"/>
            <p:cNvSpPr>
              <a:spLocks noChangeArrowheads="1"/>
            </p:cNvSpPr>
            <p:nvPr/>
          </p:nvSpPr>
          <p:spPr bwMode="auto">
            <a:xfrm>
              <a:off x="816" y="3600"/>
              <a:ext cx="163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latin typeface="Arial"/>
                  <a:cs typeface="Arial"/>
                </a:rPr>
                <a:t>Mental illness</a:t>
              </a:r>
            </a:p>
          </p:txBody>
        </p:sp>
        <p:sp>
          <p:nvSpPr>
            <p:cNvPr id="23" name="Rectangle 13"/>
            <p:cNvSpPr>
              <a:spLocks noChangeArrowheads="1"/>
            </p:cNvSpPr>
            <p:nvPr/>
          </p:nvSpPr>
          <p:spPr bwMode="auto">
            <a:xfrm>
              <a:off x="816" y="2928"/>
              <a:ext cx="163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dirty="0">
                  <a:latin typeface="Arial"/>
                  <a:cs typeface="Arial"/>
                </a:rPr>
                <a:t>Lack of job skills</a:t>
              </a:r>
            </a:p>
          </p:txBody>
        </p:sp>
        <p:sp>
          <p:nvSpPr>
            <p:cNvPr id="25" name="Rectangle 14"/>
            <p:cNvSpPr>
              <a:spLocks noChangeArrowheads="1"/>
            </p:cNvSpPr>
            <p:nvPr/>
          </p:nvSpPr>
          <p:spPr bwMode="auto">
            <a:xfrm>
              <a:off x="816" y="3264"/>
              <a:ext cx="163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latin typeface="Arial"/>
                  <a:cs typeface="Arial"/>
                </a:rPr>
                <a:t>Serious illness</a:t>
              </a:r>
            </a:p>
          </p:txBody>
        </p:sp>
        <p:sp>
          <p:nvSpPr>
            <p:cNvPr id="26" name="Rectangle 15"/>
            <p:cNvSpPr>
              <a:spLocks noChangeArrowheads="1"/>
            </p:cNvSpPr>
            <p:nvPr/>
          </p:nvSpPr>
          <p:spPr bwMode="auto">
            <a:xfrm>
              <a:off x="816" y="1920"/>
              <a:ext cx="1872"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dirty="0">
                  <a:latin typeface="Arial"/>
                  <a:cs typeface="Arial"/>
                </a:rPr>
                <a:t>Domestic violence</a:t>
              </a:r>
            </a:p>
          </p:txBody>
        </p:sp>
        <p:sp>
          <p:nvSpPr>
            <p:cNvPr id="27" name="Rectangle 16"/>
            <p:cNvSpPr>
              <a:spLocks noChangeArrowheads="1"/>
            </p:cNvSpPr>
            <p:nvPr/>
          </p:nvSpPr>
          <p:spPr bwMode="auto">
            <a:xfrm>
              <a:off x="816" y="2592"/>
              <a:ext cx="1776"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dirty="0">
                  <a:latin typeface="Arial"/>
                  <a:cs typeface="Arial"/>
                </a:rPr>
                <a:t>Lack of education</a:t>
              </a:r>
            </a:p>
          </p:txBody>
        </p:sp>
        <p:sp>
          <p:nvSpPr>
            <p:cNvPr id="28" name="Rectangle 17"/>
            <p:cNvSpPr>
              <a:spLocks noChangeArrowheads="1"/>
            </p:cNvSpPr>
            <p:nvPr/>
          </p:nvSpPr>
          <p:spPr bwMode="auto">
            <a:xfrm>
              <a:off x="816" y="2256"/>
              <a:ext cx="1728"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latin typeface="Arial"/>
                  <a:cs typeface="Arial"/>
                </a:rPr>
                <a:t>Drug dependency</a:t>
              </a:r>
            </a:p>
          </p:txBody>
        </p:sp>
      </p:grpSp>
      <p:sp>
        <p:nvSpPr>
          <p:cNvPr id="29" name="Rectangle 18"/>
          <p:cNvSpPr>
            <a:spLocks noChangeArrowheads="1"/>
          </p:cNvSpPr>
          <p:nvPr/>
        </p:nvSpPr>
        <p:spPr bwMode="auto">
          <a:xfrm>
            <a:off x="0" y="161423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eaLnBrk="1" hangingPunct="1">
              <a:lnSpc>
                <a:spcPct val="85000"/>
              </a:lnSpc>
              <a:buClr>
                <a:srgbClr val="E11C07"/>
              </a:buClr>
            </a:pPr>
            <a:r>
              <a:rPr lang="en-US" sz="2800" b="1" cap="small" dirty="0">
                <a:solidFill>
                  <a:schemeClr val="tx2"/>
                </a:solidFill>
              </a:rPr>
              <a:t>Lack of </a:t>
            </a:r>
            <a:r>
              <a:rPr lang="en-US" sz="2800" b="1" cap="small" dirty="0" smtClean="0">
                <a:solidFill>
                  <a:schemeClr val="tx2"/>
                </a:solidFill>
              </a:rPr>
              <a:t>Affordable Housing</a:t>
            </a:r>
            <a:endParaRPr lang="en-US" sz="2800" b="1" cap="small" dirty="0">
              <a:solidFill>
                <a:schemeClr val="tx2"/>
              </a:solidFill>
            </a:endParaRPr>
          </a:p>
        </p:txBody>
      </p:sp>
    </p:spTree>
    <p:extLst>
      <p:ext uri="{BB962C8B-B14F-4D97-AF65-F5344CB8AC3E}">
        <p14:creationId xmlns:p14="http://schemas.microsoft.com/office/powerpoint/2010/main" val="373130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dissolv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23</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032699"/>
            <a:ext cx="7978280" cy="426581"/>
          </a:xfrm>
        </p:spPr>
        <p:txBody>
          <a:bodyPr/>
          <a:lstStyle/>
          <a:p>
            <a:pPr eaLnBrk="1" hangingPunct="1">
              <a:defRPr/>
            </a:pPr>
            <a:r>
              <a:rPr lang="en-US" sz="2800" b="1" dirty="0" smtClean="0">
                <a:latin typeface="Arial"/>
                <a:cs typeface="Arial"/>
              </a:rPr>
              <a:t>Challenges of Living in a Homeless Situation</a:t>
            </a:r>
          </a:p>
        </p:txBody>
      </p:sp>
      <p:sp>
        <p:nvSpPr>
          <p:cNvPr id="30" name="Rectangle 18"/>
          <p:cNvSpPr>
            <a:spLocks noChangeArrowheads="1"/>
          </p:cNvSpPr>
          <p:nvPr/>
        </p:nvSpPr>
        <p:spPr bwMode="auto">
          <a:xfrm>
            <a:off x="639426" y="1777820"/>
            <a:ext cx="7717504"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eaLnBrk="1" hangingPunct="1">
              <a:lnSpc>
                <a:spcPct val="85000"/>
              </a:lnSpc>
              <a:buClr>
                <a:srgbClr val="E11C07"/>
              </a:buClr>
            </a:pPr>
            <a:r>
              <a:rPr lang="en-US" sz="2800" b="1" cap="small" dirty="0">
                <a:solidFill>
                  <a:schemeClr val="tx2"/>
                </a:solidFill>
                <a:latin typeface="Arial"/>
                <a:cs typeface="Arial"/>
              </a:rPr>
              <a:t>Loss of </a:t>
            </a:r>
            <a:r>
              <a:rPr lang="en-US" sz="2800" b="1" cap="small" dirty="0" smtClean="0">
                <a:solidFill>
                  <a:schemeClr val="tx2"/>
                </a:solidFill>
                <a:latin typeface="Arial"/>
                <a:cs typeface="Arial"/>
              </a:rPr>
              <a:t>Control </a:t>
            </a:r>
            <a:r>
              <a:rPr lang="en-US" sz="2800" b="1" cap="small" dirty="0">
                <a:solidFill>
                  <a:schemeClr val="tx2"/>
                </a:solidFill>
                <a:latin typeface="Arial"/>
                <a:cs typeface="Arial"/>
              </a:rPr>
              <a:t>and </a:t>
            </a:r>
            <a:r>
              <a:rPr lang="en-US" sz="2800" b="1" cap="small" dirty="0" smtClean="0">
                <a:solidFill>
                  <a:schemeClr val="tx2"/>
                </a:solidFill>
                <a:latin typeface="Arial"/>
                <a:cs typeface="Arial"/>
              </a:rPr>
              <a:t>Independence</a:t>
            </a:r>
            <a:endParaRPr lang="en-US" sz="2800" b="1" cap="small" dirty="0">
              <a:solidFill>
                <a:schemeClr val="tx2"/>
              </a:solidFill>
              <a:latin typeface="Arial"/>
              <a:cs typeface="Arial"/>
            </a:endParaRPr>
          </a:p>
        </p:txBody>
      </p:sp>
      <p:grpSp>
        <p:nvGrpSpPr>
          <p:cNvPr id="31" name="Group 3"/>
          <p:cNvGrpSpPr>
            <a:grpSpLocks/>
          </p:cNvGrpSpPr>
          <p:nvPr/>
        </p:nvGrpSpPr>
        <p:grpSpPr bwMode="auto">
          <a:xfrm>
            <a:off x="342712" y="2348167"/>
            <a:ext cx="8440498" cy="3657600"/>
            <a:chOff x="1524000" y="2286000"/>
            <a:chExt cx="7056514" cy="2971800"/>
          </a:xfrm>
        </p:grpSpPr>
        <p:sp>
          <p:nvSpPr>
            <p:cNvPr id="32" name="Rectangle 3"/>
            <p:cNvSpPr>
              <a:spLocks noChangeArrowheads="1"/>
            </p:cNvSpPr>
            <p:nvPr/>
          </p:nvSpPr>
          <p:spPr bwMode="auto">
            <a:xfrm>
              <a:off x="1524000" y="2743200"/>
              <a:ext cx="4279674"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85000"/>
                </a:lnSpc>
                <a:buClr>
                  <a:srgbClr val="E11C07"/>
                </a:buClr>
                <a:buFontTx/>
                <a:buChar char="•"/>
              </a:pPr>
              <a:r>
                <a:rPr lang="en-US" sz="2400" b="1" dirty="0">
                  <a:solidFill>
                    <a:srgbClr val="000000"/>
                  </a:solidFill>
                  <a:latin typeface="Arial"/>
                  <a:cs typeface="Arial"/>
                </a:rPr>
                <a:t>Lack or loss of privacy</a:t>
              </a:r>
            </a:p>
          </p:txBody>
        </p:sp>
        <p:sp>
          <p:nvSpPr>
            <p:cNvPr id="33" name="Rectangle 12"/>
            <p:cNvSpPr>
              <a:spLocks noChangeArrowheads="1"/>
            </p:cNvSpPr>
            <p:nvPr/>
          </p:nvSpPr>
          <p:spPr bwMode="auto">
            <a:xfrm>
              <a:off x="1524000" y="5047826"/>
              <a:ext cx="3401809" cy="20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solidFill>
                    <a:srgbClr val="000000"/>
                  </a:solidFill>
                  <a:latin typeface="Arial"/>
                  <a:cs typeface="Arial"/>
                </a:rPr>
                <a:t>Other challenges…</a:t>
              </a:r>
            </a:p>
          </p:txBody>
        </p:sp>
        <p:sp>
          <p:nvSpPr>
            <p:cNvPr id="34" name="Rectangle 13"/>
            <p:cNvSpPr>
              <a:spLocks noChangeArrowheads="1"/>
            </p:cNvSpPr>
            <p:nvPr/>
          </p:nvSpPr>
          <p:spPr bwMode="auto">
            <a:xfrm>
              <a:off x="1524000" y="4285826"/>
              <a:ext cx="3401809" cy="20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solidFill>
                    <a:srgbClr val="000000"/>
                  </a:solidFill>
                  <a:latin typeface="Arial"/>
                  <a:cs typeface="Arial"/>
                </a:rPr>
                <a:t>Child care</a:t>
              </a:r>
            </a:p>
          </p:txBody>
        </p:sp>
        <p:sp>
          <p:nvSpPr>
            <p:cNvPr id="35" name="Rectangle 14"/>
            <p:cNvSpPr>
              <a:spLocks noChangeArrowheads="1"/>
            </p:cNvSpPr>
            <p:nvPr/>
          </p:nvSpPr>
          <p:spPr bwMode="auto">
            <a:xfrm>
              <a:off x="1524000" y="4666826"/>
              <a:ext cx="3401809" cy="20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solidFill>
                    <a:srgbClr val="000000"/>
                  </a:solidFill>
                  <a:latin typeface="Arial"/>
                  <a:cs typeface="Arial"/>
                </a:rPr>
                <a:t>Transportation</a:t>
              </a:r>
            </a:p>
          </p:txBody>
        </p:sp>
        <p:sp>
          <p:nvSpPr>
            <p:cNvPr id="36" name="Rectangle 15"/>
            <p:cNvSpPr>
              <a:spLocks noChangeArrowheads="1"/>
            </p:cNvSpPr>
            <p:nvPr/>
          </p:nvSpPr>
          <p:spPr bwMode="auto">
            <a:xfrm>
              <a:off x="1524000" y="3142826"/>
              <a:ext cx="3902075" cy="20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solidFill>
                    <a:srgbClr val="000000"/>
                  </a:solidFill>
                  <a:latin typeface="Arial"/>
                  <a:cs typeface="Arial"/>
                </a:rPr>
                <a:t>Mealtimes/decisions</a:t>
              </a:r>
            </a:p>
          </p:txBody>
        </p:sp>
        <p:sp>
          <p:nvSpPr>
            <p:cNvPr id="37" name="Rectangle 16"/>
            <p:cNvSpPr>
              <a:spLocks noChangeArrowheads="1"/>
            </p:cNvSpPr>
            <p:nvPr/>
          </p:nvSpPr>
          <p:spPr bwMode="auto">
            <a:xfrm>
              <a:off x="1524000" y="3904825"/>
              <a:ext cx="7056514" cy="384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ja-JP" altLang="en-US" sz="2400" b="1" dirty="0">
                  <a:solidFill>
                    <a:srgbClr val="000000"/>
                  </a:solidFill>
                  <a:latin typeface="Arial"/>
                  <a:cs typeface="Arial"/>
                </a:rPr>
                <a:t>“</a:t>
              </a:r>
              <a:r>
                <a:rPr lang="en-US" altLang="ja-JP" sz="2400" b="1" dirty="0">
                  <a:solidFill>
                    <a:srgbClr val="000000"/>
                  </a:solidFill>
                  <a:latin typeface="Arial"/>
                  <a:cs typeface="Arial"/>
                </a:rPr>
                <a:t>Lock out</a:t>
              </a:r>
              <a:r>
                <a:rPr lang="ja-JP" altLang="en-US" sz="2400" b="1" dirty="0">
                  <a:solidFill>
                    <a:srgbClr val="000000"/>
                  </a:solidFill>
                  <a:latin typeface="Arial"/>
                  <a:cs typeface="Arial"/>
                </a:rPr>
                <a:t>”</a:t>
              </a:r>
              <a:r>
                <a:rPr lang="en-US" altLang="ja-JP" sz="2400" b="1" dirty="0">
                  <a:solidFill>
                    <a:srgbClr val="000000"/>
                  </a:solidFill>
                  <a:latin typeface="Arial"/>
                  <a:cs typeface="Arial"/>
                </a:rPr>
                <a:t> times in shelters / access to living quarters</a:t>
              </a:r>
              <a:endParaRPr lang="en-US" sz="2400" b="1" dirty="0">
                <a:solidFill>
                  <a:srgbClr val="000000"/>
                </a:solidFill>
                <a:latin typeface="Arial"/>
                <a:cs typeface="Arial"/>
              </a:endParaRPr>
            </a:p>
          </p:txBody>
        </p:sp>
        <p:sp>
          <p:nvSpPr>
            <p:cNvPr id="38" name="Rectangle 17"/>
            <p:cNvSpPr>
              <a:spLocks noChangeArrowheads="1"/>
            </p:cNvSpPr>
            <p:nvPr/>
          </p:nvSpPr>
          <p:spPr bwMode="auto">
            <a:xfrm>
              <a:off x="1524000" y="3523826"/>
              <a:ext cx="3601915" cy="20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rgbClr val="E11C07"/>
                </a:buClr>
                <a:buFontTx/>
                <a:buChar char="•"/>
              </a:pPr>
              <a:r>
                <a:rPr lang="en-US" sz="2400" b="1">
                  <a:solidFill>
                    <a:srgbClr val="000000"/>
                  </a:solidFill>
                  <a:latin typeface="Arial"/>
                  <a:cs typeface="Arial"/>
                </a:rPr>
                <a:t>Child play</a:t>
              </a:r>
            </a:p>
          </p:txBody>
        </p:sp>
        <p:sp>
          <p:nvSpPr>
            <p:cNvPr id="39" name="Rectangle 2"/>
            <p:cNvSpPr>
              <a:spLocks noChangeArrowheads="1"/>
            </p:cNvSpPr>
            <p:nvPr/>
          </p:nvSpPr>
          <p:spPr bwMode="auto">
            <a:xfrm>
              <a:off x="1524000" y="2286000"/>
              <a:ext cx="6096000" cy="334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1" hangingPunct="1">
                <a:lnSpc>
                  <a:spcPct val="85000"/>
                </a:lnSpc>
                <a:buClr>
                  <a:srgbClr val="E11C07"/>
                </a:buClr>
                <a:buFontTx/>
                <a:buChar char="•"/>
              </a:pPr>
              <a:r>
                <a:rPr lang="en-US" sz="2400" b="1" dirty="0">
                  <a:solidFill>
                    <a:srgbClr val="000000"/>
                  </a:solidFill>
                  <a:latin typeface="Arial"/>
                  <a:cs typeface="Arial"/>
                </a:rPr>
                <a:t>Lack or loss of parental control/authority</a:t>
              </a:r>
            </a:p>
          </p:txBody>
        </p:sp>
      </p:grpSp>
    </p:spTree>
    <p:extLst>
      <p:ext uri="{BB962C8B-B14F-4D97-AF65-F5344CB8AC3E}">
        <p14:creationId xmlns:p14="http://schemas.microsoft.com/office/powerpoint/2010/main" val="123355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294967295"/>
          </p:nvPr>
        </p:nvSpPr>
        <p:spPr>
          <a:xfrm>
            <a:off x="8115852" y="6538477"/>
            <a:ext cx="772654" cy="257496"/>
          </a:xfrm>
          <a:prstGeom prst="rect">
            <a:avLst/>
          </a:prstGeom>
        </p:spPr>
        <p:txBody>
          <a:bodyPr/>
          <a:lstStyle/>
          <a:p>
            <a:r>
              <a:rPr lang="en-US" sz="1100" smtClean="0"/>
              <a:t>Slide </a:t>
            </a:r>
            <a:fld id="{7F5CE407-6216-4202-80E4-A30DC2F709B2}" type="slidenum">
              <a:rPr lang="en-US" sz="1100" smtClean="0"/>
              <a:pPr/>
              <a:t>24</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pic>
        <p:nvPicPr>
          <p:cNvPr id="6" name="Picture 5" descr="USuncut_housing affordability graphic.pdf"/>
          <p:cNvPicPr>
            <a:picLocks noChangeAspect="1"/>
          </p:cNvPicPr>
          <p:nvPr/>
        </p:nvPicPr>
        <p:blipFill rotWithShape="1">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sharpenSoften amount="80000"/>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l="4113" r="4251"/>
          <a:stretch/>
        </p:blipFill>
        <p:spPr>
          <a:xfrm rot="5400000">
            <a:off x="1559467" y="-726531"/>
            <a:ext cx="6025067" cy="9144002"/>
          </a:xfrm>
          <a:prstGeom prst="rect">
            <a:avLst/>
          </a:prstGeom>
        </p:spPr>
      </p:pic>
    </p:spTree>
    <p:extLst>
      <p:ext uri="{BB962C8B-B14F-4D97-AF65-F5344CB8AC3E}">
        <p14:creationId xmlns:p14="http://schemas.microsoft.com/office/powerpoint/2010/main" val="22584727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25</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43054" y="1006940"/>
            <a:ext cx="7978280" cy="416023"/>
          </a:xfrm>
        </p:spPr>
        <p:txBody>
          <a:bodyPr/>
          <a:lstStyle/>
          <a:p>
            <a:pPr eaLnBrk="1" hangingPunct="1">
              <a:defRPr/>
            </a:pPr>
            <a:r>
              <a:rPr lang="en-US" sz="2800" b="1" dirty="0" smtClean="0">
                <a:latin typeface="Arial"/>
                <a:cs typeface="Arial"/>
              </a:rPr>
              <a:t>Demographics for local ESC Region</a:t>
            </a:r>
            <a:r>
              <a:rPr lang="en-US" sz="2800" b="1" dirty="0">
                <a:latin typeface="Arial"/>
                <a:cs typeface="Arial"/>
              </a:rPr>
              <a:t> </a:t>
            </a:r>
            <a:r>
              <a:rPr lang="en-US" sz="2800" b="1" dirty="0" smtClean="0">
                <a:latin typeface="Arial"/>
                <a:cs typeface="Arial"/>
              </a:rPr>
              <a:t>or ISD</a:t>
            </a:r>
          </a:p>
        </p:txBody>
      </p:sp>
      <p:sp>
        <p:nvSpPr>
          <p:cNvPr id="11" name="Rectangle 2"/>
          <p:cNvSpPr>
            <a:spLocks noChangeArrowheads="1"/>
          </p:cNvSpPr>
          <p:nvPr/>
        </p:nvSpPr>
        <p:spPr bwMode="auto">
          <a:xfrm>
            <a:off x="152400" y="1611313"/>
            <a:ext cx="4648200" cy="4154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Aft>
                <a:spcPts val="1200"/>
              </a:spcAft>
            </a:pPr>
            <a:r>
              <a:rPr lang="en-US" sz="2000" dirty="0" smtClean="0">
                <a:latin typeface="Arial"/>
                <a:cs typeface="Arial"/>
              </a:rPr>
              <a:t>Population:</a:t>
            </a:r>
          </a:p>
          <a:p>
            <a:pPr eaLnBrk="1" hangingPunct="1">
              <a:spcAft>
                <a:spcPts val="1200"/>
              </a:spcAft>
            </a:pPr>
            <a:r>
              <a:rPr lang="en-US" sz="2000" dirty="0" smtClean="0">
                <a:latin typeface="Arial"/>
                <a:cs typeface="Arial"/>
              </a:rPr>
              <a:t>Population Growth:</a:t>
            </a:r>
          </a:p>
          <a:p>
            <a:pPr eaLnBrk="1" hangingPunct="1">
              <a:spcAft>
                <a:spcPts val="1200"/>
              </a:spcAft>
            </a:pPr>
            <a:r>
              <a:rPr lang="en-US" sz="2000" dirty="0" smtClean="0">
                <a:latin typeface="Arial"/>
                <a:cs typeface="Arial"/>
              </a:rPr>
              <a:t>Households:</a:t>
            </a:r>
          </a:p>
          <a:p>
            <a:pPr eaLnBrk="1" hangingPunct="1">
              <a:spcAft>
                <a:spcPts val="1200"/>
              </a:spcAft>
            </a:pPr>
            <a:r>
              <a:rPr lang="en-US" sz="2000" dirty="0" smtClean="0">
                <a:latin typeface="Arial"/>
                <a:cs typeface="Arial"/>
              </a:rPr>
              <a:t>Median Age:</a:t>
            </a:r>
          </a:p>
          <a:p>
            <a:pPr eaLnBrk="1" hangingPunct="1">
              <a:spcAft>
                <a:spcPts val="1200"/>
              </a:spcAft>
            </a:pPr>
            <a:r>
              <a:rPr lang="en-US" sz="2000" dirty="0" smtClean="0">
                <a:latin typeface="Arial"/>
                <a:cs typeface="Arial"/>
              </a:rPr>
              <a:t>Median </a:t>
            </a:r>
            <a:r>
              <a:rPr lang="en-US" sz="2000" dirty="0">
                <a:latin typeface="Arial"/>
                <a:cs typeface="Arial"/>
              </a:rPr>
              <a:t>Income:    </a:t>
            </a:r>
            <a:endParaRPr lang="en-US" sz="2000" dirty="0" smtClean="0">
              <a:latin typeface="Arial"/>
              <a:cs typeface="Arial"/>
            </a:endParaRPr>
          </a:p>
          <a:p>
            <a:pPr eaLnBrk="1" hangingPunct="1">
              <a:spcAft>
                <a:spcPts val="1200"/>
              </a:spcAft>
            </a:pPr>
            <a:r>
              <a:rPr lang="en-US" sz="2000" dirty="0" smtClean="0">
                <a:latin typeface="Arial"/>
                <a:cs typeface="Arial"/>
              </a:rPr>
              <a:t>Unemployment Rate:</a:t>
            </a:r>
          </a:p>
          <a:p>
            <a:pPr eaLnBrk="1" hangingPunct="1">
              <a:spcAft>
                <a:spcPts val="1200"/>
              </a:spcAft>
            </a:pPr>
            <a:r>
              <a:rPr lang="en-US" sz="2000" dirty="0" smtClean="0">
                <a:latin typeface="Arial"/>
                <a:cs typeface="Arial"/>
              </a:rPr>
              <a:t>Median </a:t>
            </a:r>
            <a:r>
              <a:rPr lang="en-US" sz="2000" dirty="0">
                <a:latin typeface="Arial"/>
                <a:cs typeface="Arial"/>
              </a:rPr>
              <a:t>Home </a:t>
            </a:r>
            <a:r>
              <a:rPr lang="en-US" sz="2000" dirty="0" smtClean="0">
                <a:latin typeface="Arial"/>
                <a:cs typeface="Arial"/>
              </a:rPr>
              <a:t>Value:</a:t>
            </a:r>
          </a:p>
          <a:p>
            <a:pPr eaLnBrk="1" hangingPunct="1">
              <a:spcAft>
                <a:spcPts val="1200"/>
              </a:spcAft>
            </a:pPr>
            <a:r>
              <a:rPr lang="en-US" sz="2000" dirty="0" smtClean="0">
                <a:latin typeface="Arial"/>
                <a:cs typeface="Arial"/>
              </a:rPr>
              <a:t>Poverty Rate</a:t>
            </a:r>
          </a:p>
          <a:p>
            <a:pPr eaLnBrk="1" hangingPunct="1">
              <a:spcAft>
                <a:spcPts val="1200"/>
              </a:spcAft>
            </a:pPr>
            <a:r>
              <a:rPr lang="en-US" sz="2000" dirty="0" smtClean="0">
                <a:latin typeface="Arial"/>
                <a:cs typeface="Arial"/>
              </a:rPr>
              <a:t>Child </a:t>
            </a:r>
            <a:r>
              <a:rPr lang="en-US" sz="2000" dirty="0">
                <a:latin typeface="Arial"/>
                <a:cs typeface="Arial"/>
              </a:rPr>
              <a:t>Poverty Rate</a:t>
            </a:r>
            <a:r>
              <a:rPr lang="en-US" sz="2400" dirty="0">
                <a:latin typeface="Arial"/>
                <a:cs typeface="Arial"/>
              </a:rPr>
              <a:t>  </a:t>
            </a:r>
            <a:r>
              <a:rPr lang="en-US" sz="2200" dirty="0"/>
              <a:t>	 </a:t>
            </a:r>
          </a:p>
        </p:txBody>
      </p:sp>
      <p:sp>
        <p:nvSpPr>
          <p:cNvPr id="12" name="Rectangle 2"/>
          <p:cNvSpPr>
            <a:spLocks noChangeArrowheads="1"/>
          </p:cNvSpPr>
          <p:nvPr/>
        </p:nvSpPr>
        <p:spPr bwMode="auto">
          <a:xfrm>
            <a:off x="4729641" y="4149751"/>
            <a:ext cx="4079479"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spcAft>
                <a:spcPts val="600"/>
              </a:spcAft>
            </a:pPr>
            <a:r>
              <a:rPr lang="en-US" sz="2200" b="1" u="sng" dirty="0">
                <a:latin typeface="Arial"/>
                <a:cs typeface="Arial"/>
              </a:rPr>
              <a:t>Children</a:t>
            </a:r>
          </a:p>
          <a:p>
            <a:pPr eaLnBrk="1" hangingPunct="1">
              <a:spcAft>
                <a:spcPts val="600"/>
              </a:spcAft>
            </a:pPr>
            <a:r>
              <a:rPr lang="en-US" sz="2000" dirty="0" smtClean="0"/>
              <a:t>ISD student population:                      </a:t>
            </a:r>
            <a:endParaRPr lang="en-US" sz="2000" dirty="0"/>
          </a:p>
          <a:p>
            <a:pPr eaLnBrk="1" hangingPunct="1">
              <a:spcAft>
                <a:spcPts val="600"/>
              </a:spcAft>
            </a:pPr>
            <a:r>
              <a:rPr lang="en-US" sz="2000" dirty="0" smtClean="0"/>
              <a:t>In Poverty:               </a:t>
            </a:r>
            <a:endParaRPr lang="en-US" sz="2000" dirty="0"/>
          </a:p>
          <a:p>
            <a:pPr eaLnBrk="1" hangingPunct="1">
              <a:spcAft>
                <a:spcPts val="600"/>
              </a:spcAft>
            </a:pPr>
            <a:r>
              <a:rPr lang="en-US" sz="2000" dirty="0" smtClean="0"/>
              <a:t>Homeless Identified:         </a:t>
            </a:r>
            <a:r>
              <a:rPr lang="en-US" sz="2200" dirty="0"/>
              <a:t/>
            </a:r>
            <a:br>
              <a:rPr lang="en-US" sz="2200" dirty="0"/>
            </a:br>
            <a:r>
              <a:rPr lang="en-US" sz="2200" dirty="0"/>
              <a:t> </a:t>
            </a:r>
          </a:p>
        </p:txBody>
      </p:sp>
      <p:sp>
        <p:nvSpPr>
          <p:cNvPr id="13" name="Rectangle 2"/>
          <p:cNvSpPr>
            <a:spLocks noChangeArrowheads="1"/>
          </p:cNvSpPr>
          <p:nvPr/>
        </p:nvSpPr>
        <p:spPr bwMode="auto">
          <a:xfrm>
            <a:off x="4729642" y="1600200"/>
            <a:ext cx="4154714"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spcAft>
                <a:spcPts val="1200"/>
              </a:spcAft>
            </a:pPr>
            <a:r>
              <a:rPr lang="en-US" sz="2000" b="1" u="sng" dirty="0">
                <a:latin typeface="Arial"/>
                <a:cs typeface="Arial"/>
              </a:rPr>
              <a:t>Rental Rates   </a:t>
            </a:r>
          </a:p>
          <a:p>
            <a:pPr eaLnBrk="1" hangingPunct="1"/>
            <a:r>
              <a:rPr lang="en-US" sz="2000" dirty="0">
                <a:latin typeface="Arial"/>
                <a:cs typeface="Arial"/>
              </a:rPr>
              <a:t>1 </a:t>
            </a:r>
            <a:r>
              <a:rPr lang="en-US" sz="2000" dirty="0" smtClean="0">
                <a:latin typeface="Arial"/>
                <a:cs typeface="Arial"/>
              </a:rPr>
              <a:t>BR= $              2 BR= $ </a:t>
            </a:r>
          </a:p>
          <a:p>
            <a:pPr eaLnBrk="1" hangingPunct="1"/>
            <a:endParaRPr lang="en-US" sz="2000" b="1" dirty="0" smtClean="0">
              <a:latin typeface="Arial"/>
              <a:cs typeface="Arial"/>
            </a:endParaRPr>
          </a:p>
          <a:p>
            <a:pPr eaLnBrk="1" hangingPunct="1"/>
            <a:r>
              <a:rPr lang="en-US" sz="2000" b="1" dirty="0" smtClean="0">
                <a:latin typeface="Arial"/>
                <a:cs typeface="Arial"/>
              </a:rPr>
              <a:t>TX </a:t>
            </a:r>
            <a:r>
              <a:rPr lang="en-US" sz="2000" b="1" dirty="0" err="1" smtClean="0">
                <a:latin typeface="Arial"/>
                <a:cs typeface="Arial"/>
              </a:rPr>
              <a:t>avg</a:t>
            </a:r>
            <a:r>
              <a:rPr lang="en-US" sz="2000" b="1" dirty="0" smtClean="0">
                <a:latin typeface="Arial"/>
                <a:cs typeface="Arial"/>
              </a:rPr>
              <a:t> = $</a:t>
            </a:r>
            <a:r>
              <a:rPr lang="en-US" sz="2000" b="1" dirty="0">
                <a:latin typeface="Arial"/>
                <a:cs typeface="Arial"/>
              </a:rPr>
              <a:t>826 = </a:t>
            </a:r>
            <a:r>
              <a:rPr lang="en-US" sz="2000" b="1" dirty="0" smtClean="0">
                <a:latin typeface="Arial"/>
                <a:cs typeface="Arial"/>
              </a:rPr>
              <a:t/>
            </a:r>
            <a:br>
              <a:rPr lang="en-US" sz="2000" b="1" dirty="0" smtClean="0">
                <a:latin typeface="Arial"/>
                <a:cs typeface="Arial"/>
              </a:rPr>
            </a:br>
            <a:r>
              <a:rPr lang="en-US" sz="2000" b="1" dirty="0" smtClean="0">
                <a:latin typeface="Arial"/>
                <a:cs typeface="Arial"/>
              </a:rPr>
              <a:t>           $</a:t>
            </a:r>
            <a:r>
              <a:rPr lang="en-US" sz="2000" b="1" dirty="0">
                <a:latin typeface="Arial"/>
                <a:cs typeface="Arial"/>
              </a:rPr>
              <a:t>14.97/hr. x 42 x 52 = </a:t>
            </a:r>
            <a:r>
              <a:rPr lang="en-US" sz="2000" b="1" dirty="0" smtClean="0">
                <a:latin typeface="Arial"/>
                <a:cs typeface="Arial"/>
              </a:rPr>
              <a:t/>
            </a:r>
            <a:br>
              <a:rPr lang="en-US" sz="2000" b="1" dirty="0" smtClean="0">
                <a:latin typeface="Arial"/>
                <a:cs typeface="Arial"/>
              </a:rPr>
            </a:br>
            <a:r>
              <a:rPr lang="en-US" sz="2000" b="1" dirty="0" smtClean="0">
                <a:latin typeface="Arial"/>
                <a:cs typeface="Arial"/>
              </a:rPr>
              <a:t>           </a:t>
            </a:r>
            <a:r>
              <a:rPr lang="en-US" sz="2000" b="1" dirty="0" smtClean="0">
                <a:solidFill>
                  <a:srgbClr val="FF0000"/>
                </a:solidFill>
                <a:latin typeface="Arial"/>
                <a:cs typeface="Arial"/>
              </a:rPr>
              <a:t>1.1 </a:t>
            </a:r>
            <a:r>
              <a:rPr lang="en-US" sz="2000" b="1" dirty="0">
                <a:solidFill>
                  <a:srgbClr val="FF0000"/>
                </a:solidFill>
                <a:latin typeface="Arial"/>
                <a:cs typeface="Arial"/>
              </a:rPr>
              <a:t>wage </a:t>
            </a:r>
            <a:r>
              <a:rPr lang="en-US" sz="2000" b="1" dirty="0" smtClean="0">
                <a:solidFill>
                  <a:srgbClr val="FF0000"/>
                </a:solidFill>
                <a:latin typeface="Arial"/>
                <a:cs typeface="Arial"/>
              </a:rPr>
              <a:t>earners</a:t>
            </a:r>
            <a:r>
              <a:rPr lang="en-US" sz="2000" b="1" u="sng" dirty="0" smtClean="0">
                <a:solidFill>
                  <a:schemeClr val="accent1"/>
                </a:solidFill>
                <a:latin typeface="Arial"/>
                <a:cs typeface="Arial"/>
              </a:rPr>
              <a:t/>
            </a:r>
            <a:br>
              <a:rPr lang="en-US" sz="2000" b="1" u="sng" dirty="0" smtClean="0">
                <a:solidFill>
                  <a:schemeClr val="accent1"/>
                </a:solidFill>
                <a:latin typeface="Arial"/>
                <a:cs typeface="Arial"/>
              </a:rPr>
            </a:br>
            <a:r>
              <a:rPr lang="en-US" sz="2000" dirty="0" smtClean="0">
                <a:solidFill>
                  <a:schemeClr val="accent1"/>
                </a:solidFill>
                <a:latin typeface="Arial"/>
                <a:cs typeface="Arial"/>
              </a:rPr>
              <a:t>      </a:t>
            </a:r>
            <a:r>
              <a:rPr lang="en-US" sz="2000" b="1" i="1" dirty="0" smtClean="0">
                <a:solidFill>
                  <a:schemeClr val="accent1"/>
                </a:solidFill>
                <a:latin typeface="Arial"/>
                <a:cs typeface="Arial"/>
              </a:rPr>
              <a:t>or</a:t>
            </a:r>
            <a:r>
              <a:rPr lang="en-US" sz="2000" dirty="0" smtClean="0">
                <a:solidFill>
                  <a:schemeClr val="accent1"/>
                </a:solidFill>
                <a:latin typeface="Arial"/>
                <a:cs typeface="Arial"/>
              </a:rPr>
              <a:t>  </a:t>
            </a:r>
            <a:r>
              <a:rPr lang="en-US" sz="2000" b="1" dirty="0" smtClean="0">
                <a:solidFill>
                  <a:srgbClr val="FF0000"/>
                </a:solidFill>
                <a:latin typeface="Arial"/>
                <a:cs typeface="Arial"/>
              </a:rPr>
              <a:t>2.2 </a:t>
            </a:r>
            <a:r>
              <a:rPr lang="en-US" sz="2000" b="1" dirty="0">
                <a:solidFill>
                  <a:srgbClr val="FF0000"/>
                </a:solidFill>
                <a:latin typeface="Arial"/>
                <a:cs typeface="Arial"/>
              </a:rPr>
              <a:t>min wage earners</a:t>
            </a:r>
          </a:p>
        </p:txBody>
      </p:sp>
      <p:sp>
        <p:nvSpPr>
          <p:cNvPr id="14" name="Rectangle 1"/>
          <p:cNvSpPr>
            <a:spLocks noChangeArrowheads="1"/>
          </p:cNvSpPr>
          <p:nvPr/>
        </p:nvSpPr>
        <p:spPr bwMode="auto">
          <a:xfrm>
            <a:off x="631865" y="5888877"/>
            <a:ext cx="79182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r>
              <a:rPr lang="en-US" sz="1400" b="1" i="1" dirty="0">
                <a:solidFill>
                  <a:srgbClr val="000000"/>
                </a:solidFill>
              </a:rPr>
              <a:t>      </a:t>
            </a:r>
            <a:r>
              <a:rPr lang="en-US" sz="1400" b="1" i="1" dirty="0">
                <a:solidFill>
                  <a:srgbClr val="000000"/>
                </a:solidFill>
                <a:latin typeface="Arial"/>
                <a:cs typeface="Arial"/>
              </a:rPr>
              <a:t> </a:t>
            </a:r>
            <a:r>
              <a:rPr lang="en-US" sz="1400" b="1" i="1" dirty="0" smtClean="0">
                <a:solidFill>
                  <a:srgbClr val="000000"/>
                </a:solidFill>
                <a:latin typeface="Arial"/>
                <a:cs typeface="Arial"/>
              </a:rPr>
              <a:t>Sources to use:        </a:t>
            </a:r>
            <a:r>
              <a:rPr lang="en-US" sz="1400" dirty="0" err="1">
                <a:solidFill>
                  <a:srgbClr val="000000"/>
                </a:solidFill>
                <a:latin typeface="Arial"/>
                <a:cs typeface="Arial"/>
              </a:rPr>
              <a:t>www.city-data.com</a:t>
            </a:r>
            <a:r>
              <a:rPr lang="en-US" sz="1400" dirty="0">
                <a:solidFill>
                  <a:srgbClr val="000000"/>
                </a:solidFill>
                <a:latin typeface="Arial"/>
                <a:cs typeface="Arial"/>
              </a:rPr>
              <a:t>/housing/</a:t>
            </a:r>
            <a:r>
              <a:rPr lang="en-US" sz="1400" dirty="0" err="1">
                <a:solidFill>
                  <a:srgbClr val="000000"/>
                </a:solidFill>
                <a:latin typeface="Arial"/>
                <a:cs typeface="Arial"/>
              </a:rPr>
              <a:t>houses.html</a:t>
            </a:r>
            <a:endParaRPr lang="en-US" sz="1400" i="1" dirty="0">
              <a:solidFill>
                <a:srgbClr val="000000"/>
              </a:solidFill>
              <a:latin typeface="Arial"/>
              <a:cs typeface="Arial"/>
            </a:endParaRPr>
          </a:p>
          <a:p>
            <a:pPr eaLnBrk="1" hangingPunct="1"/>
            <a:r>
              <a:rPr lang="en-US" sz="1400" i="1" dirty="0">
                <a:solidFill>
                  <a:srgbClr val="000000"/>
                </a:solidFill>
                <a:latin typeface="Arial"/>
                <a:cs typeface="Arial"/>
              </a:rPr>
              <a:t>                              </a:t>
            </a:r>
            <a:r>
              <a:rPr lang="en-US" sz="1400" i="1" dirty="0" smtClean="0">
                <a:solidFill>
                  <a:srgbClr val="000000"/>
                </a:solidFill>
                <a:latin typeface="Arial"/>
                <a:cs typeface="Arial"/>
              </a:rPr>
              <a:t>           Out </a:t>
            </a:r>
            <a:r>
              <a:rPr lang="en-US" sz="1400" i="1" dirty="0">
                <a:solidFill>
                  <a:srgbClr val="000000"/>
                </a:solidFill>
                <a:latin typeface="Arial"/>
                <a:cs typeface="Arial"/>
              </a:rPr>
              <a:t>of Reach, </a:t>
            </a:r>
            <a:r>
              <a:rPr lang="en-US" sz="1400" dirty="0">
                <a:solidFill>
                  <a:srgbClr val="000000"/>
                </a:solidFill>
                <a:latin typeface="Arial"/>
                <a:cs typeface="Arial"/>
              </a:rPr>
              <a:t>National Low Income Housing </a:t>
            </a:r>
            <a:r>
              <a:rPr lang="en-US" sz="1400" dirty="0" smtClean="0">
                <a:solidFill>
                  <a:srgbClr val="000000"/>
                </a:solidFill>
                <a:latin typeface="Arial"/>
                <a:cs typeface="Arial"/>
              </a:rPr>
              <a:t>Coalition - </a:t>
            </a:r>
            <a:r>
              <a:rPr lang="en-US" sz="1400" dirty="0" err="1" smtClean="0">
                <a:solidFill>
                  <a:srgbClr val="000000"/>
                </a:solidFill>
                <a:latin typeface="Arial"/>
                <a:cs typeface="Arial"/>
              </a:rPr>
              <a:t>www.</a:t>
            </a:r>
            <a:r>
              <a:rPr lang="en-US" sz="1400" u="sng" dirty="0" err="1" smtClean="0">
                <a:solidFill>
                  <a:srgbClr val="000000"/>
                </a:solidFill>
                <a:latin typeface="Arial"/>
                <a:cs typeface="Arial"/>
              </a:rPr>
              <a:t>nlihc.org</a:t>
            </a:r>
            <a:endParaRPr lang="en-US" sz="1400" u="sng" dirty="0">
              <a:solidFill>
                <a:srgbClr val="000000"/>
              </a:solidFill>
              <a:latin typeface="Arial"/>
              <a:cs typeface="Arial"/>
            </a:endParaRPr>
          </a:p>
        </p:txBody>
      </p:sp>
      <p:cxnSp>
        <p:nvCxnSpPr>
          <p:cNvPr id="5" name="Straight Connector 4"/>
          <p:cNvCxnSpPr/>
          <p:nvPr/>
        </p:nvCxnSpPr>
        <p:spPr>
          <a:xfrm>
            <a:off x="4595387" y="1422963"/>
            <a:ext cx="0" cy="446591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4689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26</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395707"/>
            <a:ext cx="7978280" cy="837642"/>
          </a:xfrm>
        </p:spPr>
        <p:txBody>
          <a:bodyPr/>
          <a:lstStyle/>
          <a:p>
            <a:pPr eaLnBrk="1" hangingPunct="1">
              <a:defRPr/>
            </a:pPr>
            <a:r>
              <a:rPr lang="en-US" sz="2800" b="1" dirty="0" smtClean="0">
                <a:latin typeface="Arial"/>
                <a:cs typeface="Arial"/>
              </a:rPr>
              <a:t>Children living in homeless situation experience the trauma of loss:</a:t>
            </a:r>
          </a:p>
        </p:txBody>
      </p:sp>
      <p:sp>
        <p:nvSpPr>
          <p:cNvPr id="17" name="Rectangle 4"/>
          <p:cNvSpPr txBox="1">
            <a:spLocks noChangeArrowheads="1"/>
          </p:cNvSpPr>
          <p:nvPr/>
        </p:nvSpPr>
        <p:spPr>
          <a:xfrm>
            <a:off x="228600" y="2748923"/>
            <a:ext cx="8610600" cy="28956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charset="0"/>
              <a:buNone/>
            </a:pPr>
            <a:r>
              <a:rPr lang="en-US" dirty="0" smtClean="0">
                <a:solidFill>
                  <a:srgbClr val="000000"/>
                </a:solidFill>
                <a:latin typeface="Arial" charset="0"/>
                <a:ea typeface="MS PGothic" charset="0"/>
              </a:rPr>
              <a:t> </a:t>
            </a:r>
            <a:r>
              <a:rPr lang="en-US" sz="3000" b="1" dirty="0" smtClean="0">
                <a:solidFill>
                  <a:srgbClr val="000000"/>
                </a:solidFill>
                <a:latin typeface="Arial" charset="0"/>
                <a:ea typeface="MS PGothic" charset="0"/>
              </a:rPr>
              <a:t> home  /  room  /  neighborhood  / </a:t>
            </a:r>
          </a:p>
          <a:p>
            <a:pPr marL="0" indent="0" algn="ctr">
              <a:lnSpc>
                <a:spcPct val="155000"/>
              </a:lnSpc>
              <a:spcBef>
                <a:spcPct val="0"/>
              </a:spcBef>
              <a:buFont typeface="Wingdings" charset="0"/>
              <a:buNone/>
            </a:pPr>
            <a:r>
              <a:rPr lang="en-US" sz="3000" b="1" dirty="0" smtClean="0">
                <a:solidFill>
                  <a:srgbClr val="000000"/>
                </a:solidFill>
                <a:latin typeface="Arial" charset="0"/>
                <a:ea typeface="MS PGothic" charset="0"/>
              </a:rPr>
              <a:t>family members  /  school  /  community  /   possessions  /  security  /  safety  /  </a:t>
            </a:r>
          </a:p>
          <a:p>
            <a:pPr marL="0" indent="0" algn="ctr">
              <a:lnSpc>
                <a:spcPct val="155000"/>
              </a:lnSpc>
              <a:spcBef>
                <a:spcPct val="0"/>
              </a:spcBef>
              <a:buFont typeface="Wingdings" charset="0"/>
              <a:buNone/>
            </a:pPr>
            <a:r>
              <a:rPr lang="en-US" sz="3000" b="1" dirty="0" smtClean="0">
                <a:solidFill>
                  <a:srgbClr val="000000"/>
                </a:solidFill>
                <a:latin typeface="Arial" charset="0"/>
                <a:ea typeface="MS PGothic" charset="0"/>
              </a:rPr>
              <a:t>self esteem  /  predictable routines </a:t>
            </a:r>
            <a:endParaRPr lang="en-US" sz="3000" b="1" dirty="0">
              <a:solidFill>
                <a:srgbClr val="000000"/>
              </a:solidFill>
              <a:latin typeface="Arial" charset="0"/>
              <a:ea typeface="MS PGothic" charset="0"/>
            </a:endParaRPr>
          </a:p>
        </p:txBody>
      </p:sp>
    </p:spTree>
    <p:extLst>
      <p:ext uri="{BB962C8B-B14F-4D97-AF65-F5344CB8AC3E}">
        <p14:creationId xmlns:p14="http://schemas.microsoft.com/office/powerpoint/2010/main" val="1630986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dissolve">
                                      <p:cBhvr>
                                        <p:cTn id="10" dur="500"/>
                                        <p:tgtEl>
                                          <p:spTgt spid="1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dissolve">
                                      <p:cBhvr>
                                        <p:cTn id="1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27</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Text Box 4"/>
          <p:cNvSpPr txBox="1">
            <a:spLocks noChangeArrowheads="1"/>
          </p:cNvSpPr>
          <p:nvPr/>
        </p:nvSpPr>
        <p:spPr bwMode="auto">
          <a:xfrm>
            <a:off x="331031" y="2055307"/>
            <a:ext cx="8077200" cy="4416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5425" indent="225425">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457200" indent="-228600">
              <a:spcAft>
                <a:spcPts val="1200"/>
              </a:spcAft>
              <a:buClr>
                <a:schemeClr val="accent1"/>
              </a:buClr>
              <a:buSzPct val="90000"/>
              <a:buFont typeface="Arial"/>
              <a:buChar char="•"/>
            </a:pPr>
            <a:r>
              <a:rPr lang="en-US" sz="2000" dirty="0" smtClean="0"/>
              <a:t>Realizes</a:t>
            </a:r>
            <a:r>
              <a:rPr lang="en-US" sz="2000" dirty="0"/>
              <a:t> the widespread impact of trauma and understands potential paths for </a:t>
            </a:r>
            <a:r>
              <a:rPr lang="en-US" sz="2000" dirty="0" smtClean="0"/>
              <a:t>recovery</a:t>
            </a:r>
            <a:endParaRPr lang="en-US" sz="2000" dirty="0"/>
          </a:p>
          <a:p>
            <a:pPr marL="457200" indent="-228600">
              <a:spcAft>
                <a:spcPts val="1200"/>
              </a:spcAft>
              <a:buClr>
                <a:schemeClr val="accent1"/>
              </a:buClr>
              <a:buSzPct val="90000"/>
              <a:buFont typeface="Arial"/>
              <a:buChar char="•"/>
            </a:pPr>
            <a:r>
              <a:rPr lang="en-US" sz="2000" dirty="0" smtClean="0"/>
              <a:t>Recognizes</a:t>
            </a:r>
            <a:r>
              <a:rPr lang="en-US" sz="2000" dirty="0"/>
              <a:t> the signs and symptoms of trauma in clients, families, staff, and others involved with the </a:t>
            </a:r>
            <a:r>
              <a:rPr lang="en-US" sz="2000" dirty="0" smtClean="0"/>
              <a:t>system</a:t>
            </a:r>
            <a:endParaRPr lang="en-US" sz="2000" dirty="0"/>
          </a:p>
          <a:p>
            <a:pPr marL="457200" indent="-228600">
              <a:spcAft>
                <a:spcPts val="1200"/>
              </a:spcAft>
              <a:buClr>
                <a:schemeClr val="accent1"/>
              </a:buClr>
              <a:buSzPct val="90000"/>
              <a:buFont typeface="Arial"/>
              <a:buChar char="•"/>
            </a:pPr>
            <a:r>
              <a:rPr lang="en-US" sz="2000" dirty="0" smtClean="0"/>
              <a:t>Responds</a:t>
            </a:r>
            <a:r>
              <a:rPr lang="en-US" sz="2000" dirty="0"/>
              <a:t> by fully integrating knowledge about trauma into policies, procedures, and </a:t>
            </a:r>
            <a:r>
              <a:rPr lang="en-US" sz="2000" dirty="0" smtClean="0"/>
              <a:t>practices</a:t>
            </a:r>
            <a:endParaRPr lang="en-US" sz="2000" dirty="0"/>
          </a:p>
          <a:p>
            <a:pPr marL="457200" indent="-228600">
              <a:spcAft>
                <a:spcPts val="1200"/>
              </a:spcAft>
              <a:buClr>
                <a:schemeClr val="accent1"/>
              </a:buClr>
              <a:buSzPct val="90000"/>
              <a:buFont typeface="Arial"/>
              <a:buChar char="•"/>
            </a:pPr>
            <a:r>
              <a:rPr lang="en-US" sz="2000" dirty="0" smtClean="0"/>
              <a:t>Seeks </a:t>
            </a:r>
            <a:r>
              <a:rPr lang="en-US" sz="2000" dirty="0"/>
              <a:t>to actively resist re-</a:t>
            </a:r>
            <a:r>
              <a:rPr lang="en-US" sz="2000" dirty="0" smtClean="0"/>
              <a:t>traumatization</a:t>
            </a:r>
          </a:p>
          <a:p>
            <a:pPr marL="0" indent="0">
              <a:spcAft>
                <a:spcPts val="600"/>
              </a:spcAft>
              <a:buClr>
                <a:schemeClr val="accent1"/>
              </a:buClr>
              <a:buSzPct val="90000"/>
            </a:pPr>
            <a:endParaRPr lang="en-US" sz="800" dirty="0"/>
          </a:p>
          <a:p>
            <a:pPr marL="0" indent="0">
              <a:spcAft>
                <a:spcPts val="600"/>
              </a:spcAft>
              <a:buClr>
                <a:schemeClr val="accent1"/>
              </a:buClr>
              <a:buSzPct val="90000"/>
            </a:pPr>
            <a:r>
              <a:rPr lang="en-US" sz="2200" dirty="0"/>
              <a:t>A trauma-informed approach can be implemented in any type </a:t>
            </a:r>
            <a:r>
              <a:rPr lang="en-US" sz="2200" dirty="0" smtClean="0"/>
              <a:t>of organization </a:t>
            </a:r>
            <a:r>
              <a:rPr lang="en-US" sz="2200" dirty="0"/>
              <a:t>and is distinct from trauma-specific interventions or treatments that are designed specifically to address the consequences of trauma and to facilitate healing.</a:t>
            </a:r>
          </a:p>
        </p:txBody>
      </p:sp>
      <p:sp>
        <p:nvSpPr>
          <p:cNvPr id="11" name="Rectangle 2"/>
          <p:cNvSpPr>
            <a:spLocks noGrp="1" noChangeArrowheads="1"/>
          </p:cNvSpPr>
          <p:nvPr>
            <p:ph type="title"/>
          </p:nvPr>
        </p:nvSpPr>
        <p:spPr>
          <a:xfrm>
            <a:off x="339442" y="1072340"/>
            <a:ext cx="8549064" cy="934260"/>
          </a:xfrm>
        </p:spPr>
        <p:txBody>
          <a:bodyPr>
            <a:noAutofit/>
          </a:bodyPr>
          <a:lstStyle/>
          <a:p>
            <a:pPr algn="l"/>
            <a:r>
              <a:rPr lang="en-US" sz="2800" b="1" dirty="0">
                <a:latin typeface="Arial"/>
                <a:cs typeface="Arial"/>
              </a:rPr>
              <a:t>A program, organization, or system that is trauma-informed:</a:t>
            </a:r>
          </a:p>
        </p:txBody>
      </p:sp>
    </p:spTree>
    <p:extLst>
      <p:ext uri="{BB962C8B-B14F-4D97-AF65-F5344CB8AC3E}">
        <p14:creationId xmlns:p14="http://schemas.microsoft.com/office/powerpoint/2010/main" val="20154962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28</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Text Box 4"/>
          <p:cNvSpPr txBox="1">
            <a:spLocks noChangeArrowheads="1"/>
          </p:cNvSpPr>
          <p:nvPr/>
        </p:nvSpPr>
        <p:spPr bwMode="auto">
          <a:xfrm>
            <a:off x="331031" y="2055307"/>
            <a:ext cx="80772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5425" indent="225425">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3175">
              <a:spcAft>
                <a:spcPts val="1200"/>
              </a:spcAft>
            </a:pPr>
            <a:r>
              <a:rPr lang="en-US" sz="2000" i="1" dirty="0" smtClean="0"/>
              <a:t>A </a:t>
            </a:r>
            <a:r>
              <a:rPr lang="en-US" sz="2000" i="1" dirty="0"/>
              <a:t>trauma-informed approach </a:t>
            </a:r>
            <a:r>
              <a:rPr lang="en-US" sz="2000" i="1" dirty="0" smtClean="0"/>
              <a:t>adherences </a:t>
            </a:r>
            <a:r>
              <a:rPr lang="en-US" sz="2000" i="1" dirty="0"/>
              <a:t>to six key principles rather than a prescribed set of practices or procedures. </a:t>
            </a:r>
          </a:p>
          <a:p>
            <a:pPr marL="454025" indent="-225425">
              <a:spcAft>
                <a:spcPts val="1200"/>
              </a:spcAft>
            </a:pPr>
            <a:r>
              <a:rPr lang="en-US" sz="2000" dirty="0"/>
              <a:t>• Safety</a:t>
            </a:r>
          </a:p>
          <a:p>
            <a:pPr marL="454025" indent="-225425">
              <a:spcAft>
                <a:spcPts val="1200"/>
              </a:spcAft>
            </a:pPr>
            <a:r>
              <a:rPr lang="en-US" sz="2000" dirty="0"/>
              <a:t>• Trustworthiness and Transparency</a:t>
            </a:r>
          </a:p>
          <a:p>
            <a:pPr marL="454025" indent="-225425">
              <a:spcAft>
                <a:spcPts val="1200"/>
              </a:spcAft>
            </a:pPr>
            <a:r>
              <a:rPr lang="en-US" sz="2000" dirty="0"/>
              <a:t>• Peer support</a:t>
            </a:r>
          </a:p>
          <a:p>
            <a:pPr marL="454025" indent="-225425">
              <a:spcAft>
                <a:spcPts val="1200"/>
              </a:spcAft>
            </a:pPr>
            <a:r>
              <a:rPr lang="en-US" sz="2000" dirty="0"/>
              <a:t>• Collaboration and mutuality</a:t>
            </a:r>
          </a:p>
          <a:p>
            <a:pPr marL="454025" indent="-225425">
              <a:spcAft>
                <a:spcPts val="1200"/>
              </a:spcAft>
            </a:pPr>
            <a:r>
              <a:rPr lang="en-US" sz="2000" dirty="0"/>
              <a:t>• Empowerment, voice and choice</a:t>
            </a:r>
          </a:p>
          <a:p>
            <a:pPr marL="454025" indent="-225425">
              <a:spcAft>
                <a:spcPts val="1200"/>
              </a:spcAft>
            </a:pPr>
            <a:r>
              <a:rPr lang="en-US" sz="2000" dirty="0"/>
              <a:t>• Cultural, Historical, and Gender </a:t>
            </a:r>
            <a:r>
              <a:rPr lang="en-US" sz="2000" dirty="0" smtClean="0"/>
              <a:t>Issues</a:t>
            </a:r>
          </a:p>
          <a:p>
            <a:pPr marL="0" indent="3175">
              <a:spcAft>
                <a:spcPts val="600"/>
              </a:spcAft>
            </a:pPr>
            <a:r>
              <a:rPr lang="en-US" sz="2000" dirty="0" smtClean="0"/>
              <a:t>It </a:t>
            </a:r>
            <a:r>
              <a:rPr lang="en-US" sz="2000" dirty="0"/>
              <a:t>is critical to promote the linkage to recovery and resilience for those individuals and families impacted by trauma. </a:t>
            </a:r>
            <a:endParaRPr lang="en-US" sz="2200" dirty="0"/>
          </a:p>
        </p:txBody>
      </p:sp>
      <p:sp>
        <p:nvSpPr>
          <p:cNvPr id="11" name="Rectangle 2"/>
          <p:cNvSpPr>
            <a:spLocks noGrp="1" noChangeArrowheads="1"/>
          </p:cNvSpPr>
          <p:nvPr>
            <p:ph type="title"/>
          </p:nvPr>
        </p:nvSpPr>
        <p:spPr>
          <a:xfrm>
            <a:off x="339442" y="1072340"/>
            <a:ext cx="8549064" cy="934260"/>
          </a:xfrm>
        </p:spPr>
        <p:txBody>
          <a:bodyPr>
            <a:noAutofit/>
          </a:bodyPr>
          <a:lstStyle/>
          <a:p>
            <a:pPr algn="l"/>
            <a:r>
              <a:rPr lang="en-US" sz="2800" b="1" dirty="0" smtClean="0">
                <a:latin typeface="Arial"/>
                <a:cs typeface="Arial"/>
              </a:rPr>
              <a:t>Six Key Principles of a Trauma-Informed Approach:</a:t>
            </a:r>
            <a:endParaRPr lang="en-US" sz="2800" b="1" dirty="0">
              <a:latin typeface="Arial"/>
              <a:cs typeface="Arial"/>
            </a:endParaRPr>
          </a:p>
        </p:txBody>
      </p:sp>
    </p:spTree>
    <p:extLst>
      <p:ext uri="{BB962C8B-B14F-4D97-AF65-F5344CB8AC3E}">
        <p14:creationId xmlns:p14="http://schemas.microsoft.com/office/powerpoint/2010/main" val="177737253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29</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Text Box 4"/>
          <p:cNvSpPr txBox="1">
            <a:spLocks noChangeArrowheads="1"/>
          </p:cNvSpPr>
          <p:nvPr/>
        </p:nvSpPr>
        <p:spPr bwMode="auto">
          <a:xfrm>
            <a:off x="331031" y="2118807"/>
            <a:ext cx="80772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5425" indent="225425">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indent="-225425">
              <a:spcAft>
                <a:spcPts val="1200"/>
              </a:spcAft>
            </a:pPr>
            <a:r>
              <a:rPr lang="en-US" sz="2000" dirty="0" smtClean="0"/>
              <a:t>• </a:t>
            </a:r>
            <a:r>
              <a:rPr lang="en-US" sz="2000" dirty="0"/>
              <a:t>The survivor's need to be respected, informed, connected, and hopeful regarding their own recovery</a:t>
            </a:r>
          </a:p>
          <a:p>
            <a:pPr indent="-225425">
              <a:spcAft>
                <a:spcPts val="1200"/>
              </a:spcAft>
            </a:pPr>
            <a:r>
              <a:rPr lang="en-US" sz="2000" dirty="0"/>
              <a:t>• The interrelation between trauma and symptoms of trauma such as substance abuse, eating disorders, depression, and anxiety</a:t>
            </a:r>
          </a:p>
          <a:p>
            <a:pPr indent="-225425">
              <a:spcAft>
                <a:spcPts val="1200"/>
              </a:spcAft>
            </a:pPr>
            <a:r>
              <a:rPr lang="en-US" sz="2000" dirty="0"/>
              <a:t>• The need to work in a collaborative way with survivors, family and friends of the survivor, and other human services agencies in a manner that will empower survivors and </a:t>
            </a:r>
            <a:r>
              <a:rPr lang="en-US" sz="2000" dirty="0" smtClean="0"/>
              <a:t>consumers</a:t>
            </a:r>
          </a:p>
          <a:p>
            <a:pPr indent="-225425">
              <a:spcBef>
                <a:spcPts val="600"/>
              </a:spcBef>
              <a:spcAft>
                <a:spcPts val="600"/>
              </a:spcAft>
            </a:pPr>
            <a:r>
              <a:rPr lang="en-US" sz="2000" b="1" i="1" dirty="0" smtClean="0"/>
              <a:t>Resources:</a:t>
            </a:r>
          </a:p>
          <a:p>
            <a:pPr indent="-225425">
              <a:spcAft>
                <a:spcPts val="1200"/>
              </a:spcAft>
            </a:pPr>
            <a:r>
              <a:rPr lang="en-US" sz="2000" dirty="0" smtClean="0"/>
              <a:t>Substance Abuse and Mental Health Services Administration (SAMSHA) – </a:t>
            </a:r>
            <a:r>
              <a:rPr lang="en-US" sz="2000" dirty="0" err="1" smtClean="0">
                <a:hlinkClick r:id="rId3"/>
              </a:rPr>
              <a:t>www.samhsa.gov</a:t>
            </a:r>
            <a:endParaRPr lang="en-US" sz="2000" dirty="0" smtClean="0"/>
          </a:p>
          <a:p>
            <a:pPr indent="-225425">
              <a:spcAft>
                <a:spcPts val="1200"/>
              </a:spcAft>
            </a:pPr>
            <a:r>
              <a:rPr lang="en-US" sz="2000" dirty="0" smtClean="0"/>
              <a:t>Trauma Sensitive Schools - </a:t>
            </a:r>
            <a:r>
              <a:rPr lang="en-US" sz="2000" dirty="0" smtClean="0">
                <a:hlinkClick r:id="rId4"/>
              </a:rPr>
              <a:t>https</a:t>
            </a:r>
            <a:r>
              <a:rPr lang="en-US" sz="2000" dirty="0">
                <a:hlinkClick r:id="rId4"/>
              </a:rPr>
              <a:t>://</a:t>
            </a:r>
            <a:r>
              <a:rPr lang="en-US" sz="2000" dirty="0" err="1">
                <a:hlinkClick r:id="rId4"/>
              </a:rPr>
              <a:t>traumasensitiveschools.org</a:t>
            </a:r>
            <a:r>
              <a:rPr lang="en-US" sz="2000" dirty="0">
                <a:hlinkClick r:id="rId4"/>
              </a:rPr>
              <a:t>/</a:t>
            </a:r>
            <a:endParaRPr lang="en-US" sz="2000" dirty="0"/>
          </a:p>
        </p:txBody>
      </p:sp>
      <p:sp>
        <p:nvSpPr>
          <p:cNvPr id="11" name="Rectangle 2"/>
          <p:cNvSpPr>
            <a:spLocks noGrp="1" noChangeArrowheads="1"/>
          </p:cNvSpPr>
          <p:nvPr>
            <p:ph type="title"/>
          </p:nvPr>
        </p:nvSpPr>
        <p:spPr>
          <a:xfrm>
            <a:off x="339442" y="1072340"/>
            <a:ext cx="8549064" cy="934260"/>
          </a:xfrm>
        </p:spPr>
        <p:txBody>
          <a:bodyPr>
            <a:noAutofit/>
          </a:bodyPr>
          <a:lstStyle/>
          <a:p>
            <a:pPr algn="l"/>
            <a:r>
              <a:rPr lang="en-US" sz="2800" b="1" dirty="0">
                <a:latin typeface="Arial"/>
                <a:cs typeface="Arial"/>
              </a:rPr>
              <a:t>Trauma-specific intervention programs generally recognize the following:</a:t>
            </a:r>
          </a:p>
        </p:txBody>
      </p:sp>
    </p:spTree>
    <p:extLst>
      <p:ext uri="{BB962C8B-B14F-4D97-AF65-F5344CB8AC3E}">
        <p14:creationId xmlns:p14="http://schemas.microsoft.com/office/powerpoint/2010/main" val="8838812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05823" y="1140299"/>
            <a:ext cx="2249965" cy="2002468"/>
          </a:xfrm>
          <a:prstGeom prst="rect">
            <a:avLst/>
          </a:prstGeom>
        </p:spPr>
      </p:pic>
      <p:pic>
        <p:nvPicPr>
          <p:cNvPr id="7" name="Picture 6"/>
          <p:cNvPicPr>
            <a:picLocks noChangeAspect="1"/>
          </p:cNvPicPr>
          <p:nvPr/>
        </p:nvPicPr>
        <p:blipFill>
          <a:blip r:embed="rId4" cstate="print"/>
          <a:stretch>
            <a:fillRect/>
          </a:stretch>
        </p:blipFill>
        <p:spPr>
          <a:xfrm>
            <a:off x="3369870" y="3292646"/>
            <a:ext cx="1777247" cy="96267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7019" y="2920277"/>
            <a:ext cx="1163181" cy="1163182"/>
          </a:xfrm>
          <a:prstGeom prst="rect">
            <a:avLst/>
          </a:prstGeom>
        </p:spPr>
      </p:pic>
      <p:cxnSp>
        <p:nvCxnSpPr>
          <p:cNvPr id="14" name="Straight Arrow Connector 13"/>
          <p:cNvCxnSpPr/>
          <p:nvPr/>
        </p:nvCxnSpPr>
        <p:spPr bwMode="auto">
          <a:xfrm>
            <a:off x="5494003" y="3904615"/>
            <a:ext cx="1449455" cy="777088"/>
          </a:xfrm>
          <a:prstGeom prst="straightConnector1">
            <a:avLst/>
          </a:prstGeom>
          <a:solidFill>
            <a:schemeClr val="accent1"/>
          </a:solidFill>
          <a:ln w="63500" cap="flat" cmpd="sng" algn="ctr">
            <a:solidFill>
              <a:schemeClr val="bg1">
                <a:lumMod val="50000"/>
              </a:schemeClr>
            </a:solidFill>
            <a:prstDash val="solid"/>
            <a:round/>
            <a:headEnd type="none" w="med" len="med"/>
            <a:tailEnd type="triangle"/>
          </a:ln>
          <a:effectLst/>
        </p:spPr>
      </p:cxnSp>
      <p:cxnSp>
        <p:nvCxnSpPr>
          <p:cNvPr id="18" name="Straight Arrow Connector 17"/>
          <p:cNvCxnSpPr/>
          <p:nvPr/>
        </p:nvCxnSpPr>
        <p:spPr bwMode="auto">
          <a:xfrm flipH="1">
            <a:off x="3884259" y="5282432"/>
            <a:ext cx="1724769" cy="168739"/>
          </a:xfrm>
          <a:prstGeom prst="straightConnector1">
            <a:avLst/>
          </a:prstGeom>
          <a:solidFill>
            <a:schemeClr val="accent1"/>
          </a:solidFill>
          <a:ln w="63500" cap="flat" cmpd="sng" algn="ctr">
            <a:solidFill>
              <a:schemeClr val="bg1">
                <a:lumMod val="50000"/>
              </a:schemeClr>
            </a:solidFill>
            <a:prstDash val="solid"/>
            <a:round/>
            <a:headEnd type="none" w="med" len="med"/>
            <a:tailEnd type="triangle"/>
          </a:ln>
          <a:effectLst/>
        </p:spPr>
      </p:cxnSp>
      <p:cxnSp>
        <p:nvCxnSpPr>
          <p:cNvPr id="20" name="Straight Arrow Connector 19"/>
          <p:cNvCxnSpPr/>
          <p:nvPr/>
        </p:nvCxnSpPr>
        <p:spPr bwMode="auto">
          <a:xfrm>
            <a:off x="1729980" y="3615108"/>
            <a:ext cx="1319951" cy="0"/>
          </a:xfrm>
          <a:prstGeom prst="straightConnector1">
            <a:avLst/>
          </a:prstGeom>
          <a:solidFill>
            <a:schemeClr val="accent1"/>
          </a:solidFill>
          <a:ln w="63500" cap="flat" cmpd="sng" algn="ctr">
            <a:solidFill>
              <a:schemeClr val="bg1">
                <a:lumMod val="50000"/>
              </a:schemeClr>
            </a:solidFill>
            <a:prstDash val="solid"/>
            <a:round/>
            <a:headEnd type="none" w="med" len="med"/>
            <a:tailEnd type="triangle"/>
          </a:ln>
          <a:effectLst/>
        </p:spPr>
      </p:cxnSp>
      <p:sp>
        <p:nvSpPr>
          <p:cNvPr id="150536" name="Rectangle 8"/>
          <p:cNvSpPr>
            <a:spLocks noGrp="1" noChangeArrowheads="1"/>
          </p:cNvSpPr>
          <p:nvPr>
            <p:ph type="title"/>
          </p:nvPr>
        </p:nvSpPr>
        <p:spPr>
          <a:xfrm>
            <a:off x="732339" y="1009084"/>
            <a:ext cx="5868105" cy="1475470"/>
          </a:xfrm>
          <a:extLs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ormAutofit/>
          </a:bodyPr>
          <a:lstStyle/>
          <a:p>
            <a:pPr algn="l" eaLnBrk="1" hangingPunct="1">
              <a:defRPr/>
            </a:pPr>
            <a:r>
              <a:rPr lang="en-US" sz="2800" b="1" i="0" dirty="0" smtClean="0"/>
              <a:t>Education for Homeless Children and Youths (McKinney-Vento) Program</a:t>
            </a:r>
            <a:r>
              <a:rPr lang="en-US" sz="2800" b="1" dirty="0" smtClean="0"/>
              <a:t> i</a:t>
            </a:r>
            <a:r>
              <a:rPr lang="en-US" sz="2800" b="1" i="0" dirty="0" smtClean="0"/>
              <a:t>n Texas</a:t>
            </a:r>
          </a:p>
        </p:txBody>
      </p:sp>
      <p:cxnSp>
        <p:nvCxnSpPr>
          <p:cNvPr id="19" name="Straight Connector 18"/>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1952758" y="4930025"/>
            <a:ext cx="1643439" cy="1164624"/>
            <a:chOff x="1130982" y="4812742"/>
            <a:chExt cx="1643439" cy="1164624"/>
          </a:xfrm>
        </p:grpSpPr>
        <p:pic>
          <p:nvPicPr>
            <p:cNvPr id="25" name="Picture 24" descr="THEOlogoEPScolor.psd"/>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30982" y="4812742"/>
              <a:ext cx="1643439" cy="748605"/>
            </a:xfrm>
            <a:prstGeom prst="rect">
              <a:avLst/>
            </a:prstGeom>
          </p:spPr>
        </p:pic>
        <p:sp>
          <p:nvSpPr>
            <p:cNvPr id="26" name="TextBox 25"/>
            <p:cNvSpPr txBox="1"/>
            <p:nvPr/>
          </p:nvSpPr>
          <p:spPr>
            <a:xfrm>
              <a:off x="1130982" y="5546479"/>
              <a:ext cx="1643439" cy="430887"/>
            </a:xfrm>
            <a:prstGeom prst="rect">
              <a:avLst/>
            </a:prstGeom>
            <a:noFill/>
          </p:spPr>
          <p:txBody>
            <a:bodyPr wrap="square" rtlCol="0">
              <a:spAutoFit/>
            </a:bodyPr>
            <a:lstStyle/>
            <a:p>
              <a:pPr algn="dist"/>
              <a:r>
                <a:rPr lang="en-US" sz="1100" b="1" dirty="0" smtClean="0">
                  <a:latin typeface="Arial"/>
                  <a:cs typeface="Arial"/>
                </a:rPr>
                <a:t>TEXAS HOMELESS</a:t>
              </a:r>
            </a:p>
            <a:p>
              <a:pPr algn="dist"/>
              <a:r>
                <a:rPr lang="en-US" sz="1100" b="1" dirty="0" smtClean="0">
                  <a:latin typeface="Arial"/>
                  <a:cs typeface="Arial"/>
                </a:rPr>
                <a:t>EDUCATION OFFICE</a:t>
              </a:r>
              <a:endParaRPr lang="en-US" sz="1100" b="1" dirty="0">
                <a:latin typeface="Arial"/>
                <a:cs typeface="Arial"/>
              </a:endParaRPr>
            </a:p>
          </p:txBody>
        </p:sp>
      </p:grpSp>
      <p:pic>
        <p:nvPicPr>
          <p:cNvPr id="27" name="Picture 26" descr="R10 Horz logo.pdf"/>
          <p:cNvPicPr>
            <a:picLocks noChangeAspect="1"/>
          </p:cNvPicPr>
          <p:nvPr/>
        </p:nvPicPr>
        <p:blipFill rotWithShape="1">
          <a:blip r:embed="rId7" cstate="email">
            <a:extLst>
              <a:ext uri="{28A0092B-C50C-407E-A947-70E740481C1C}">
                <a14:useLocalDpi xmlns:a14="http://schemas.microsoft.com/office/drawing/2010/main" val="0"/>
              </a:ext>
            </a:extLst>
          </a:blip>
          <a:srcRect t="35541" b="36318"/>
          <a:stretch/>
        </p:blipFill>
        <p:spPr>
          <a:xfrm>
            <a:off x="5701731" y="4939296"/>
            <a:ext cx="2959292" cy="643511"/>
          </a:xfrm>
          <a:prstGeom prst="rect">
            <a:avLst/>
          </a:prstGeom>
        </p:spPr>
      </p:pic>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a:t>
            </a:fld>
            <a:endParaRPr lang="en-US" sz="1100" dirty="0"/>
          </a:p>
        </p:txBody>
      </p:sp>
      <p:sp>
        <p:nvSpPr>
          <p:cNvPr id="2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Welcome</a:t>
            </a:r>
            <a:endParaRPr lang="en-US" sz="4000" b="1" dirty="0">
              <a:latin typeface="Arial"/>
              <a:ea typeface="MS PGothic" charset="0"/>
              <a:cs typeface="Arial"/>
            </a:endParaRPr>
          </a:p>
        </p:txBody>
      </p:sp>
    </p:spTree>
    <p:extLst>
      <p:ext uri="{BB962C8B-B14F-4D97-AF65-F5344CB8AC3E}">
        <p14:creationId xmlns:p14="http://schemas.microsoft.com/office/powerpoint/2010/main" val="971051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30</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944839"/>
            <a:ext cx="7978280" cy="2613752"/>
          </a:xfrm>
        </p:spPr>
        <p:txBody>
          <a:bodyPr/>
          <a:lstStyle/>
          <a:p>
            <a:pPr>
              <a:defRPr/>
            </a:pPr>
            <a:r>
              <a:rPr lang="en-US" sz="2800" b="1" dirty="0" smtClean="0">
                <a:latin typeface="Arial"/>
                <a:cs typeface="Arial"/>
              </a:rPr>
              <a:t>Video Segment</a:t>
            </a:r>
            <a:r>
              <a:rPr lang="en-US" sz="2800" b="1" dirty="0">
                <a:latin typeface="Arial"/>
                <a:cs typeface="Arial"/>
              </a:rPr>
              <a:t> </a:t>
            </a:r>
            <a:r>
              <a:rPr lang="en-US" sz="2800" b="1" dirty="0" smtClean="0">
                <a:latin typeface="Arial"/>
                <a:cs typeface="Arial"/>
              </a:rPr>
              <a:t>#1</a:t>
            </a:r>
            <a:br>
              <a:rPr lang="en-US" sz="2800" b="1" dirty="0" smtClean="0">
                <a:latin typeface="Arial"/>
                <a:cs typeface="Arial"/>
              </a:rPr>
            </a:br>
            <a:r>
              <a:rPr lang="en-US" sz="2800" b="1" dirty="0" smtClean="0">
                <a:latin typeface="Arial"/>
                <a:cs typeface="Arial"/>
              </a:rPr>
              <a:t/>
            </a:r>
            <a:br>
              <a:rPr lang="en-US" sz="2800" b="1" dirty="0" smtClean="0">
                <a:latin typeface="Arial"/>
                <a:cs typeface="Arial"/>
              </a:rPr>
            </a:br>
            <a:r>
              <a:rPr lang="en-US" sz="2800" b="1" i="1" dirty="0" smtClean="0">
                <a:solidFill>
                  <a:srgbClr val="000000"/>
                </a:solidFill>
                <a:latin typeface="Arial"/>
                <a:cs typeface="Arial"/>
              </a:rPr>
              <a:t>Region 10 video on </a:t>
            </a:r>
            <a:r>
              <a:rPr lang="en-US" sz="2800" b="1" i="1" dirty="0" smtClean="0">
                <a:solidFill>
                  <a:srgbClr val="000000"/>
                </a:solidFill>
                <a:latin typeface="Arial" charset="0"/>
                <a:ea typeface="MS PGothic" charset="0"/>
              </a:rPr>
              <a:t>Trauma</a:t>
            </a:r>
            <a:br>
              <a:rPr lang="en-US" sz="2800" b="1" i="1" dirty="0" smtClean="0">
                <a:solidFill>
                  <a:srgbClr val="000000"/>
                </a:solidFill>
                <a:latin typeface="Arial" charset="0"/>
                <a:ea typeface="MS PGothic" charset="0"/>
              </a:rPr>
            </a:br>
            <a:r>
              <a:rPr lang="en-US" sz="2800" b="1" i="1" dirty="0">
                <a:solidFill>
                  <a:srgbClr val="000000"/>
                </a:solidFill>
                <a:latin typeface="Arial" charset="0"/>
                <a:ea typeface="MS PGothic" charset="0"/>
              </a:rPr>
              <a:t/>
            </a:r>
            <a:br>
              <a:rPr lang="en-US" sz="2800" b="1" i="1" dirty="0">
                <a:solidFill>
                  <a:srgbClr val="000000"/>
                </a:solidFill>
                <a:latin typeface="Arial" charset="0"/>
                <a:ea typeface="MS PGothic" charset="0"/>
              </a:rPr>
            </a:br>
            <a:r>
              <a:rPr lang="en-US" sz="2800" b="1" dirty="0" smtClean="0">
                <a:latin typeface="Arial"/>
                <a:cs typeface="Arial"/>
              </a:rPr>
              <a:t>2:00 minutes</a:t>
            </a:r>
            <a:endParaRPr lang="en-US" sz="2400" b="1" dirty="0" smtClean="0">
              <a:latin typeface="Arial"/>
              <a:cs typeface="Arial"/>
            </a:endParaRPr>
          </a:p>
        </p:txBody>
      </p:sp>
      <p:sp>
        <p:nvSpPr>
          <p:cNvPr id="7"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Tree>
    <p:extLst>
      <p:ext uri="{BB962C8B-B14F-4D97-AF65-F5344CB8AC3E}">
        <p14:creationId xmlns:p14="http://schemas.microsoft.com/office/powerpoint/2010/main" val="33272558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31</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38" name="Rectangle 2"/>
          <p:cNvSpPr>
            <a:spLocks noGrp="1" noChangeArrowheads="1"/>
          </p:cNvSpPr>
          <p:nvPr>
            <p:ph type="title"/>
          </p:nvPr>
        </p:nvSpPr>
        <p:spPr>
          <a:xfrm>
            <a:off x="0" y="913638"/>
            <a:ext cx="9144000" cy="493316"/>
          </a:xfrm>
        </p:spPr>
        <p:txBody>
          <a:bodyPr/>
          <a:lstStyle/>
          <a:p>
            <a:pPr eaLnBrk="1" hangingPunct="1"/>
            <a:r>
              <a:rPr lang="en-US" sz="2800" b="1" dirty="0">
                <a:latin typeface="Arial"/>
                <a:ea typeface="MS PGothic" charset="0"/>
                <a:cs typeface="Arial"/>
              </a:rPr>
              <a:t>Cycle of Homelessness</a:t>
            </a:r>
          </a:p>
        </p:txBody>
      </p:sp>
      <p:sp>
        <p:nvSpPr>
          <p:cNvPr id="39" name="Text Box 3"/>
          <p:cNvSpPr txBox="1">
            <a:spLocks noChangeArrowheads="1"/>
          </p:cNvSpPr>
          <p:nvPr/>
        </p:nvSpPr>
        <p:spPr bwMode="auto">
          <a:xfrm>
            <a:off x="0" y="6152879"/>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000" b="1" u="sng" dirty="0">
                <a:solidFill>
                  <a:srgbClr val="000000"/>
                </a:solidFill>
              </a:rPr>
              <a:t>Source</a:t>
            </a:r>
            <a:r>
              <a:rPr lang="en-US" sz="1000" b="1" dirty="0">
                <a:solidFill>
                  <a:srgbClr val="000000"/>
                </a:solidFill>
              </a:rPr>
              <a:t>:</a:t>
            </a:r>
            <a:r>
              <a:rPr lang="en-US" sz="1000" dirty="0">
                <a:solidFill>
                  <a:srgbClr val="000000"/>
                </a:solidFill>
              </a:rPr>
              <a:t>  Mary Ann </a:t>
            </a:r>
            <a:r>
              <a:rPr lang="en-US" sz="1000" dirty="0" err="1">
                <a:solidFill>
                  <a:srgbClr val="000000"/>
                </a:solidFill>
              </a:rPr>
              <a:t>Weinacht</a:t>
            </a:r>
            <a:r>
              <a:rPr lang="en-US" sz="1000" dirty="0">
                <a:solidFill>
                  <a:srgbClr val="000000"/>
                </a:solidFill>
              </a:rPr>
              <a:t>, </a:t>
            </a:r>
            <a:r>
              <a:rPr lang="en-US" sz="1000" dirty="0" err="1">
                <a:solidFill>
                  <a:srgbClr val="000000"/>
                </a:solidFill>
              </a:rPr>
              <a:t>Ed.D</a:t>
            </a:r>
            <a:r>
              <a:rPr lang="en-US" sz="1000" dirty="0">
                <a:solidFill>
                  <a:srgbClr val="000000"/>
                </a:solidFill>
              </a:rPr>
              <a:t>., Assoc. Professor &amp; Mary Nan Aldridge, Ph.D., Professor, </a:t>
            </a:r>
            <a:r>
              <a:rPr lang="en-US" sz="1000" dirty="0" err="1">
                <a:solidFill>
                  <a:srgbClr val="000000"/>
                </a:solidFill>
              </a:rPr>
              <a:t>Sul</a:t>
            </a:r>
            <a:r>
              <a:rPr lang="en-US" sz="1000" dirty="0">
                <a:solidFill>
                  <a:srgbClr val="000000"/>
                </a:solidFill>
              </a:rPr>
              <a:t> Ross State University</a:t>
            </a:r>
          </a:p>
        </p:txBody>
      </p:sp>
      <p:grpSp>
        <p:nvGrpSpPr>
          <p:cNvPr id="5" name="Group 4"/>
          <p:cNvGrpSpPr/>
          <p:nvPr/>
        </p:nvGrpSpPr>
        <p:grpSpPr>
          <a:xfrm>
            <a:off x="148670" y="1502509"/>
            <a:ext cx="8847683" cy="4575729"/>
            <a:chOff x="148670" y="1591319"/>
            <a:chExt cx="8847683" cy="4575729"/>
          </a:xfrm>
        </p:grpSpPr>
        <p:grpSp>
          <p:nvGrpSpPr>
            <p:cNvPr id="47" name="Group 41"/>
            <p:cNvGrpSpPr>
              <a:grpSpLocks/>
            </p:cNvGrpSpPr>
            <p:nvPr/>
          </p:nvGrpSpPr>
          <p:grpSpPr bwMode="auto">
            <a:xfrm>
              <a:off x="148670" y="1749126"/>
              <a:ext cx="2427240" cy="1204912"/>
              <a:chOff x="1296" y="782"/>
              <a:chExt cx="1488" cy="759"/>
            </a:xfrm>
            <a:solidFill>
              <a:srgbClr val="D3F8FF"/>
            </a:solidFill>
          </p:grpSpPr>
          <p:sp>
            <p:nvSpPr>
              <p:cNvPr id="67" name="AutoShape 5"/>
              <p:cNvSpPr>
                <a:spLocks noChangeArrowheads="1"/>
              </p:cNvSpPr>
              <p:nvPr/>
            </p:nvSpPr>
            <p:spPr bwMode="auto">
              <a:xfrm>
                <a:off x="1296" y="787"/>
                <a:ext cx="1488" cy="754"/>
              </a:xfrm>
              <a:prstGeom prst="roundRect">
                <a:avLst>
                  <a:gd name="adj" fmla="val 16667"/>
                </a:avLst>
              </a:prstGeom>
              <a:grpFill/>
              <a:ln w="12700">
                <a:solidFill>
                  <a:srgbClr val="99CCFF"/>
                </a:solidFill>
                <a:round/>
                <a:headEnd/>
                <a:tailEnd/>
              </a:ln>
            </p:spPr>
            <p:txBody>
              <a:bodyPr wrap="none" anchor="ctr"/>
              <a:lstStyle/>
              <a:p>
                <a:pPr eaLnBrk="1" hangingPunct="1"/>
                <a:endParaRPr lang="en-US"/>
              </a:p>
            </p:txBody>
          </p:sp>
          <p:sp>
            <p:nvSpPr>
              <p:cNvPr id="68" name="Text Box 6"/>
              <p:cNvSpPr txBox="1">
                <a:spLocks noChangeArrowheads="1"/>
              </p:cNvSpPr>
              <p:nvPr/>
            </p:nvSpPr>
            <p:spPr bwMode="auto">
              <a:xfrm>
                <a:off x="1742" y="782"/>
                <a:ext cx="658" cy="2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200" b="1"/>
                  <a:t>Start</a:t>
                </a:r>
              </a:p>
            </p:txBody>
          </p:sp>
          <p:sp>
            <p:nvSpPr>
              <p:cNvPr id="69" name="Rectangle 7"/>
              <p:cNvSpPr>
                <a:spLocks noChangeArrowheads="1"/>
              </p:cNvSpPr>
              <p:nvPr/>
            </p:nvSpPr>
            <p:spPr bwMode="auto">
              <a:xfrm>
                <a:off x="1392" y="995"/>
                <a:ext cx="1344" cy="52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p>
                <a:pPr eaLnBrk="1" hangingPunct="1"/>
                <a:r>
                  <a:rPr lang="en-US" sz="1600" dirty="0"/>
                  <a:t>•Modest Resources</a:t>
                </a:r>
              </a:p>
              <a:p>
                <a:pPr eaLnBrk="1" hangingPunct="1"/>
                <a:r>
                  <a:rPr lang="en-US" sz="1600" dirty="0"/>
                  <a:t>•Underemployment</a:t>
                </a:r>
              </a:p>
              <a:p>
                <a:pPr eaLnBrk="1" hangingPunct="1"/>
                <a:r>
                  <a:rPr lang="en-US" sz="1600" dirty="0"/>
                  <a:t>•Fixed Income</a:t>
                </a:r>
              </a:p>
            </p:txBody>
          </p:sp>
        </p:grpSp>
        <p:grpSp>
          <p:nvGrpSpPr>
            <p:cNvPr id="4" name="Group 3"/>
            <p:cNvGrpSpPr/>
            <p:nvPr/>
          </p:nvGrpSpPr>
          <p:grpSpPr>
            <a:xfrm>
              <a:off x="260861" y="1591319"/>
              <a:ext cx="8735492" cy="4575729"/>
              <a:chOff x="260861" y="1582438"/>
              <a:chExt cx="8735492" cy="4575729"/>
            </a:xfrm>
          </p:grpSpPr>
          <p:sp>
            <p:nvSpPr>
              <p:cNvPr id="40" name="AutoShape 14"/>
              <p:cNvSpPr>
                <a:spLocks noChangeArrowheads="1"/>
              </p:cNvSpPr>
              <p:nvPr/>
            </p:nvSpPr>
            <p:spPr bwMode="auto">
              <a:xfrm>
                <a:off x="4302335" y="4583367"/>
                <a:ext cx="2814637" cy="1574800"/>
              </a:xfrm>
              <a:prstGeom prst="roundRect">
                <a:avLst>
                  <a:gd name="adj" fmla="val 16667"/>
                </a:avLst>
              </a:prstGeom>
              <a:solidFill>
                <a:srgbClr val="D3F8FF"/>
              </a:solidFill>
              <a:ln w="12700">
                <a:solidFill>
                  <a:srgbClr val="99CCFF"/>
                </a:solidFill>
                <a:round/>
                <a:headEnd/>
                <a:tailEnd/>
              </a:ln>
            </p:spPr>
            <p:txBody>
              <a:bodyPr wrap="none" anchor="ctr"/>
              <a:lstStyle/>
              <a:p>
                <a:pPr eaLnBrk="1" hangingPunct="1"/>
                <a:endParaRPr lang="en-US"/>
              </a:p>
            </p:txBody>
          </p:sp>
          <p:sp>
            <p:nvSpPr>
              <p:cNvPr id="41" name="Rectangle 16"/>
              <p:cNvSpPr>
                <a:spLocks noChangeArrowheads="1"/>
              </p:cNvSpPr>
              <p:nvPr/>
            </p:nvSpPr>
            <p:spPr bwMode="auto">
              <a:xfrm>
                <a:off x="4444914" y="5050092"/>
                <a:ext cx="2544359"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a:spAutoFit/>
              </a:bodyPr>
              <a:lstStyle/>
              <a:p>
                <a:pPr eaLnBrk="1" hangingPunct="1"/>
                <a:r>
                  <a:rPr lang="en-US" sz="1600" dirty="0"/>
                  <a:t>•Job</a:t>
                </a:r>
              </a:p>
              <a:p>
                <a:pPr eaLnBrk="1" hangingPunct="1"/>
                <a:r>
                  <a:rPr lang="en-US" sz="1600" dirty="0"/>
                  <a:t>•Family Life</a:t>
                </a:r>
              </a:p>
              <a:p>
                <a:pPr eaLnBrk="1" hangingPunct="1"/>
                <a:r>
                  <a:rPr lang="en-US" sz="1600" dirty="0"/>
                  <a:t>•Mental/Physical Health</a:t>
                </a:r>
              </a:p>
              <a:p>
                <a:pPr eaLnBrk="1" hangingPunct="1"/>
                <a:r>
                  <a:rPr lang="en-US" sz="1600" dirty="0"/>
                  <a:t>•Safety</a:t>
                </a:r>
              </a:p>
            </p:txBody>
          </p:sp>
          <p:sp>
            <p:nvSpPr>
              <p:cNvPr id="43" name="Oval 24"/>
              <p:cNvSpPr>
                <a:spLocks noChangeArrowheads="1"/>
              </p:cNvSpPr>
              <p:nvPr/>
            </p:nvSpPr>
            <p:spPr bwMode="auto">
              <a:xfrm>
                <a:off x="6554432" y="3335038"/>
                <a:ext cx="2427240" cy="1273175"/>
              </a:xfrm>
              <a:prstGeom prst="ellipse">
                <a:avLst/>
              </a:prstGeom>
              <a:solidFill>
                <a:srgbClr val="D3F8FF"/>
              </a:solidFill>
              <a:ln w="12700">
                <a:solidFill>
                  <a:srgbClr val="99CCFF"/>
                </a:solidFill>
                <a:round/>
                <a:headEnd/>
                <a:tailEnd/>
              </a:ln>
            </p:spPr>
            <p:txBody>
              <a:bodyPr wrap="none" anchor="ctr"/>
              <a:lstStyle/>
              <a:p>
                <a:pPr eaLnBrk="1" hangingPunct="1"/>
                <a:endParaRPr lang="en-US"/>
              </a:p>
            </p:txBody>
          </p:sp>
          <p:sp>
            <p:nvSpPr>
              <p:cNvPr id="44" name="Text Box 25"/>
              <p:cNvSpPr txBox="1">
                <a:spLocks noChangeArrowheads="1"/>
              </p:cNvSpPr>
              <p:nvPr/>
            </p:nvSpPr>
            <p:spPr bwMode="auto">
              <a:xfrm>
                <a:off x="7169398" y="3423938"/>
                <a:ext cx="120057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200" b="1"/>
                  <a:t>Result</a:t>
                </a:r>
              </a:p>
            </p:txBody>
          </p:sp>
          <p:sp>
            <p:nvSpPr>
              <p:cNvPr id="45" name="Rectangle 26"/>
              <p:cNvSpPr>
                <a:spLocks noChangeArrowheads="1"/>
              </p:cNvSpPr>
              <p:nvPr/>
            </p:nvSpPr>
            <p:spPr bwMode="auto">
              <a:xfrm>
                <a:off x="6476134" y="3757313"/>
                <a:ext cx="2520219" cy="584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p>
                <a:pPr algn="ctr" eaLnBrk="1" hangingPunct="1"/>
                <a:r>
                  <a:rPr lang="en-US" sz="1600" dirty="0"/>
                  <a:t>•Move Out</a:t>
                </a:r>
                <a:r>
                  <a:rPr lang="en-US" sz="1600" dirty="0" smtClean="0"/>
                  <a:t>/</a:t>
                </a:r>
                <a:br>
                  <a:rPr lang="en-US" sz="1600" dirty="0" smtClean="0"/>
                </a:br>
                <a:r>
                  <a:rPr lang="en-US" sz="1600" dirty="0" smtClean="0"/>
                  <a:t>Lose </a:t>
                </a:r>
                <a:r>
                  <a:rPr lang="en-US" sz="1600" dirty="0"/>
                  <a:t>Home</a:t>
                </a:r>
                <a:r>
                  <a:rPr lang="en-US" sz="1600" dirty="0" smtClean="0"/>
                  <a:t>/Evicted</a:t>
                </a:r>
                <a:endParaRPr lang="en-US" sz="1600" dirty="0"/>
              </a:p>
            </p:txBody>
          </p:sp>
          <p:sp>
            <p:nvSpPr>
              <p:cNvPr id="63" name="Oval 9"/>
              <p:cNvSpPr>
                <a:spLocks noChangeArrowheads="1"/>
              </p:cNvSpPr>
              <p:nvPr/>
            </p:nvSpPr>
            <p:spPr bwMode="auto">
              <a:xfrm>
                <a:off x="1088247" y="4881263"/>
                <a:ext cx="2218445" cy="1273175"/>
              </a:xfrm>
              <a:prstGeom prst="ellipse">
                <a:avLst/>
              </a:prstGeom>
              <a:solidFill>
                <a:srgbClr val="D3F8FF"/>
              </a:solidFill>
              <a:ln w="12700">
                <a:solidFill>
                  <a:srgbClr val="99CCFF"/>
                </a:solidFill>
                <a:round/>
                <a:headEnd/>
                <a:tailEnd/>
              </a:ln>
            </p:spPr>
            <p:txBody>
              <a:bodyPr wrap="none" anchor="ctr"/>
              <a:lstStyle/>
              <a:p>
                <a:pPr eaLnBrk="1" hangingPunct="1"/>
                <a:endParaRPr lang="en-US"/>
              </a:p>
            </p:txBody>
          </p:sp>
          <p:sp>
            <p:nvSpPr>
              <p:cNvPr id="64" name="Text Box 10"/>
              <p:cNvSpPr txBox="1">
                <a:spLocks noChangeArrowheads="1"/>
              </p:cNvSpPr>
              <p:nvPr/>
            </p:nvSpPr>
            <p:spPr bwMode="auto">
              <a:xfrm>
                <a:off x="1401439" y="5087638"/>
                <a:ext cx="148766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200" b="1"/>
                  <a:t>Outcome</a:t>
                </a:r>
              </a:p>
            </p:txBody>
          </p:sp>
          <p:sp>
            <p:nvSpPr>
              <p:cNvPr id="65" name="Rectangle 11"/>
              <p:cNvSpPr>
                <a:spLocks noChangeArrowheads="1"/>
              </p:cNvSpPr>
              <p:nvPr/>
            </p:nvSpPr>
            <p:spPr bwMode="auto">
              <a:xfrm>
                <a:off x="1401439" y="5528963"/>
                <a:ext cx="1644259"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p>
                <a:pPr eaLnBrk="1" hangingPunct="1"/>
                <a:r>
                  <a:rPr lang="en-US" sz="1600"/>
                  <a:t>•Homelessness</a:t>
                </a:r>
              </a:p>
            </p:txBody>
          </p:sp>
          <p:sp>
            <p:nvSpPr>
              <p:cNvPr id="49" name="Text Box 15"/>
              <p:cNvSpPr txBox="1">
                <a:spLocks noChangeArrowheads="1"/>
              </p:cNvSpPr>
              <p:nvPr/>
            </p:nvSpPr>
            <p:spPr bwMode="auto">
              <a:xfrm>
                <a:off x="4428425" y="4688741"/>
                <a:ext cx="2555335" cy="430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200" b="1" dirty="0"/>
                  <a:t>Now Endangered</a:t>
                </a:r>
              </a:p>
            </p:txBody>
          </p:sp>
          <p:sp>
            <p:nvSpPr>
              <p:cNvPr id="50" name="Line 17"/>
              <p:cNvSpPr>
                <a:spLocks noChangeShapeType="1"/>
              </p:cNvSpPr>
              <p:nvPr/>
            </p:nvSpPr>
            <p:spPr bwMode="auto">
              <a:xfrm>
                <a:off x="3090103" y="5528963"/>
                <a:ext cx="1212716" cy="15875"/>
              </a:xfrm>
              <a:prstGeom prst="line">
                <a:avLst/>
              </a:prstGeom>
              <a:noFill/>
              <a:ln w="317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1" name="Group 34"/>
              <p:cNvGrpSpPr>
                <a:grpSpLocks/>
              </p:cNvGrpSpPr>
              <p:nvPr/>
            </p:nvGrpSpPr>
            <p:grpSpPr bwMode="auto">
              <a:xfrm>
                <a:off x="260861" y="3258838"/>
                <a:ext cx="3944266" cy="1411288"/>
                <a:chOff x="609600" y="3352800"/>
                <a:chExt cx="3838575" cy="1411288"/>
              </a:xfrm>
              <a:solidFill>
                <a:srgbClr val="D3F8FF"/>
              </a:solidFill>
            </p:grpSpPr>
            <p:sp>
              <p:nvSpPr>
                <p:cNvPr id="60" name="Rectangle 19"/>
                <p:cNvSpPr>
                  <a:spLocks noChangeArrowheads="1"/>
                </p:cNvSpPr>
                <p:nvPr/>
              </p:nvSpPr>
              <p:spPr bwMode="auto">
                <a:xfrm>
                  <a:off x="619124" y="3352800"/>
                  <a:ext cx="3829050" cy="1411288"/>
                </a:xfrm>
                <a:prstGeom prst="rect">
                  <a:avLst/>
                </a:prstGeom>
                <a:grpFill/>
                <a:ln w="12700">
                  <a:solidFill>
                    <a:srgbClr val="99CCFF"/>
                  </a:solidFill>
                  <a:miter lim="800000"/>
                  <a:headEnd/>
                  <a:tailEnd/>
                </a:ln>
              </p:spPr>
              <p:txBody>
                <a:bodyPr wrap="none" anchor="ctr"/>
                <a:lstStyle/>
                <a:p>
                  <a:pPr eaLnBrk="1" hangingPunct="1"/>
                  <a:endParaRPr lang="en-US"/>
                </a:p>
              </p:txBody>
            </p:sp>
            <p:sp>
              <p:nvSpPr>
                <p:cNvPr id="61" name="Text Box 20"/>
                <p:cNvSpPr txBox="1">
                  <a:spLocks noChangeArrowheads="1"/>
                </p:cNvSpPr>
                <p:nvPr/>
              </p:nvSpPr>
              <p:spPr bwMode="auto">
                <a:xfrm>
                  <a:off x="1676400" y="3373438"/>
                  <a:ext cx="1754188" cy="4270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200" b="1"/>
                    <a:t>Conditions</a:t>
                  </a:r>
                </a:p>
              </p:txBody>
            </p:sp>
            <p:sp>
              <p:nvSpPr>
                <p:cNvPr id="62" name="Rectangle 21"/>
                <p:cNvSpPr>
                  <a:spLocks noChangeArrowheads="1"/>
                </p:cNvSpPr>
                <p:nvPr/>
              </p:nvSpPr>
              <p:spPr bwMode="auto">
                <a:xfrm>
                  <a:off x="609600" y="3833813"/>
                  <a:ext cx="3838575" cy="8255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a:spAutoFit/>
                </a:bodyPr>
                <a:lstStyle/>
                <a:p>
                  <a:pPr eaLnBrk="1" hangingPunct="1"/>
                  <a:r>
                    <a:rPr lang="en-US" sz="1600" dirty="0"/>
                    <a:t>•Lack of Affordable Housing</a:t>
                  </a:r>
                </a:p>
                <a:p>
                  <a:pPr eaLnBrk="1" hangingPunct="1"/>
                  <a:r>
                    <a:rPr lang="en-US" sz="1600" dirty="0"/>
                    <a:t>•Lack of Jobs and Insufficient Incomes</a:t>
                  </a:r>
                </a:p>
                <a:p>
                  <a:pPr eaLnBrk="1" hangingPunct="1"/>
                  <a:r>
                    <a:rPr lang="en-US" sz="1600" dirty="0"/>
                    <a:t>•Lack of Support Services</a:t>
                  </a:r>
                </a:p>
              </p:txBody>
            </p:sp>
          </p:grpSp>
          <p:sp>
            <p:nvSpPr>
              <p:cNvPr id="52" name="Line 22"/>
              <p:cNvSpPr>
                <a:spLocks noChangeShapeType="1"/>
              </p:cNvSpPr>
              <p:nvPr/>
            </p:nvSpPr>
            <p:spPr bwMode="auto">
              <a:xfrm flipH="1">
                <a:off x="4195762" y="3944638"/>
                <a:ext cx="2553724" cy="0"/>
              </a:xfrm>
              <a:prstGeom prst="line">
                <a:avLst/>
              </a:prstGeom>
              <a:noFill/>
              <a:ln w="317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Rectangle 29"/>
              <p:cNvSpPr>
                <a:spLocks noChangeArrowheads="1"/>
              </p:cNvSpPr>
              <p:nvPr/>
            </p:nvSpPr>
            <p:spPr bwMode="auto">
              <a:xfrm>
                <a:off x="3212082" y="1582438"/>
                <a:ext cx="4019301" cy="1524000"/>
              </a:xfrm>
              <a:prstGeom prst="rect">
                <a:avLst/>
              </a:prstGeom>
              <a:solidFill>
                <a:srgbClr val="D3F8FF"/>
              </a:solidFill>
              <a:ln w="12700">
                <a:solidFill>
                  <a:srgbClr val="99CCFF"/>
                </a:solidFill>
                <a:miter lim="800000"/>
                <a:headEnd/>
                <a:tailEnd/>
              </a:ln>
            </p:spPr>
            <p:txBody>
              <a:bodyPr wrap="none" anchor="ctr"/>
              <a:lstStyle/>
              <a:p>
                <a:pPr eaLnBrk="1" hangingPunct="1"/>
                <a:endParaRPr lang="en-US"/>
              </a:p>
            </p:txBody>
          </p:sp>
          <p:sp>
            <p:nvSpPr>
              <p:cNvPr id="54" name="Text Box 30"/>
              <p:cNvSpPr txBox="1">
                <a:spLocks noChangeArrowheads="1"/>
              </p:cNvSpPr>
              <p:nvPr/>
            </p:nvSpPr>
            <p:spPr bwMode="auto">
              <a:xfrm>
                <a:off x="3202295" y="1658638"/>
                <a:ext cx="396057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000" b="1"/>
                  <a:t>Complications/Personal Crisis</a:t>
                </a:r>
                <a:endParaRPr lang="en-US" sz="2200" b="1"/>
              </a:p>
            </p:txBody>
          </p:sp>
          <p:grpSp>
            <p:nvGrpSpPr>
              <p:cNvPr id="55" name="Group 31"/>
              <p:cNvGrpSpPr>
                <a:grpSpLocks/>
              </p:cNvGrpSpPr>
              <p:nvPr/>
            </p:nvGrpSpPr>
            <p:grpSpPr bwMode="auto">
              <a:xfrm>
                <a:off x="3394778" y="2039638"/>
                <a:ext cx="3642492" cy="1006475"/>
                <a:chOff x="2390" y="1584"/>
                <a:chExt cx="2085" cy="822"/>
              </a:xfrm>
            </p:grpSpPr>
            <p:sp>
              <p:nvSpPr>
                <p:cNvPr id="58" name="Text Box 32"/>
                <p:cNvSpPr txBox="1">
                  <a:spLocks noChangeArrowheads="1"/>
                </p:cNvSpPr>
                <p:nvPr/>
              </p:nvSpPr>
              <p:spPr bwMode="auto">
                <a:xfrm>
                  <a:off x="2390" y="1584"/>
                  <a:ext cx="1024" cy="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6" rIns="91433" bIns="45716">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500"/>
                    <a:t>•Family Break-up</a:t>
                  </a:r>
                </a:p>
                <a:p>
                  <a:pPr eaLnBrk="1" hangingPunct="1"/>
                  <a:r>
                    <a:rPr lang="en-US" sz="1500"/>
                    <a:t>•Job Loss</a:t>
                  </a:r>
                </a:p>
                <a:p>
                  <a:pPr eaLnBrk="1" hangingPunct="1"/>
                  <a:r>
                    <a:rPr lang="en-US" sz="1500"/>
                    <a:t>•Health Problem</a:t>
                  </a:r>
                </a:p>
                <a:p>
                  <a:pPr eaLnBrk="1" hangingPunct="1"/>
                  <a:r>
                    <a:rPr lang="en-US" sz="1500"/>
                    <a:t>•Earthquake</a:t>
                  </a:r>
                </a:p>
              </p:txBody>
            </p:sp>
            <p:sp>
              <p:nvSpPr>
                <p:cNvPr id="59" name="Text Box 33"/>
                <p:cNvSpPr txBox="1">
                  <a:spLocks noChangeArrowheads="1"/>
                </p:cNvSpPr>
                <p:nvPr/>
              </p:nvSpPr>
              <p:spPr bwMode="auto">
                <a:xfrm>
                  <a:off x="3322" y="1584"/>
                  <a:ext cx="1153" cy="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6" rIns="91433" bIns="45716">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500"/>
                    <a:t>•Domestic Violence</a:t>
                  </a:r>
                </a:p>
                <a:p>
                  <a:pPr eaLnBrk="1" hangingPunct="1"/>
                  <a:r>
                    <a:rPr lang="en-US" sz="1500"/>
                    <a:t>•AIDS</a:t>
                  </a:r>
                </a:p>
                <a:p>
                  <a:pPr eaLnBrk="1" hangingPunct="1"/>
                  <a:r>
                    <a:rPr lang="en-US" sz="1500"/>
                    <a:t>•Substance Abuse</a:t>
                  </a:r>
                </a:p>
                <a:p>
                  <a:pPr eaLnBrk="1" hangingPunct="1"/>
                  <a:r>
                    <a:rPr lang="en-US" sz="1500"/>
                    <a:t>•Fire</a:t>
                  </a:r>
                </a:p>
              </p:txBody>
            </p:sp>
          </p:grpSp>
          <p:sp>
            <p:nvSpPr>
              <p:cNvPr id="56" name="Line 34"/>
              <p:cNvSpPr>
                <a:spLocks noChangeShapeType="1"/>
              </p:cNvSpPr>
              <p:nvPr/>
            </p:nvSpPr>
            <p:spPr bwMode="auto">
              <a:xfrm>
                <a:off x="2388963" y="2344438"/>
                <a:ext cx="796019" cy="0"/>
              </a:xfrm>
              <a:prstGeom prst="line">
                <a:avLst/>
              </a:prstGeom>
              <a:noFill/>
              <a:ln w="317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27"/>
              <p:cNvSpPr>
                <a:spLocks noChangeShapeType="1"/>
              </p:cNvSpPr>
              <p:nvPr/>
            </p:nvSpPr>
            <p:spPr bwMode="auto">
              <a:xfrm>
                <a:off x="7037270" y="2912763"/>
                <a:ext cx="467095" cy="422275"/>
              </a:xfrm>
              <a:prstGeom prst="line">
                <a:avLst/>
              </a:prstGeom>
              <a:noFill/>
              <a:ln w="317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12"/>
              <p:cNvSpPr>
                <a:spLocks noChangeShapeType="1"/>
              </p:cNvSpPr>
              <p:nvPr/>
            </p:nvSpPr>
            <p:spPr bwMode="auto">
              <a:xfrm flipH="1">
                <a:off x="2186051" y="4565350"/>
                <a:ext cx="0" cy="293687"/>
              </a:xfrm>
              <a:prstGeom prst="line">
                <a:avLst/>
              </a:prstGeom>
              <a:noFill/>
              <a:ln w="317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spTree>
    <p:extLst>
      <p:ext uri="{BB962C8B-B14F-4D97-AF65-F5344CB8AC3E}">
        <p14:creationId xmlns:p14="http://schemas.microsoft.com/office/powerpoint/2010/main" val="12992675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32</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6" name="Rectangle 2"/>
          <p:cNvSpPr txBox="1">
            <a:spLocks noChangeArrowheads="1"/>
          </p:cNvSpPr>
          <p:nvPr/>
        </p:nvSpPr>
        <p:spPr>
          <a:xfrm>
            <a:off x="487571" y="1568970"/>
            <a:ext cx="8171310" cy="35052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90000"/>
              </a:lnSpc>
              <a:buFont typeface="Wingdings" charset="0"/>
              <a:buNone/>
            </a:pPr>
            <a:r>
              <a:rPr lang="en-US" sz="2800" dirty="0" smtClean="0">
                <a:solidFill>
                  <a:srgbClr val="000000"/>
                </a:solidFill>
                <a:latin typeface="Arial" charset="0"/>
                <a:ea typeface="MS PGothic" charset="0"/>
              </a:rPr>
              <a:t>Children living in homeless situations may perform two to three years below grade level in school.</a:t>
            </a:r>
          </a:p>
          <a:p>
            <a:pPr>
              <a:lnSpc>
                <a:spcPct val="90000"/>
              </a:lnSpc>
              <a:buFont typeface="Wingdings" charset="0"/>
              <a:buNone/>
            </a:pPr>
            <a:endParaRPr lang="en-US" sz="2800" dirty="0" smtClean="0">
              <a:solidFill>
                <a:srgbClr val="000000"/>
              </a:solidFill>
              <a:latin typeface="Arial" charset="0"/>
              <a:ea typeface="MS PGothic" charset="0"/>
            </a:endParaRPr>
          </a:p>
          <a:p>
            <a:pPr>
              <a:lnSpc>
                <a:spcPct val="90000"/>
              </a:lnSpc>
              <a:buFont typeface="Wingdings" charset="0"/>
              <a:buNone/>
            </a:pPr>
            <a:r>
              <a:rPr lang="en-US" sz="2800" dirty="0" smtClean="0">
                <a:solidFill>
                  <a:srgbClr val="000000"/>
                </a:solidFill>
                <a:latin typeface="Arial" charset="0"/>
                <a:ea typeface="MS PGothic" charset="0"/>
              </a:rPr>
              <a:t>For many children, every move costs them as much as 4-6 months of academic progress.</a:t>
            </a:r>
          </a:p>
          <a:p>
            <a:pPr algn="r">
              <a:lnSpc>
                <a:spcPct val="90000"/>
              </a:lnSpc>
              <a:buFont typeface="Wingdings" charset="0"/>
              <a:buNone/>
            </a:pPr>
            <a:r>
              <a:rPr lang="en-US" sz="1200" i="1" dirty="0" smtClean="0">
                <a:solidFill>
                  <a:srgbClr val="000000"/>
                </a:solidFill>
                <a:latin typeface="Arial" charset="0"/>
                <a:ea typeface="MS PGothic" charset="0"/>
              </a:rPr>
              <a:t/>
            </a:r>
            <a:br>
              <a:rPr lang="en-US" sz="1200" i="1" dirty="0" smtClean="0">
                <a:solidFill>
                  <a:srgbClr val="000000"/>
                </a:solidFill>
                <a:latin typeface="Arial" charset="0"/>
                <a:ea typeface="MS PGothic" charset="0"/>
              </a:rPr>
            </a:br>
            <a:r>
              <a:rPr lang="en-US" sz="1800" i="1" dirty="0" smtClean="0">
                <a:solidFill>
                  <a:srgbClr val="000000"/>
                </a:solidFill>
                <a:latin typeface="Arial" charset="0"/>
                <a:ea typeface="MS PGothic" charset="0"/>
              </a:rPr>
              <a:t>Casey Family Programs</a:t>
            </a:r>
            <a:endParaRPr lang="en-US" sz="1800" i="1" dirty="0">
              <a:solidFill>
                <a:srgbClr val="000000"/>
              </a:solidFill>
              <a:latin typeface="Arial" charset="0"/>
              <a:ea typeface="MS PGothic" charset="0"/>
            </a:endParaRPr>
          </a:p>
        </p:txBody>
      </p:sp>
    </p:spTree>
    <p:extLst>
      <p:ext uri="{BB962C8B-B14F-4D97-AF65-F5344CB8AC3E}">
        <p14:creationId xmlns:p14="http://schemas.microsoft.com/office/powerpoint/2010/main" val="50891165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33</a:t>
            </a:fld>
            <a:endParaRPr lang="en-US" sz="1100" dirty="0"/>
          </a:p>
        </p:txBody>
      </p:sp>
      <p:sp>
        <p:nvSpPr>
          <p:cNvPr id="15" name="Rectangle 2"/>
          <p:cNvSpPr txBox="1">
            <a:spLocks noChangeArrowheads="1"/>
          </p:cNvSpPr>
          <p:nvPr/>
        </p:nvSpPr>
        <p:spPr>
          <a:xfrm>
            <a:off x="5432400" y="163703"/>
            <a:ext cx="3536579"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Awareness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6" name="Rectangle 2"/>
          <p:cNvSpPr txBox="1">
            <a:spLocks noChangeArrowheads="1"/>
          </p:cNvSpPr>
          <p:nvPr/>
        </p:nvSpPr>
        <p:spPr>
          <a:xfrm>
            <a:off x="488450" y="2956333"/>
            <a:ext cx="8126026" cy="809018"/>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ctr">
              <a:buClr>
                <a:schemeClr val="tx1"/>
              </a:buClr>
              <a:buFont typeface="Wingdings" charset="0"/>
              <a:buNone/>
            </a:pPr>
            <a:r>
              <a:rPr lang="en-US" b="1" i="1" dirty="0" smtClean="0">
                <a:solidFill>
                  <a:srgbClr val="000000"/>
                </a:solidFill>
                <a:latin typeface="Arial" charset="0"/>
                <a:ea typeface="MS PGothic" charset="0"/>
              </a:rPr>
              <a:t>We have to adjust our schools to meet the situations in which these children and youth are living.</a:t>
            </a:r>
            <a:endParaRPr lang="en-US" b="1" i="1" dirty="0">
              <a:solidFill>
                <a:srgbClr val="000000"/>
              </a:solidFill>
              <a:latin typeface="Arial" charset="0"/>
              <a:ea typeface="MS PGothic" charset="0"/>
            </a:endParaRPr>
          </a:p>
        </p:txBody>
      </p:sp>
      <p:sp>
        <p:nvSpPr>
          <p:cNvPr id="7" name="Rectangle 2"/>
          <p:cNvSpPr>
            <a:spLocks noGrp="1" noChangeArrowheads="1"/>
          </p:cNvSpPr>
          <p:nvPr>
            <p:ph type="title"/>
          </p:nvPr>
        </p:nvSpPr>
        <p:spPr>
          <a:xfrm>
            <a:off x="304800" y="1784988"/>
            <a:ext cx="8583706" cy="874289"/>
          </a:xfrm>
        </p:spPr>
        <p:txBody>
          <a:bodyPr/>
          <a:lstStyle/>
          <a:p>
            <a:pPr eaLnBrk="1" hangingPunct="1"/>
            <a:r>
              <a:rPr lang="en-US" sz="2800" dirty="0">
                <a:latin typeface="Arial"/>
                <a:ea typeface="MS PGothic" charset="0"/>
                <a:cs typeface="Arial"/>
              </a:rPr>
              <a:t>Schools were not designed to </a:t>
            </a:r>
            <a:r>
              <a:rPr lang="en-US" sz="2800" dirty="0" smtClean="0">
                <a:latin typeface="Arial"/>
                <a:ea typeface="MS PGothic" charset="0"/>
                <a:cs typeface="Arial"/>
              </a:rPr>
              <a:t/>
            </a:r>
            <a:br>
              <a:rPr lang="en-US" sz="2800" dirty="0" smtClean="0">
                <a:latin typeface="Arial"/>
                <a:ea typeface="MS PGothic" charset="0"/>
                <a:cs typeface="Arial"/>
              </a:rPr>
            </a:br>
            <a:r>
              <a:rPr lang="en-US" sz="2800" dirty="0" smtClean="0">
                <a:latin typeface="Arial"/>
                <a:ea typeface="MS PGothic" charset="0"/>
                <a:cs typeface="Arial"/>
              </a:rPr>
              <a:t>serve </a:t>
            </a:r>
            <a:r>
              <a:rPr lang="en-US" sz="2800" dirty="0">
                <a:latin typeface="Arial"/>
                <a:ea typeface="MS PGothic" charset="0"/>
                <a:cs typeface="Arial"/>
              </a:rPr>
              <a:t>homeless students!</a:t>
            </a:r>
          </a:p>
        </p:txBody>
      </p:sp>
    </p:spTree>
    <p:extLst>
      <p:ext uri="{BB962C8B-B14F-4D97-AF65-F5344CB8AC3E}">
        <p14:creationId xmlns:p14="http://schemas.microsoft.com/office/powerpoint/2010/main" val="20530017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4294967295"/>
          </p:nvPr>
        </p:nvSpPr>
        <p:spPr bwMode="auto">
          <a:xfrm>
            <a:off x="8077200" y="6356350"/>
            <a:ext cx="838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29E8DD-EDDD-2443-A853-470C4E9BB57B}" type="slidenum">
              <a:rPr lang="en-US" sz="1200">
                <a:solidFill>
                  <a:schemeClr val="tx2"/>
                </a:solidFill>
                <a:latin typeface="Calibri" charset="0"/>
              </a:rPr>
              <a:pPr/>
              <a:t>34</a:t>
            </a:fld>
            <a:endParaRPr lang="en-US" sz="1200">
              <a:solidFill>
                <a:schemeClr val="tx2"/>
              </a:solidFill>
              <a:latin typeface="Calibri" charset="0"/>
            </a:endParaRPr>
          </a:p>
        </p:txBody>
      </p:sp>
      <p:sp>
        <p:nvSpPr>
          <p:cNvPr id="5" name="TextBox 2"/>
          <p:cNvSpPr txBox="1">
            <a:spLocks noChangeArrowheads="1"/>
          </p:cNvSpPr>
          <p:nvPr/>
        </p:nvSpPr>
        <p:spPr bwMode="auto">
          <a:xfrm>
            <a:off x="337799" y="1841300"/>
            <a:ext cx="5283041"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a:solidFill>
                  <a:schemeClr val="tx1"/>
                </a:solidFill>
                <a:latin typeface="Arial" charset="0"/>
              </a:rPr>
              <a:t>Awareness</a:t>
            </a:r>
          </a:p>
          <a:p>
            <a:pPr marL="342900" indent="-342900" eaLnBrk="1" hangingPunct="1">
              <a:spcAft>
                <a:spcPts val="1200"/>
              </a:spcAft>
              <a:buFont typeface="Arial" charset="0"/>
              <a:buChar char="•"/>
            </a:pPr>
            <a:r>
              <a:rPr lang="en-US" sz="2800" b="1" dirty="0">
                <a:solidFill>
                  <a:srgbClr val="FF0000"/>
                </a:solidFill>
                <a:latin typeface="Arial" charset="0"/>
              </a:rPr>
              <a:t>M-V Act Overview</a:t>
            </a:r>
          </a:p>
          <a:p>
            <a:pPr marL="342900" indent="-342900" eaLnBrk="1" hangingPunct="1">
              <a:spcAft>
                <a:spcPts val="1200"/>
              </a:spcAft>
              <a:buFont typeface="Arial" charset="0"/>
              <a:buChar char="•"/>
            </a:pPr>
            <a:r>
              <a:rPr lang="en-US" sz="2400" b="1" dirty="0">
                <a:solidFill>
                  <a:schemeClr val="tx1"/>
                </a:solidFill>
                <a:latin typeface="Arial" charset="0"/>
              </a:rPr>
              <a:t>Liaison Duties</a:t>
            </a:r>
          </a:p>
          <a:p>
            <a:pPr marL="342900" indent="-342900" eaLnBrk="1" hangingPunct="1">
              <a:spcAft>
                <a:spcPts val="1200"/>
              </a:spcAft>
              <a:buFont typeface="Arial" charset="0"/>
              <a:buChar char="•"/>
            </a:pPr>
            <a:r>
              <a:rPr lang="en-US" sz="2400" b="1" dirty="0">
                <a:solidFill>
                  <a:schemeClr val="tx1"/>
                </a:solidFill>
                <a:latin typeface="Arial" charset="0"/>
              </a:rPr>
              <a:t>Definition of Homelessness </a:t>
            </a:r>
            <a:endParaRPr lang="en-US" sz="2400" b="1" dirty="0" smtClean="0">
              <a:solidFill>
                <a:schemeClr val="tx1"/>
              </a:solidFill>
              <a:latin typeface="Arial" charset="0"/>
            </a:endParaRPr>
          </a:p>
          <a:p>
            <a:pPr marL="342900" indent="-342900" eaLnBrk="1" hangingPunct="1">
              <a:spcAft>
                <a:spcPts val="1200"/>
              </a:spcAft>
              <a:buFont typeface="Arial" charset="0"/>
              <a:buChar char="•"/>
            </a:pPr>
            <a:r>
              <a:rPr lang="en-US" sz="2400" b="1" dirty="0" smtClean="0">
                <a:solidFill>
                  <a:schemeClr val="tx1"/>
                </a:solidFill>
                <a:latin typeface="Arial" charset="0"/>
              </a:rPr>
              <a:t>Unaccompanied Youth</a:t>
            </a:r>
          </a:p>
          <a:p>
            <a:pPr marL="342900" indent="-342900" eaLnBrk="1" hangingPunct="1">
              <a:spcAft>
                <a:spcPts val="1200"/>
              </a:spcAft>
              <a:buFont typeface="Arial" charset="0"/>
              <a:buChar char="•"/>
            </a:pPr>
            <a:r>
              <a:rPr lang="en-US" sz="2400" b="1" dirty="0" smtClean="0">
                <a:solidFill>
                  <a:srgbClr val="000000"/>
                </a:solidFill>
                <a:latin typeface="Arial" charset="0"/>
              </a:rPr>
              <a:t>Determining Eligibility</a:t>
            </a:r>
          </a:p>
          <a:p>
            <a:pPr marL="800100" lvl="1" indent="-342900">
              <a:spcAft>
                <a:spcPts val="1200"/>
              </a:spcAft>
              <a:buFont typeface="Wingdings" charset="2"/>
              <a:buChar char="Ø"/>
            </a:pPr>
            <a:r>
              <a:rPr lang="en-US" sz="2000" b="1" dirty="0" smtClean="0">
                <a:solidFill>
                  <a:srgbClr val="000000"/>
                </a:solidFill>
                <a:latin typeface="Arial" charset="0"/>
              </a:rPr>
              <a:t>Identification</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Outreach</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PEIMS</a:t>
            </a:r>
          </a:p>
        </p:txBody>
      </p:sp>
      <p:sp>
        <p:nvSpPr>
          <p:cNvPr id="6" name="TextBox 6"/>
          <p:cNvSpPr txBox="1">
            <a:spLocks noChangeArrowheads="1"/>
          </p:cNvSpPr>
          <p:nvPr/>
        </p:nvSpPr>
        <p:spPr bwMode="auto">
          <a:xfrm>
            <a:off x="5138400" y="1841235"/>
            <a:ext cx="36035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marL="800100" indent="-342900">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smtClean="0">
                <a:solidFill>
                  <a:schemeClr val="tx1"/>
                </a:solidFill>
                <a:latin typeface="Arial" charset="0"/>
              </a:rPr>
              <a:t>School </a:t>
            </a:r>
            <a:r>
              <a:rPr lang="en-US" sz="2400" b="1" dirty="0">
                <a:solidFill>
                  <a:schemeClr val="tx1"/>
                </a:solidFill>
                <a:latin typeface="Arial" charset="0"/>
              </a:rPr>
              <a:t>Selection and Enrollment</a:t>
            </a:r>
          </a:p>
          <a:p>
            <a:pPr lvl="1" eaLnBrk="1" hangingPunct="1">
              <a:spcAft>
                <a:spcPts val="1200"/>
              </a:spcAft>
              <a:buSzPct val="80000"/>
              <a:buFont typeface="Wingdings" charset="0"/>
              <a:buChar char="Ø"/>
            </a:pPr>
            <a:r>
              <a:rPr lang="en-US" sz="2000" b="1" dirty="0">
                <a:solidFill>
                  <a:schemeClr val="tx1"/>
                </a:solidFill>
                <a:latin typeface="Arial" charset="0"/>
              </a:rPr>
              <a:t>School of Origin </a:t>
            </a:r>
          </a:p>
          <a:p>
            <a:pPr lvl="1" eaLnBrk="1" hangingPunct="1">
              <a:spcAft>
                <a:spcPts val="1200"/>
              </a:spcAft>
              <a:buSzPct val="80000"/>
              <a:buFont typeface="Wingdings" charset="0"/>
              <a:buChar char="Ø"/>
            </a:pPr>
            <a:r>
              <a:rPr lang="en-US" sz="2000" b="1" dirty="0">
                <a:solidFill>
                  <a:schemeClr val="tx1"/>
                </a:solidFill>
                <a:latin typeface="Arial" charset="0"/>
              </a:rPr>
              <a:t>School Records</a:t>
            </a:r>
          </a:p>
          <a:p>
            <a:pPr lvl="1" eaLnBrk="1" hangingPunct="1">
              <a:spcAft>
                <a:spcPts val="1200"/>
              </a:spcAft>
              <a:buSzPct val="80000"/>
              <a:buFont typeface="Wingdings" charset="0"/>
              <a:buChar char="Ø"/>
            </a:pPr>
            <a:r>
              <a:rPr lang="en-US" sz="2000" b="1" dirty="0">
                <a:solidFill>
                  <a:schemeClr val="tx1"/>
                </a:solidFill>
                <a:latin typeface="Arial" charset="0"/>
              </a:rPr>
              <a:t>Guardianship</a:t>
            </a:r>
          </a:p>
          <a:p>
            <a:pPr lvl="1" eaLnBrk="1" hangingPunct="1">
              <a:spcAft>
                <a:spcPts val="1200"/>
              </a:spcAft>
              <a:buSzPct val="80000"/>
              <a:buFont typeface="Wingdings" charset="0"/>
              <a:buChar char="Ø"/>
            </a:pPr>
            <a:r>
              <a:rPr lang="en-US" sz="2000" b="1" dirty="0">
                <a:solidFill>
                  <a:schemeClr val="tx1"/>
                </a:solidFill>
                <a:latin typeface="Arial" charset="0"/>
              </a:rPr>
              <a:t>Immunizations</a:t>
            </a:r>
          </a:p>
          <a:p>
            <a:pPr lvl="1" eaLnBrk="1" hangingPunct="1">
              <a:spcAft>
                <a:spcPts val="600"/>
              </a:spcAft>
              <a:buSzPct val="80000"/>
              <a:buFont typeface="Wingdings" charset="0"/>
              <a:buChar char="Ø"/>
            </a:pPr>
            <a:endParaRPr lang="en-US" sz="2000" b="1" dirty="0">
              <a:solidFill>
                <a:schemeClr val="tx1"/>
              </a:solidFill>
              <a:latin typeface="Arial" charset="0"/>
            </a:endParaRPr>
          </a:p>
        </p:txBody>
      </p:sp>
      <p:sp>
        <p:nvSpPr>
          <p:cNvPr id="7" name="TextBox 7"/>
          <p:cNvSpPr txBox="1">
            <a:spLocks noChangeArrowheads="1"/>
          </p:cNvSpPr>
          <p:nvPr/>
        </p:nvSpPr>
        <p:spPr bwMode="auto">
          <a:xfrm>
            <a:off x="0" y="1061265"/>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algn="ctr" eaLnBrk="1" hangingPunct="1">
              <a:spcAft>
                <a:spcPts val="600"/>
              </a:spcAft>
            </a:pPr>
            <a:r>
              <a:rPr lang="en-US" b="1" u="sng" dirty="0" smtClean="0">
                <a:solidFill>
                  <a:schemeClr val="tx1"/>
                </a:solidFill>
                <a:latin typeface="Arial Black"/>
                <a:cs typeface="Arial Black"/>
              </a:rPr>
              <a:t>Part I </a:t>
            </a:r>
            <a:r>
              <a:rPr lang="en-US" b="1" u="sng" dirty="0">
                <a:solidFill>
                  <a:schemeClr val="tx1"/>
                </a:solidFill>
                <a:latin typeface="Arial Black"/>
                <a:cs typeface="Arial Black"/>
              </a:rPr>
              <a:t>– Identification and Enrollment</a:t>
            </a:r>
          </a:p>
        </p:txBody>
      </p:sp>
      <p:cxnSp>
        <p:nvCxnSpPr>
          <p:cNvPr id="8" name="Straight Connector 7"/>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Part I</a:t>
            </a:r>
            <a:endParaRPr lang="en-US" sz="4000" b="1" dirty="0">
              <a:latin typeface="Arial"/>
              <a:ea typeface="MS PGothic" charset="0"/>
              <a:cs typeface="Arial"/>
            </a:endParaRPr>
          </a:p>
        </p:txBody>
      </p:sp>
    </p:spTree>
    <p:extLst>
      <p:ext uri="{BB962C8B-B14F-4D97-AF65-F5344CB8AC3E}">
        <p14:creationId xmlns:p14="http://schemas.microsoft.com/office/powerpoint/2010/main" val="217365264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35</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M-V Act Overview</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9" name="Rectangle 2"/>
          <p:cNvSpPr>
            <a:spLocks noGrp="1" noChangeArrowheads="1"/>
          </p:cNvSpPr>
          <p:nvPr>
            <p:ph type="title"/>
          </p:nvPr>
        </p:nvSpPr>
        <p:spPr>
          <a:xfrm>
            <a:off x="454897" y="1044895"/>
            <a:ext cx="8229600" cy="990600"/>
          </a:xfrm>
        </p:spPr>
        <p:txBody>
          <a:bodyPr>
            <a:noAutofit/>
          </a:bodyPr>
          <a:lstStyle/>
          <a:p>
            <a:pPr eaLnBrk="1" hangingPunct="1">
              <a:defRPr/>
            </a:pPr>
            <a:r>
              <a:rPr sz="3200" b="1" dirty="0" smtClean="0">
                <a:latin typeface="Arial"/>
                <a:ea typeface="+mj-ea"/>
                <a:cs typeface="Arial"/>
              </a:rPr>
              <a:t>McKinney-Vento</a:t>
            </a:r>
            <a:r>
              <a:rPr lang="en-US" sz="3200" b="1" dirty="0" smtClean="0">
                <a:latin typeface="Arial"/>
                <a:ea typeface="+mj-ea"/>
                <a:cs typeface="Arial"/>
              </a:rPr>
              <a:t> </a:t>
            </a:r>
            <a:r>
              <a:rPr sz="3200" b="1" dirty="0" smtClean="0">
                <a:latin typeface="Arial"/>
                <a:ea typeface="+mj-ea"/>
                <a:cs typeface="Arial"/>
              </a:rPr>
              <a:t>Homeless </a:t>
            </a:r>
            <a:r>
              <a:rPr lang="en-US" sz="3200" b="1" dirty="0" smtClean="0">
                <a:latin typeface="Arial"/>
                <a:ea typeface="+mj-ea"/>
                <a:cs typeface="Arial"/>
              </a:rPr>
              <a:t>Education </a:t>
            </a:r>
            <a:r>
              <a:rPr sz="3200" b="1" dirty="0" smtClean="0">
                <a:latin typeface="Arial"/>
                <a:ea typeface="+mj-ea"/>
                <a:cs typeface="Arial"/>
              </a:rPr>
              <a:t>Assistance </a:t>
            </a:r>
            <a:r>
              <a:rPr lang="en-US" sz="3200" b="1" dirty="0" smtClean="0">
                <a:latin typeface="Arial"/>
                <a:ea typeface="+mj-ea"/>
                <a:cs typeface="Arial"/>
              </a:rPr>
              <a:t>Improvements </a:t>
            </a:r>
            <a:r>
              <a:rPr sz="3200" b="1" dirty="0" smtClean="0">
                <a:latin typeface="Arial"/>
                <a:ea typeface="+mj-ea"/>
                <a:cs typeface="Arial"/>
              </a:rPr>
              <a:t>Act</a:t>
            </a:r>
          </a:p>
        </p:txBody>
      </p:sp>
      <p:sp>
        <p:nvSpPr>
          <p:cNvPr id="11" name="Rectangle 3"/>
          <p:cNvSpPr txBox="1">
            <a:spLocks noChangeArrowheads="1"/>
          </p:cNvSpPr>
          <p:nvPr/>
        </p:nvSpPr>
        <p:spPr>
          <a:xfrm>
            <a:off x="222022" y="2147093"/>
            <a:ext cx="8845777" cy="44958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0"/>
              </a:spcBef>
              <a:spcAft>
                <a:spcPts val="600"/>
              </a:spcAft>
              <a:buSzPct val="90000"/>
              <a:buFont typeface="Arial"/>
              <a:buChar char="•"/>
            </a:pPr>
            <a:r>
              <a:rPr lang="en-US" sz="2800" dirty="0" smtClean="0">
                <a:solidFill>
                  <a:srgbClr val="000000"/>
                </a:solidFill>
                <a:latin typeface="Arial"/>
                <a:ea typeface="MS PGothic" charset="0"/>
                <a:cs typeface="Arial"/>
              </a:rPr>
              <a:t>Originally passed in 1987</a:t>
            </a:r>
          </a:p>
          <a:p>
            <a:pPr>
              <a:spcBef>
                <a:spcPts val="0"/>
              </a:spcBef>
              <a:spcAft>
                <a:spcPts val="600"/>
              </a:spcAft>
              <a:buSzPct val="90000"/>
              <a:buFont typeface="Arial"/>
              <a:buChar char="•"/>
            </a:pPr>
            <a:r>
              <a:rPr lang="en-US" sz="2800" dirty="0" smtClean="0">
                <a:solidFill>
                  <a:srgbClr val="000000"/>
                </a:solidFill>
                <a:latin typeface="Arial"/>
                <a:ea typeface="MS PGothic" charset="0"/>
                <a:cs typeface="Arial"/>
              </a:rPr>
              <a:t>Became part of No Child Left Behind in 2000</a:t>
            </a:r>
          </a:p>
          <a:p>
            <a:pPr>
              <a:spcBef>
                <a:spcPts val="0"/>
              </a:spcBef>
              <a:spcAft>
                <a:spcPts val="600"/>
              </a:spcAft>
              <a:buSzPct val="90000"/>
              <a:buFont typeface="Arial"/>
              <a:buChar char="•"/>
            </a:pPr>
            <a:r>
              <a:rPr lang="en-US" sz="2800" dirty="0" smtClean="0">
                <a:solidFill>
                  <a:srgbClr val="000000"/>
                </a:solidFill>
                <a:latin typeface="Arial"/>
                <a:ea typeface="MS PGothic" charset="0"/>
                <a:cs typeface="Arial"/>
              </a:rPr>
              <a:t>Reauthorized in 2015 by the </a:t>
            </a:r>
            <a:r>
              <a:rPr lang="en-US" sz="2800" b="1" i="1" dirty="0" smtClean="0">
                <a:solidFill>
                  <a:srgbClr val="000000"/>
                </a:solidFill>
                <a:latin typeface="Arial"/>
                <a:ea typeface="MS PGothic" charset="0"/>
                <a:cs typeface="Arial"/>
              </a:rPr>
              <a:t>Every Student Succeeds Act</a:t>
            </a:r>
            <a:r>
              <a:rPr lang="en-US" sz="2800" dirty="0" smtClean="0">
                <a:solidFill>
                  <a:srgbClr val="000000"/>
                </a:solidFill>
                <a:latin typeface="Arial"/>
                <a:ea typeface="MS PGothic" charset="0"/>
                <a:cs typeface="Arial"/>
              </a:rPr>
              <a:t> (ESSA)</a:t>
            </a:r>
          </a:p>
          <a:p>
            <a:pPr>
              <a:spcBef>
                <a:spcPts val="0"/>
              </a:spcBef>
              <a:spcAft>
                <a:spcPts val="600"/>
              </a:spcAft>
              <a:buSzPct val="90000"/>
              <a:buFont typeface="Arial"/>
              <a:buChar char="•"/>
            </a:pPr>
            <a:r>
              <a:rPr lang="en-US" sz="2800" dirty="0" smtClean="0">
                <a:solidFill>
                  <a:srgbClr val="000000"/>
                </a:solidFill>
                <a:latin typeface="Arial"/>
                <a:ea typeface="MS PGothic" charset="0"/>
                <a:cs typeface="Arial"/>
              </a:rPr>
              <a:t>Works hand-in-hand with Title IA and other federal education programs</a:t>
            </a:r>
          </a:p>
          <a:p>
            <a:pPr>
              <a:spcBef>
                <a:spcPts val="0"/>
              </a:spcBef>
              <a:spcAft>
                <a:spcPts val="600"/>
              </a:spcAft>
              <a:buSzPct val="90000"/>
              <a:buFont typeface="Arial"/>
              <a:buChar char="•"/>
            </a:pPr>
            <a:r>
              <a:rPr lang="en-US" sz="2800" dirty="0" smtClean="0">
                <a:solidFill>
                  <a:srgbClr val="000000"/>
                </a:solidFill>
                <a:latin typeface="Arial"/>
                <a:ea typeface="MS PGothic" charset="0"/>
                <a:cs typeface="Arial"/>
              </a:rPr>
              <a:t>$85 million authorized funding to SEAs</a:t>
            </a:r>
          </a:p>
          <a:p>
            <a:pPr lvl="2">
              <a:spcBef>
                <a:spcPts val="0"/>
              </a:spcBef>
              <a:spcAft>
                <a:spcPts val="600"/>
              </a:spcAft>
              <a:buClr>
                <a:schemeClr val="accent1"/>
              </a:buClr>
              <a:buSzPct val="90000"/>
              <a:buFont typeface="Wingdings" charset="2"/>
              <a:buChar char="Ø"/>
            </a:pPr>
            <a:r>
              <a:rPr lang="en-US" dirty="0" smtClean="0">
                <a:solidFill>
                  <a:srgbClr val="000000"/>
                </a:solidFill>
                <a:latin typeface="Arial"/>
                <a:ea typeface="MS PGothic" charset="0"/>
                <a:cs typeface="Arial"/>
              </a:rPr>
              <a:t>SEAs award competitive </a:t>
            </a:r>
            <a:r>
              <a:rPr lang="en-US" dirty="0" err="1" smtClean="0">
                <a:solidFill>
                  <a:srgbClr val="000000"/>
                </a:solidFill>
                <a:latin typeface="Arial"/>
                <a:ea typeface="MS PGothic" charset="0"/>
                <a:cs typeface="Arial"/>
              </a:rPr>
              <a:t>subgrants</a:t>
            </a:r>
            <a:r>
              <a:rPr lang="en-US" dirty="0" smtClean="0">
                <a:solidFill>
                  <a:srgbClr val="000000"/>
                </a:solidFill>
                <a:latin typeface="Arial"/>
                <a:ea typeface="MS PGothic" charset="0"/>
                <a:cs typeface="Arial"/>
              </a:rPr>
              <a:t> to LEAs</a:t>
            </a:r>
          </a:p>
          <a:p>
            <a:pPr lvl="2">
              <a:spcBef>
                <a:spcPts val="0"/>
              </a:spcBef>
              <a:spcAft>
                <a:spcPts val="600"/>
              </a:spcAft>
              <a:buClr>
                <a:schemeClr val="accent1"/>
              </a:buClr>
              <a:buSzPct val="90000"/>
              <a:buFont typeface="Wingdings" charset="2"/>
              <a:buChar char="Ø"/>
            </a:pPr>
            <a:r>
              <a:rPr lang="en-US" dirty="0" smtClean="0">
                <a:solidFill>
                  <a:srgbClr val="000000"/>
                </a:solidFill>
                <a:latin typeface="Arial"/>
                <a:ea typeface="MS PGothic" charset="0"/>
                <a:cs typeface="Arial"/>
              </a:rPr>
              <a:t>Largest percentage increase of all federal education programs</a:t>
            </a:r>
          </a:p>
        </p:txBody>
      </p:sp>
    </p:spTree>
    <p:extLst>
      <p:ext uri="{BB962C8B-B14F-4D97-AF65-F5344CB8AC3E}">
        <p14:creationId xmlns:p14="http://schemas.microsoft.com/office/powerpoint/2010/main" val="304349751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36</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M-V Act Overview</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2" name="Rectangle 3"/>
          <p:cNvSpPr txBox="1">
            <a:spLocks noChangeArrowheads="1"/>
          </p:cNvSpPr>
          <p:nvPr/>
        </p:nvSpPr>
        <p:spPr>
          <a:xfrm>
            <a:off x="337475" y="1795582"/>
            <a:ext cx="8631211" cy="4754563"/>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74320" lvl="1" indent="-223838">
              <a:spcBef>
                <a:spcPts val="0"/>
              </a:spcBef>
              <a:spcAft>
                <a:spcPts val="1800"/>
              </a:spcAft>
              <a:buSzPct val="90000"/>
              <a:buFont typeface="Arial"/>
              <a:buChar char="•"/>
              <a:defRPr/>
            </a:pPr>
            <a:r>
              <a:rPr lang="en-US" sz="2800" b="1" dirty="0" smtClean="0">
                <a:solidFill>
                  <a:srgbClr val="000000"/>
                </a:solidFill>
                <a:latin typeface="Arial"/>
                <a:ea typeface="ＭＳ Ｐゴシック" charset="0"/>
                <a:cs typeface="Arial"/>
              </a:rPr>
              <a:t> SEA/State Coordinator roles </a:t>
            </a:r>
          </a:p>
          <a:p>
            <a:pPr marL="274320" lvl="1" indent="-223838">
              <a:spcBef>
                <a:spcPts val="0"/>
              </a:spcBef>
              <a:spcAft>
                <a:spcPts val="1800"/>
              </a:spcAft>
              <a:buSzPct val="90000"/>
              <a:buFont typeface="Arial"/>
              <a:buChar char="•"/>
              <a:defRPr/>
            </a:pPr>
            <a:r>
              <a:rPr lang="en-US" sz="2800" b="1" dirty="0" smtClean="0">
                <a:solidFill>
                  <a:srgbClr val="000000"/>
                </a:solidFill>
                <a:latin typeface="Arial"/>
                <a:ea typeface="ＭＳ Ｐゴシック" charset="0"/>
                <a:cs typeface="Arial"/>
              </a:rPr>
              <a:t> School access: Identification and Enrollment</a:t>
            </a:r>
          </a:p>
          <a:p>
            <a:pPr marL="274320" lvl="1" indent="-223838">
              <a:spcBef>
                <a:spcPts val="0"/>
              </a:spcBef>
              <a:spcAft>
                <a:spcPts val="1800"/>
              </a:spcAft>
              <a:buSzPct val="90000"/>
              <a:buFont typeface="Arial"/>
              <a:buChar char="•"/>
              <a:defRPr/>
            </a:pPr>
            <a:r>
              <a:rPr lang="en-US" sz="2800" b="1" dirty="0" smtClean="0">
                <a:solidFill>
                  <a:srgbClr val="000000"/>
                </a:solidFill>
                <a:latin typeface="Arial"/>
                <a:ea typeface="ＭＳ Ｐゴシック" charset="0"/>
                <a:cs typeface="Arial"/>
              </a:rPr>
              <a:t> School stability</a:t>
            </a:r>
          </a:p>
          <a:p>
            <a:pPr marL="274320" lvl="1" indent="-223838">
              <a:spcBef>
                <a:spcPts val="0"/>
              </a:spcBef>
              <a:spcAft>
                <a:spcPts val="1800"/>
              </a:spcAft>
              <a:buSzPct val="90000"/>
              <a:buFont typeface="Arial"/>
              <a:buChar char="•"/>
              <a:defRPr/>
            </a:pPr>
            <a:r>
              <a:rPr lang="en-US" sz="2800" b="1" dirty="0" smtClean="0">
                <a:solidFill>
                  <a:srgbClr val="000000"/>
                </a:solidFill>
                <a:latin typeface="Arial"/>
                <a:ea typeface="ＭＳ Ｐゴシック" charset="0"/>
                <a:cs typeface="Arial"/>
              </a:rPr>
              <a:t> Support for academic success</a:t>
            </a:r>
          </a:p>
          <a:p>
            <a:pPr marL="274320" lvl="1" indent="-223838">
              <a:spcBef>
                <a:spcPts val="0"/>
              </a:spcBef>
              <a:spcAft>
                <a:spcPts val="1800"/>
              </a:spcAft>
              <a:buSzPct val="90000"/>
              <a:buFont typeface="Arial"/>
              <a:buChar char="•"/>
              <a:defRPr/>
            </a:pPr>
            <a:r>
              <a:rPr lang="en-US" sz="2800" b="1" dirty="0" smtClean="0">
                <a:solidFill>
                  <a:srgbClr val="000000"/>
                </a:solidFill>
                <a:latin typeface="Arial"/>
                <a:ea typeface="ＭＳ Ｐゴシック" charset="0"/>
                <a:cs typeface="Arial"/>
              </a:rPr>
              <a:t> Child-centered, best interest decision making</a:t>
            </a:r>
          </a:p>
          <a:p>
            <a:pPr marL="274320" lvl="1" indent="-223838">
              <a:spcBef>
                <a:spcPts val="0"/>
              </a:spcBef>
              <a:spcAft>
                <a:spcPts val="1800"/>
              </a:spcAft>
              <a:buSzPct val="90000"/>
              <a:buFont typeface="Arial"/>
              <a:buChar char="•"/>
              <a:defRPr/>
            </a:pPr>
            <a:r>
              <a:rPr lang="en-US" sz="2800" b="1" dirty="0" smtClean="0">
                <a:solidFill>
                  <a:srgbClr val="000000"/>
                </a:solidFill>
                <a:latin typeface="Arial"/>
                <a:ea typeface="ＭＳ Ｐゴシック" charset="0"/>
                <a:cs typeface="Arial"/>
              </a:rPr>
              <a:t> Case-by-case determinations</a:t>
            </a:r>
          </a:p>
          <a:p>
            <a:pPr marL="274320" lvl="1" indent="-223838">
              <a:spcBef>
                <a:spcPts val="0"/>
              </a:spcBef>
              <a:spcAft>
                <a:spcPts val="1800"/>
              </a:spcAft>
              <a:buSzPct val="90000"/>
              <a:buFont typeface="Arial"/>
              <a:buChar char="•"/>
              <a:defRPr/>
            </a:pPr>
            <a:r>
              <a:rPr lang="en-US" sz="2800" b="1" dirty="0" smtClean="0">
                <a:solidFill>
                  <a:srgbClr val="000000"/>
                </a:solidFill>
                <a:latin typeface="Arial"/>
                <a:ea typeface="ＭＳ Ｐゴシック" charset="0"/>
                <a:cs typeface="Arial"/>
              </a:rPr>
              <a:t> Critical role of the homeless liaison</a:t>
            </a:r>
            <a:endParaRPr lang="en-US" sz="2800" b="1" dirty="0">
              <a:solidFill>
                <a:srgbClr val="000000"/>
              </a:solidFill>
              <a:latin typeface="Arial"/>
              <a:ea typeface="ＭＳ Ｐゴシック" charset="0"/>
              <a:cs typeface="Arial"/>
            </a:endParaRPr>
          </a:p>
        </p:txBody>
      </p:sp>
      <p:sp>
        <p:nvSpPr>
          <p:cNvPr id="13" name="Rectangle 2"/>
          <p:cNvSpPr>
            <a:spLocks noGrp="1" noChangeArrowheads="1"/>
          </p:cNvSpPr>
          <p:nvPr>
            <p:ph type="title"/>
          </p:nvPr>
        </p:nvSpPr>
        <p:spPr>
          <a:xfrm>
            <a:off x="339444" y="1173940"/>
            <a:ext cx="2884324" cy="435295"/>
          </a:xfrm>
        </p:spPr>
        <p:txBody>
          <a:bodyPr>
            <a:noAutofit/>
          </a:bodyPr>
          <a:lstStyle/>
          <a:p>
            <a:pPr algn="l" eaLnBrk="1" hangingPunct="1">
              <a:defRPr/>
            </a:pPr>
            <a:r>
              <a:rPr lang="en-US" sz="3200" b="1" dirty="0" smtClean="0">
                <a:latin typeface="Arial"/>
                <a:ea typeface="+mj-ea"/>
                <a:cs typeface="Arial"/>
              </a:rPr>
              <a:t>Main themes:</a:t>
            </a:r>
            <a:endParaRPr sz="3200" b="1" dirty="0" smtClean="0">
              <a:latin typeface="Arial"/>
              <a:ea typeface="+mj-ea"/>
              <a:cs typeface="Arial"/>
            </a:endParaRPr>
          </a:p>
        </p:txBody>
      </p:sp>
    </p:spTree>
    <p:extLst>
      <p:ext uri="{BB962C8B-B14F-4D97-AF65-F5344CB8AC3E}">
        <p14:creationId xmlns:p14="http://schemas.microsoft.com/office/powerpoint/2010/main" val="426556824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37</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M-V Act Overview</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3" name="Rectangle 2"/>
          <p:cNvSpPr>
            <a:spLocks noGrp="1" noChangeArrowheads="1"/>
          </p:cNvSpPr>
          <p:nvPr>
            <p:ph type="title"/>
          </p:nvPr>
        </p:nvSpPr>
        <p:spPr>
          <a:xfrm>
            <a:off x="339443" y="1173940"/>
            <a:ext cx="4385198" cy="435295"/>
          </a:xfrm>
        </p:spPr>
        <p:txBody>
          <a:bodyPr>
            <a:noAutofit/>
          </a:bodyPr>
          <a:lstStyle/>
          <a:p>
            <a:pPr algn="l" eaLnBrk="1" hangingPunct="1">
              <a:defRPr/>
            </a:pPr>
            <a:r>
              <a:rPr lang="en-US" sz="3200" b="1" dirty="0" smtClean="0">
                <a:latin typeface="Arial"/>
                <a:ea typeface="+mj-ea"/>
                <a:cs typeface="Arial"/>
              </a:rPr>
              <a:t>State Coordinators:</a:t>
            </a:r>
            <a:endParaRPr sz="3200" b="1" dirty="0" smtClean="0">
              <a:latin typeface="Arial"/>
              <a:ea typeface="+mj-ea"/>
              <a:cs typeface="Arial"/>
            </a:endParaRPr>
          </a:p>
        </p:txBody>
      </p:sp>
      <p:sp>
        <p:nvSpPr>
          <p:cNvPr id="4" name="Rectangle 3"/>
          <p:cNvSpPr/>
          <p:nvPr/>
        </p:nvSpPr>
        <p:spPr>
          <a:xfrm>
            <a:off x="372997" y="1843327"/>
            <a:ext cx="8277001" cy="4205254"/>
          </a:xfrm>
          <a:prstGeom prst="rect">
            <a:avLst/>
          </a:prstGeom>
        </p:spPr>
        <p:txBody>
          <a:bodyPr wrap="square">
            <a:spAutoFit/>
          </a:bodyPr>
          <a:lstStyle/>
          <a:p>
            <a:pPr marL="230188" indent="-230188">
              <a:lnSpc>
                <a:spcPct val="90000"/>
              </a:lnSpc>
              <a:spcAft>
                <a:spcPts val="1200"/>
              </a:spcAft>
              <a:buSzPct val="90000"/>
              <a:buFont typeface="Arial"/>
              <a:buChar char="•"/>
              <a:defRPr/>
            </a:pPr>
            <a:r>
              <a:rPr lang="en-US" sz="2800" dirty="0">
                <a:latin typeface="Arial"/>
                <a:ea typeface="ＭＳ Ｐゴシック" charset="-128"/>
                <a:cs typeface="Arial"/>
              </a:rPr>
              <a:t>States must designate State Coordinators</a:t>
            </a:r>
            <a:br>
              <a:rPr lang="en-US" sz="2800" dirty="0">
                <a:latin typeface="Arial"/>
                <a:ea typeface="ＭＳ Ｐゴシック" charset="-128"/>
                <a:cs typeface="Arial"/>
              </a:rPr>
            </a:br>
            <a:r>
              <a:rPr lang="en-US" sz="2800" dirty="0">
                <a:latin typeface="Arial"/>
                <a:ea typeface="ＭＳ Ｐゴシック" charset="-128"/>
                <a:cs typeface="Arial"/>
              </a:rPr>
              <a:t>  who can sufficiently carry out their </a:t>
            </a:r>
            <a:r>
              <a:rPr lang="en-US" sz="2800" dirty="0" smtClean="0">
                <a:latin typeface="Arial"/>
                <a:ea typeface="ＭＳ Ｐゴシック" charset="-128"/>
                <a:cs typeface="Arial"/>
              </a:rPr>
              <a:t>duties</a:t>
            </a:r>
            <a:endParaRPr lang="en-US" sz="2800" dirty="0">
              <a:latin typeface="Arial"/>
              <a:ea typeface="ＭＳ Ｐゴシック" charset="-128"/>
              <a:cs typeface="Arial"/>
            </a:endParaRPr>
          </a:p>
          <a:p>
            <a:pPr marL="230188" indent="-230188">
              <a:lnSpc>
                <a:spcPct val="90000"/>
              </a:lnSpc>
              <a:spcAft>
                <a:spcPts val="1200"/>
              </a:spcAft>
              <a:buSzPct val="90000"/>
              <a:buFont typeface="Arial"/>
              <a:buChar char="•"/>
              <a:defRPr/>
            </a:pPr>
            <a:r>
              <a:rPr lang="en-US" sz="2800" dirty="0" smtClean="0">
                <a:latin typeface="Arial"/>
                <a:ea typeface="Osaka" charset="-128"/>
                <a:cs typeface="Arial"/>
              </a:rPr>
              <a:t> State </a:t>
            </a:r>
            <a:r>
              <a:rPr lang="en-US" sz="2800" dirty="0">
                <a:latin typeface="Arial"/>
                <a:ea typeface="Osaka" charset="-128"/>
                <a:cs typeface="Arial"/>
              </a:rPr>
              <a:t>coordinators must: </a:t>
            </a:r>
          </a:p>
          <a:p>
            <a:pPr marL="914400" lvl="3" indent="-457200">
              <a:lnSpc>
                <a:spcPct val="90000"/>
              </a:lnSpc>
              <a:spcAft>
                <a:spcPts val="1200"/>
              </a:spcAft>
              <a:buClr>
                <a:schemeClr val="accent1"/>
              </a:buClr>
              <a:buSzPct val="90000"/>
              <a:buFont typeface="Wingdings" charset="2"/>
              <a:buChar char="Ø"/>
              <a:defRPr/>
            </a:pPr>
            <a:r>
              <a:rPr lang="en-US" sz="2800" dirty="0">
                <a:latin typeface="Arial"/>
                <a:ea typeface="Osaka" charset="-128"/>
                <a:cs typeface="Arial"/>
              </a:rPr>
              <a:t>Conduct monitoring of local educational agencies (LEAs</a:t>
            </a:r>
            <a:r>
              <a:rPr lang="en-US" sz="2800" dirty="0" smtClean="0">
                <a:latin typeface="Arial"/>
                <a:ea typeface="Osaka" charset="-128"/>
                <a:cs typeface="Arial"/>
              </a:rPr>
              <a:t>)</a:t>
            </a:r>
            <a:endParaRPr lang="en-US" sz="2800" dirty="0">
              <a:latin typeface="Arial"/>
              <a:ea typeface="Osaka" charset="-128"/>
              <a:cs typeface="Arial"/>
            </a:endParaRPr>
          </a:p>
          <a:p>
            <a:pPr marL="914400" lvl="3" indent="-457200">
              <a:lnSpc>
                <a:spcPct val="90000"/>
              </a:lnSpc>
              <a:spcAft>
                <a:spcPts val="1200"/>
              </a:spcAft>
              <a:buClr>
                <a:schemeClr val="accent1"/>
              </a:buClr>
              <a:buSzPct val="90000"/>
              <a:buFont typeface="Wingdings" charset="2"/>
              <a:buChar char="Ø"/>
              <a:defRPr/>
            </a:pPr>
            <a:r>
              <a:rPr lang="en-US" sz="2800" b="1" dirty="0">
                <a:latin typeface="Arial"/>
                <a:ea typeface="Osaka" charset="-128"/>
                <a:cs typeface="Arial"/>
              </a:rPr>
              <a:t>Publish annually updated list of liaisons on State Education Agency (SEA) </a:t>
            </a:r>
            <a:r>
              <a:rPr lang="en-US" sz="2800" b="1" dirty="0" smtClean="0">
                <a:latin typeface="Arial"/>
                <a:ea typeface="Osaka" charset="-128"/>
                <a:cs typeface="Arial"/>
              </a:rPr>
              <a:t>website</a:t>
            </a:r>
            <a:endParaRPr lang="en-US" sz="2800" b="1" dirty="0">
              <a:latin typeface="Arial"/>
              <a:ea typeface="Osaka" charset="-128"/>
              <a:cs typeface="Arial"/>
            </a:endParaRPr>
          </a:p>
          <a:p>
            <a:pPr marL="914400" lvl="3" indent="-457200">
              <a:lnSpc>
                <a:spcPct val="90000"/>
              </a:lnSpc>
              <a:spcAft>
                <a:spcPts val="1200"/>
              </a:spcAft>
              <a:buClr>
                <a:schemeClr val="accent1"/>
              </a:buClr>
              <a:buSzPct val="90000"/>
              <a:buFont typeface="Wingdings" charset="2"/>
              <a:buChar char="Ø"/>
              <a:defRPr/>
            </a:pPr>
            <a:r>
              <a:rPr lang="en-US" sz="2800" dirty="0">
                <a:latin typeface="Arial"/>
                <a:ea typeface="Osaka" charset="-128"/>
                <a:cs typeface="Arial"/>
              </a:rPr>
              <a:t>Respond to inquiries from homeless parents and unaccompanied </a:t>
            </a:r>
            <a:r>
              <a:rPr lang="en-US" sz="2800" dirty="0" smtClean="0">
                <a:latin typeface="Arial"/>
                <a:ea typeface="Osaka" charset="-128"/>
                <a:cs typeface="Arial"/>
              </a:rPr>
              <a:t>youth</a:t>
            </a:r>
            <a:endParaRPr lang="en-US" sz="2800" dirty="0">
              <a:latin typeface="Arial"/>
              <a:ea typeface="Osaka" charset="-128"/>
              <a:cs typeface="Arial"/>
            </a:endParaRPr>
          </a:p>
        </p:txBody>
      </p:sp>
    </p:spTree>
    <p:extLst>
      <p:ext uri="{BB962C8B-B14F-4D97-AF65-F5344CB8AC3E}">
        <p14:creationId xmlns:p14="http://schemas.microsoft.com/office/powerpoint/2010/main" val="35591576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38</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M-V Act Overview</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3" name="Rectangle 2"/>
          <p:cNvSpPr>
            <a:spLocks noGrp="1" noChangeArrowheads="1"/>
          </p:cNvSpPr>
          <p:nvPr>
            <p:ph type="title"/>
          </p:nvPr>
        </p:nvSpPr>
        <p:spPr>
          <a:xfrm>
            <a:off x="339442" y="1173940"/>
            <a:ext cx="5184479" cy="435295"/>
          </a:xfrm>
        </p:spPr>
        <p:txBody>
          <a:bodyPr>
            <a:noAutofit/>
          </a:bodyPr>
          <a:lstStyle/>
          <a:p>
            <a:pPr algn="l" eaLnBrk="1" hangingPunct="1">
              <a:defRPr/>
            </a:pPr>
            <a:r>
              <a:rPr lang="en-US" sz="3200" b="1" dirty="0" smtClean="0">
                <a:latin typeface="Arial"/>
                <a:ea typeface="+mj-ea"/>
                <a:cs typeface="Arial"/>
              </a:rPr>
              <a:t>State Coordinators must:</a:t>
            </a:r>
            <a:endParaRPr sz="3200" b="1" dirty="0" smtClean="0">
              <a:latin typeface="Arial"/>
              <a:ea typeface="+mj-ea"/>
              <a:cs typeface="Arial"/>
            </a:endParaRPr>
          </a:p>
        </p:txBody>
      </p:sp>
      <p:sp>
        <p:nvSpPr>
          <p:cNvPr id="9" name="Rectangle 3"/>
          <p:cNvSpPr txBox="1">
            <a:spLocks noChangeArrowheads="1"/>
          </p:cNvSpPr>
          <p:nvPr/>
        </p:nvSpPr>
        <p:spPr>
          <a:xfrm>
            <a:off x="359509" y="1798638"/>
            <a:ext cx="8229600" cy="225977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188913" lvl="1" indent="-188913">
              <a:spcBef>
                <a:spcPts val="0"/>
              </a:spcBef>
              <a:spcAft>
                <a:spcPts val="1800"/>
              </a:spcAft>
              <a:buClr>
                <a:schemeClr val="accent1"/>
              </a:buClr>
              <a:buSzPct val="90000"/>
              <a:buFont typeface="Arial"/>
              <a:buChar char="•"/>
              <a:defRPr/>
            </a:pPr>
            <a:r>
              <a:rPr lang="en-US" sz="2800" dirty="0" smtClean="0">
                <a:solidFill>
                  <a:srgbClr val="000000"/>
                </a:solidFill>
                <a:latin typeface="Arial"/>
                <a:ea typeface="ＭＳ Ｐゴシック" charset="-128"/>
                <a:cs typeface="Arial"/>
              </a:rPr>
              <a:t>Post the number of homeless children and youth on the SEA website annually</a:t>
            </a:r>
            <a:endParaRPr lang="en-US" sz="2800" dirty="0" smtClean="0">
              <a:solidFill>
                <a:srgbClr val="000000"/>
              </a:solidFill>
              <a:latin typeface="Arial"/>
              <a:ea typeface="Osaka" charset="-128"/>
              <a:cs typeface="Arial"/>
            </a:endParaRPr>
          </a:p>
          <a:p>
            <a:pPr marL="188913" lvl="1" indent="-188913">
              <a:spcBef>
                <a:spcPts val="0"/>
              </a:spcBef>
              <a:spcAft>
                <a:spcPts val="1800"/>
              </a:spcAft>
              <a:buClr>
                <a:schemeClr val="accent1"/>
              </a:buClr>
              <a:buSzPct val="90000"/>
              <a:buFont typeface="Arial"/>
              <a:buChar char="•"/>
              <a:defRPr/>
            </a:pPr>
            <a:r>
              <a:rPr lang="en-US" sz="2800" dirty="0" smtClean="0">
                <a:solidFill>
                  <a:srgbClr val="000000"/>
                </a:solidFill>
                <a:latin typeface="Arial"/>
                <a:ea typeface="ＭＳ Ｐゴシック" charset="-128"/>
                <a:cs typeface="Arial"/>
              </a:rPr>
              <a:t>Collect and submit data that the McKinney-Vento Act requires the Secretary to submit to Congress </a:t>
            </a:r>
            <a:endParaRPr lang="en-US" sz="3200" dirty="0" smtClean="0">
              <a:solidFill>
                <a:srgbClr val="2A2D6C"/>
              </a:solidFill>
              <a:ea typeface="Osaka" charset="-128"/>
            </a:endParaRPr>
          </a:p>
          <a:p>
            <a:pPr marL="457200" lvl="1" indent="-273050">
              <a:lnSpc>
                <a:spcPct val="90000"/>
              </a:lnSpc>
              <a:buClr>
                <a:schemeClr val="accent1"/>
              </a:buClr>
              <a:buSzPct val="80000"/>
              <a:defRPr/>
            </a:pPr>
            <a:endParaRPr lang="en-US" sz="3000" dirty="0" smtClean="0">
              <a:solidFill>
                <a:srgbClr val="2A2D6C"/>
              </a:solidFill>
              <a:ea typeface="Osaka" charset="-128"/>
            </a:endParaRPr>
          </a:p>
          <a:p>
            <a:pPr marL="184150" lvl="1" indent="0">
              <a:lnSpc>
                <a:spcPct val="90000"/>
              </a:lnSpc>
              <a:buClr>
                <a:schemeClr val="accent1"/>
              </a:buClr>
              <a:buSzPct val="80000"/>
              <a:buFont typeface="Arial" charset="0"/>
              <a:buNone/>
              <a:defRPr/>
            </a:pPr>
            <a:endParaRPr lang="en-US" sz="3000" dirty="0" smtClean="0">
              <a:solidFill>
                <a:srgbClr val="2A2D6C"/>
              </a:solidFill>
              <a:ea typeface="Osaka" charset="-128"/>
            </a:endParaRPr>
          </a:p>
          <a:p>
            <a:pPr marL="457200" lvl="1" indent="-273050">
              <a:lnSpc>
                <a:spcPct val="90000"/>
              </a:lnSpc>
              <a:buClr>
                <a:schemeClr val="accent1"/>
              </a:buClr>
              <a:buSzPct val="80000"/>
              <a:defRPr/>
            </a:pPr>
            <a:endParaRPr lang="en-US" sz="3000" u="sng" dirty="0" smtClean="0">
              <a:solidFill>
                <a:srgbClr val="2A2D6C"/>
              </a:solidFill>
              <a:ea typeface="Osaka" charset="-128"/>
            </a:endParaRPr>
          </a:p>
          <a:p>
            <a:pPr marL="457200" lvl="1" indent="-273050">
              <a:lnSpc>
                <a:spcPct val="90000"/>
              </a:lnSpc>
              <a:buClr>
                <a:schemeClr val="accent1"/>
              </a:buClr>
              <a:buSzPct val="80000"/>
              <a:defRPr/>
            </a:pPr>
            <a:endParaRPr lang="en-US" sz="3000" dirty="0" smtClean="0">
              <a:solidFill>
                <a:srgbClr val="2A2D6C"/>
              </a:solidFill>
              <a:ea typeface="Osaka" charset="-128"/>
            </a:endParaRPr>
          </a:p>
          <a:p>
            <a:pPr marL="457200" lvl="1" indent="-273050">
              <a:lnSpc>
                <a:spcPct val="90000"/>
              </a:lnSpc>
              <a:buClr>
                <a:schemeClr val="accent1"/>
              </a:buClr>
              <a:buSzPct val="80000"/>
              <a:defRPr/>
            </a:pPr>
            <a:endParaRPr lang="en-US" sz="3000" dirty="0" smtClean="0">
              <a:solidFill>
                <a:srgbClr val="2A2D6C"/>
              </a:solidFill>
              <a:ea typeface="Osaka" charset="0"/>
            </a:endParaRPr>
          </a:p>
        </p:txBody>
      </p:sp>
    </p:spTree>
    <p:extLst>
      <p:ext uri="{BB962C8B-B14F-4D97-AF65-F5344CB8AC3E}">
        <p14:creationId xmlns:p14="http://schemas.microsoft.com/office/powerpoint/2010/main" val="1742175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39</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M-V Act Overview</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3" name="Rectangle 2"/>
          <p:cNvSpPr>
            <a:spLocks noGrp="1" noChangeArrowheads="1"/>
          </p:cNvSpPr>
          <p:nvPr>
            <p:ph type="title"/>
          </p:nvPr>
        </p:nvSpPr>
        <p:spPr>
          <a:xfrm>
            <a:off x="339442" y="1173940"/>
            <a:ext cx="5184479" cy="435295"/>
          </a:xfrm>
        </p:spPr>
        <p:txBody>
          <a:bodyPr>
            <a:noAutofit/>
          </a:bodyPr>
          <a:lstStyle/>
          <a:p>
            <a:pPr algn="l" eaLnBrk="1" hangingPunct="1">
              <a:defRPr/>
            </a:pPr>
            <a:r>
              <a:rPr lang="en-US" sz="3200" b="1" dirty="0" smtClean="0">
                <a:latin typeface="Arial"/>
                <a:ea typeface="+mj-ea"/>
                <a:cs typeface="Arial"/>
              </a:rPr>
              <a:t>State Coordinators must:</a:t>
            </a:r>
            <a:endParaRPr sz="3200" b="1" dirty="0" smtClean="0">
              <a:latin typeface="Arial"/>
              <a:ea typeface="+mj-ea"/>
              <a:cs typeface="Arial"/>
            </a:endParaRPr>
          </a:p>
        </p:txBody>
      </p:sp>
      <p:sp>
        <p:nvSpPr>
          <p:cNvPr id="9" name="Rectangle 3"/>
          <p:cNvSpPr txBox="1">
            <a:spLocks noChangeArrowheads="1"/>
          </p:cNvSpPr>
          <p:nvPr/>
        </p:nvSpPr>
        <p:spPr>
          <a:xfrm>
            <a:off x="359509" y="1798638"/>
            <a:ext cx="8229600" cy="420461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indent="-233363">
              <a:buClr>
                <a:schemeClr val="accent1"/>
              </a:buClr>
              <a:buSzPct val="90000"/>
              <a:buFont typeface="Arial"/>
              <a:buChar char="•"/>
              <a:tabLst>
                <a:tab pos="346075" algn="l"/>
              </a:tabLst>
            </a:pPr>
            <a:r>
              <a:rPr lang="en-US" sz="2800" dirty="0">
                <a:solidFill>
                  <a:srgbClr val="000000"/>
                </a:solidFill>
                <a:latin typeface="Arial"/>
                <a:ea typeface="MS PGothic" charset="0"/>
                <a:cs typeface="Arial"/>
              </a:rPr>
              <a:t>Develop and implement professional development programs for liaisons and LEA personnel to improve their identification of homeless children and youth and heighten their awareness of, and capacity to respond to, specific needs in the education of homeless children and </a:t>
            </a:r>
            <a:r>
              <a:rPr lang="en-US" sz="2800" dirty="0" smtClean="0">
                <a:solidFill>
                  <a:srgbClr val="000000"/>
                </a:solidFill>
                <a:latin typeface="Arial"/>
                <a:ea typeface="MS PGothic" charset="0"/>
                <a:cs typeface="Arial"/>
              </a:rPr>
              <a:t>youth</a:t>
            </a:r>
            <a:endParaRPr lang="en-US" sz="2800" dirty="0">
              <a:solidFill>
                <a:srgbClr val="000000"/>
              </a:solidFill>
              <a:latin typeface="Arial"/>
              <a:ea typeface="MS PGothic" charset="0"/>
              <a:cs typeface="Arial"/>
            </a:endParaRPr>
          </a:p>
          <a:p>
            <a:pPr marL="233363" indent="-233363">
              <a:buClr>
                <a:schemeClr val="accent1"/>
              </a:buClr>
              <a:buSzPct val="90000"/>
              <a:buFont typeface="Arial"/>
              <a:buChar char="•"/>
              <a:tabLst>
                <a:tab pos="346075" algn="l"/>
              </a:tabLst>
            </a:pPr>
            <a:r>
              <a:rPr lang="en-US" sz="2800" dirty="0">
                <a:solidFill>
                  <a:srgbClr val="000000"/>
                </a:solidFill>
                <a:latin typeface="Arial"/>
                <a:ea typeface="MS PGothic" charset="0"/>
                <a:cs typeface="Arial"/>
              </a:rPr>
              <a:t>Such training must include information on certain specified federal definitions of </a:t>
            </a:r>
            <a:r>
              <a:rPr lang="en-US" sz="2800" dirty="0" smtClean="0">
                <a:solidFill>
                  <a:srgbClr val="000000"/>
                </a:solidFill>
                <a:latin typeface="Arial"/>
                <a:ea typeface="MS PGothic" charset="0"/>
                <a:cs typeface="Arial"/>
              </a:rPr>
              <a:t>homelessness</a:t>
            </a:r>
            <a:endParaRPr lang="en-US" sz="2800" dirty="0" smtClean="0">
              <a:solidFill>
                <a:srgbClr val="2A2D6C"/>
              </a:solidFill>
              <a:latin typeface="Arial"/>
              <a:ea typeface="Osaka" charset="-128"/>
              <a:cs typeface="Arial"/>
            </a:endParaRPr>
          </a:p>
          <a:p>
            <a:pPr marL="184150" lvl="1" indent="0">
              <a:lnSpc>
                <a:spcPct val="90000"/>
              </a:lnSpc>
              <a:buClr>
                <a:schemeClr val="accent1"/>
              </a:buClr>
              <a:buSzPct val="80000"/>
              <a:buFont typeface="Arial" charset="0"/>
              <a:buNone/>
              <a:defRPr/>
            </a:pPr>
            <a:endParaRPr lang="en-US" sz="3000" dirty="0" smtClean="0">
              <a:solidFill>
                <a:srgbClr val="2A2D6C"/>
              </a:solidFill>
              <a:ea typeface="Osaka" charset="-128"/>
            </a:endParaRPr>
          </a:p>
          <a:p>
            <a:pPr marL="457200" lvl="1" indent="-273050">
              <a:lnSpc>
                <a:spcPct val="90000"/>
              </a:lnSpc>
              <a:buClr>
                <a:schemeClr val="accent1"/>
              </a:buClr>
              <a:buSzPct val="80000"/>
              <a:defRPr/>
            </a:pPr>
            <a:endParaRPr lang="en-US" sz="3000" u="sng" dirty="0" smtClean="0">
              <a:solidFill>
                <a:srgbClr val="2A2D6C"/>
              </a:solidFill>
              <a:ea typeface="Osaka" charset="-128"/>
            </a:endParaRPr>
          </a:p>
          <a:p>
            <a:pPr marL="457200" lvl="1" indent="-273050">
              <a:lnSpc>
                <a:spcPct val="90000"/>
              </a:lnSpc>
              <a:buClr>
                <a:schemeClr val="accent1"/>
              </a:buClr>
              <a:buSzPct val="80000"/>
              <a:defRPr/>
            </a:pPr>
            <a:endParaRPr lang="en-US" sz="3000" dirty="0" smtClean="0">
              <a:solidFill>
                <a:srgbClr val="2A2D6C"/>
              </a:solidFill>
              <a:ea typeface="Osaka" charset="-128"/>
            </a:endParaRPr>
          </a:p>
          <a:p>
            <a:pPr marL="457200" lvl="1" indent="-273050">
              <a:lnSpc>
                <a:spcPct val="90000"/>
              </a:lnSpc>
              <a:buClr>
                <a:schemeClr val="accent1"/>
              </a:buClr>
              <a:buSzPct val="80000"/>
              <a:defRPr/>
            </a:pPr>
            <a:endParaRPr lang="en-US" sz="3000" dirty="0" smtClean="0">
              <a:solidFill>
                <a:srgbClr val="2A2D6C"/>
              </a:solidFill>
              <a:ea typeface="Osaka" charset="0"/>
            </a:endParaRPr>
          </a:p>
        </p:txBody>
      </p:sp>
    </p:spTree>
    <p:extLst>
      <p:ext uri="{BB962C8B-B14F-4D97-AF65-F5344CB8AC3E}">
        <p14:creationId xmlns:p14="http://schemas.microsoft.com/office/powerpoint/2010/main" val="13440166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927767"/>
            <a:ext cx="9144000" cy="5341382"/>
          </a:xfrm>
        </p:spPr>
        <p:txBody>
          <a:bodyPr/>
          <a:lstStyle/>
          <a:p>
            <a:pPr algn="ctr" eaLnBrk="1" hangingPunct="1">
              <a:spcBef>
                <a:spcPct val="0"/>
              </a:spcBef>
              <a:buFont typeface="Wingdings" charset="0"/>
              <a:buNone/>
            </a:pPr>
            <a:r>
              <a:rPr lang="en-US" sz="4400" b="1" dirty="0">
                <a:solidFill>
                  <a:srgbClr val="000000"/>
                </a:solidFill>
                <a:latin typeface="Arial"/>
                <a:ea typeface="MS PGothic" charset="0"/>
                <a:cs typeface="Arial"/>
              </a:rPr>
              <a:t>Contact info for </a:t>
            </a:r>
            <a:r>
              <a:rPr lang="en-US" sz="4400" b="1" dirty="0" smtClean="0">
                <a:solidFill>
                  <a:srgbClr val="000000"/>
                </a:solidFill>
                <a:latin typeface="Arial"/>
                <a:ea typeface="MS PGothic" charset="0"/>
                <a:cs typeface="Arial"/>
              </a:rPr>
              <a:t>TEA</a:t>
            </a:r>
          </a:p>
          <a:p>
            <a:pPr marL="0" indent="0" algn="ctr">
              <a:spcBef>
                <a:spcPts val="3000"/>
              </a:spcBef>
              <a:spcAft>
                <a:spcPts val="600"/>
              </a:spcAft>
              <a:buNone/>
            </a:pPr>
            <a:r>
              <a:rPr lang="en-US" sz="2800" b="1" dirty="0">
                <a:solidFill>
                  <a:srgbClr val="000000"/>
                </a:solidFill>
                <a:latin typeface="Arial"/>
                <a:cs typeface="Arial"/>
              </a:rPr>
              <a:t>Kelly M. </a:t>
            </a:r>
            <a:r>
              <a:rPr lang="en-US" sz="2800" b="1" dirty="0" err="1">
                <a:solidFill>
                  <a:srgbClr val="000000"/>
                </a:solidFill>
                <a:latin typeface="Arial"/>
                <a:cs typeface="Arial"/>
              </a:rPr>
              <a:t>Kravitz</a:t>
            </a:r>
            <a:r>
              <a:rPr lang="en-US" sz="2800" b="1" dirty="0">
                <a:solidFill>
                  <a:srgbClr val="000000"/>
                </a:solidFill>
                <a:latin typeface="Arial"/>
                <a:cs typeface="Arial"/>
              </a:rPr>
              <a:t>, MPSA</a:t>
            </a:r>
            <a:endParaRPr lang="en-US" sz="2800" dirty="0">
              <a:solidFill>
                <a:srgbClr val="000000"/>
              </a:solidFill>
              <a:latin typeface="Arial"/>
              <a:cs typeface="Arial"/>
            </a:endParaRPr>
          </a:p>
          <a:p>
            <a:pPr marL="0" indent="0" algn="ctr">
              <a:spcBef>
                <a:spcPts val="0"/>
              </a:spcBef>
              <a:buNone/>
            </a:pPr>
            <a:r>
              <a:rPr lang="en-US" dirty="0" smtClean="0">
                <a:latin typeface="Arial"/>
                <a:cs typeface="Arial"/>
              </a:rPr>
              <a:t>Foster </a:t>
            </a:r>
            <a:r>
              <a:rPr lang="en-US" dirty="0">
                <a:latin typeface="Arial"/>
                <a:cs typeface="Arial"/>
              </a:rPr>
              <a:t>Care Education &amp; Policy </a:t>
            </a:r>
            <a:r>
              <a:rPr lang="en-US" dirty="0" smtClean="0">
                <a:latin typeface="Arial"/>
                <a:cs typeface="Arial"/>
              </a:rPr>
              <a:t>and</a:t>
            </a:r>
          </a:p>
          <a:p>
            <a:pPr marL="0" indent="0" algn="ctr">
              <a:spcBef>
                <a:spcPts val="0"/>
              </a:spcBef>
              <a:spcAft>
                <a:spcPts val="1800"/>
              </a:spcAft>
              <a:buNone/>
            </a:pPr>
            <a:r>
              <a:rPr lang="en-US" dirty="0" smtClean="0">
                <a:latin typeface="Arial"/>
                <a:cs typeface="Arial"/>
              </a:rPr>
              <a:t>McKinney</a:t>
            </a:r>
            <a:r>
              <a:rPr lang="en-US" dirty="0">
                <a:latin typeface="Arial"/>
                <a:cs typeface="Arial"/>
              </a:rPr>
              <a:t>-Vento Homeless, State Coordinator</a:t>
            </a:r>
          </a:p>
          <a:p>
            <a:pPr marL="0" indent="0" algn="ctr">
              <a:spcBef>
                <a:spcPts val="0"/>
              </a:spcBef>
              <a:spcAft>
                <a:spcPts val="600"/>
              </a:spcAft>
              <a:buNone/>
            </a:pPr>
            <a:r>
              <a:rPr lang="en-US" dirty="0">
                <a:latin typeface="Arial"/>
                <a:cs typeface="Arial"/>
              </a:rPr>
              <a:t>Division of Federal &amp; State Education Policy</a:t>
            </a:r>
          </a:p>
          <a:p>
            <a:pPr marL="0" indent="0" algn="ctr">
              <a:spcBef>
                <a:spcPts val="0"/>
              </a:spcBef>
              <a:spcAft>
                <a:spcPts val="600"/>
              </a:spcAft>
              <a:buNone/>
            </a:pPr>
            <a:r>
              <a:rPr lang="en-US" dirty="0">
                <a:latin typeface="Arial"/>
                <a:cs typeface="Arial"/>
              </a:rPr>
              <a:t>Texas Education Agency</a:t>
            </a:r>
          </a:p>
          <a:p>
            <a:pPr marL="0" indent="0" algn="ctr">
              <a:spcBef>
                <a:spcPts val="0"/>
              </a:spcBef>
              <a:spcAft>
                <a:spcPts val="600"/>
              </a:spcAft>
              <a:buNone/>
            </a:pPr>
            <a:r>
              <a:rPr lang="en-US" dirty="0">
                <a:latin typeface="Arial"/>
                <a:cs typeface="Arial"/>
              </a:rPr>
              <a:t>1701 N. Congress Ave.</a:t>
            </a:r>
          </a:p>
          <a:p>
            <a:pPr marL="0" indent="0" algn="ctr">
              <a:spcBef>
                <a:spcPts val="0"/>
              </a:spcBef>
              <a:spcAft>
                <a:spcPts val="2400"/>
              </a:spcAft>
              <a:buNone/>
            </a:pPr>
            <a:r>
              <a:rPr lang="en-US" dirty="0">
                <a:latin typeface="Arial"/>
                <a:cs typeface="Arial"/>
              </a:rPr>
              <a:t>Austin, Texas 78701-1494</a:t>
            </a:r>
          </a:p>
          <a:p>
            <a:pPr marL="0" indent="0" algn="ctr">
              <a:spcBef>
                <a:spcPts val="0"/>
              </a:spcBef>
              <a:spcAft>
                <a:spcPts val="600"/>
              </a:spcAft>
              <a:buNone/>
            </a:pPr>
            <a:r>
              <a:rPr lang="en-US" dirty="0" err="1" smtClean="0">
                <a:solidFill>
                  <a:srgbClr val="000000"/>
                </a:solidFill>
                <a:latin typeface="Arial"/>
                <a:cs typeface="Arial"/>
              </a:rPr>
              <a:t>Kelly.Kravitz@tea.texas.gov</a:t>
            </a:r>
            <a:endParaRPr lang="en-US" dirty="0" smtClean="0">
              <a:solidFill>
                <a:srgbClr val="000000"/>
              </a:solidFill>
              <a:latin typeface="Arial"/>
              <a:cs typeface="Arial"/>
            </a:endParaRPr>
          </a:p>
          <a:p>
            <a:pPr marL="0" indent="0" algn="ctr">
              <a:spcBef>
                <a:spcPts val="0"/>
              </a:spcBef>
              <a:spcAft>
                <a:spcPts val="600"/>
              </a:spcAft>
              <a:buNone/>
            </a:pPr>
            <a:r>
              <a:rPr lang="en-US" dirty="0" smtClean="0">
                <a:solidFill>
                  <a:srgbClr val="000000"/>
                </a:solidFill>
                <a:latin typeface="Arial"/>
                <a:cs typeface="Arial"/>
              </a:rPr>
              <a:t>(</a:t>
            </a:r>
            <a:r>
              <a:rPr lang="en-US" dirty="0">
                <a:solidFill>
                  <a:srgbClr val="000000"/>
                </a:solidFill>
                <a:latin typeface="Arial"/>
                <a:cs typeface="Arial"/>
              </a:rPr>
              <a:t>512) 463-9235 office</a:t>
            </a:r>
            <a:endParaRPr lang="en-US" dirty="0">
              <a:solidFill>
                <a:srgbClr val="000000"/>
              </a:solidFill>
              <a:latin typeface="Arial"/>
              <a:ea typeface="MS PGothic" charset="0"/>
              <a:cs typeface="Arial"/>
            </a:endParaRPr>
          </a:p>
        </p:txBody>
      </p:sp>
      <p:cxnSp>
        <p:nvCxnSpPr>
          <p:cNvPr id="6" name="Straight Connector 5"/>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r>
              <a:rPr lang="en-US" sz="1100" smtClean="0"/>
              <a:t>Slide </a:t>
            </a:r>
            <a:fld id="{7F5CE407-6216-4202-80E4-A30DC2F709B2}" type="slidenum">
              <a:rPr lang="en-US" sz="1100" smtClean="0"/>
              <a:pPr/>
              <a:t>4</a:t>
            </a:fld>
            <a:endParaRPr lang="en-US" sz="1100" dirty="0"/>
          </a:p>
        </p:txBody>
      </p: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Welcome</a:t>
            </a:r>
            <a:endParaRPr lang="en-US" sz="4000" b="1" dirty="0">
              <a:latin typeface="Arial"/>
              <a:ea typeface="MS PGothic" charset="0"/>
              <a:cs typeface="Arial"/>
            </a:endParaRPr>
          </a:p>
        </p:txBody>
      </p:sp>
    </p:spTree>
    <p:extLst>
      <p:ext uri="{BB962C8B-B14F-4D97-AF65-F5344CB8AC3E}">
        <p14:creationId xmlns:p14="http://schemas.microsoft.com/office/powerpoint/2010/main" val="391951117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40</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M-V Act Overview</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3" name="Rectangle 2"/>
          <p:cNvSpPr>
            <a:spLocks noGrp="1" noChangeArrowheads="1"/>
          </p:cNvSpPr>
          <p:nvPr>
            <p:ph type="title"/>
          </p:nvPr>
        </p:nvSpPr>
        <p:spPr>
          <a:xfrm>
            <a:off x="399642" y="1069319"/>
            <a:ext cx="7955997" cy="868513"/>
          </a:xfrm>
        </p:spPr>
        <p:txBody>
          <a:bodyPr>
            <a:noAutofit/>
          </a:bodyPr>
          <a:lstStyle/>
          <a:p>
            <a:pPr algn="l" eaLnBrk="1" hangingPunct="1">
              <a:defRPr/>
            </a:pPr>
            <a:r>
              <a:rPr lang="en-US" sz="2800" b="1" dirty="0" smtClean="0">
                <a:latin typeface="Arial"/>
                <a:ea typeface="+mj-ea"/>
                <a:cs typeface="Arial"/>
              </a:rPr>
              <a:t>State Coordinators must coordinate and collaborate with:</a:t>
            </a:r>
            <a:endParaRPr sz="2800" b="1" dirty="0" smtClean="0">
              <a:latin typeface="Arial"/>
              <a:ea typeface="+mj-ea"/>
              <a:cs typeface="Arial"/>
            </a:endParaRPr>
          </a:p>
        </p:txBody>
      </p:sp>
      <p:sp>
        <p:nvSpPr>
          <p:cNvPr id="9" name="Rectangle 3"/>
          <p:cNvSpPr txBox="1">
            <a:spLocks noChangeArrowheads="1"/>
          </p:cNvSpPr>
          <p:nvPr/>
        </p:nvSpPr>
        <p:spPr>
          <a:xfrm>
            <a:off x="430557" y="2038425"/>
            <a:ext cx="8229600" cy="420461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indent="-341313">
              <a:lnSpc>
                <a:spcPct val="90000"/>
              </a:lnSpc>
              <a:buClr>
                <a:schemeClr val="accent1"/>
              </a:buClr>
              <a:buSzPct val="90000"/>
              <a:buFont typeface="+mj-lt"/>
              <a:buAutoNum type="alphaUcPeriod"/>
            </a:pPr>
            <a:r>
              <a:rPr lang="en-US" sz="2300" dirty="0" smtClean="0">
                <a:solidFill>
                  <a:srgbClr val="000000"/>
                </a:solidFill>
                <a:latin typeface="Arial"/>
                <a:ea typeface="MS PGothic" charset="0"/>
                <a:cs typeface="Arial"/>
              </a:rPr>
              <a:t>School personnel and educators</a:t>
            </a:r>
            <a:r>
              <a:rPr lang="en-US" sz="2300" dirty="0">
                <a:solidFill>
                  <a:srgbClr val="000000"/>
                </a:solidFill>
                <a:latin typeface="Arial"/>
                <a:ea typeface="MS PGothic" charset="0"/>
                <a:cs typeface="Arial"/>
              </a:rPr>
              <a:t>, including </a:t>
            </a:r>
            <a:r>
              <a:rPr lang="en-US" sz="2300" dirty="0" smtClean="0">
                <a:solidFill>
                  <a:srgbClr val="000000"/>
                </a:solidFill>
                <a:latin typeface="Arial"/>
                <a:ea typeface="MS PGothic" charset="0"/>
                <a:cs typeface="Arial"/>
              </a:rPr>
              <a:t>administrators and teachers</a:t>
            </a:r>
            <a:r>
              <a:rPr lang="en-US" sz="2300" dirty="0">
                <a:solidFill>
                  <a:srgbClr val="000000"/>
                </a:solidFill>
                <a:latin typeface="Arial"/>
                <a:ea typeface="MS PGothic" charset="0"/>
                <a:cs typeface="Arial"/>
              </a:rPr>
              <a:t>, </a:t>
            </a:r>
            <a:r>
              <a:rPr lang="en-US" sz="2300" dirty="0" smtClean="0">
                <a:solidFill>
                  <a:srgbClr val="000000"/>
                </a:solidFill>
                <a:latin typeface="Arial"/>
                <a:ea typeface="MS PGothic" charset="0"/>
                <a:cs typeface="Arial"/>
              </a:rPr>
              <a:t>counselors/social workers, and program personnel (e.g., special education, child </a:t>
            </a:r>
            <a:r>
              <a:rPr lang="en-US" sz="2300" dirty="0">
                <a:solidFill>
                  <a:srgbClr val="000000"/>
                </a:solidFill>
                <a:latin typeface="Arial"/>
                <a:ea typeface="MS PGothic" charset="0"/>
                <a:cs typeface="Arial"/>
              </a:rPr>
              <a:t>development </a:t>
            </a:r>
            <a:r>
              <a:rPr lang="en-US" sz="2300" dirty="0" smtClean="0">
                <a:solidFill>
                  <a:srgbClr val="000000"/>
                </a:solidFill>
                <a:latin typeface="Arial"/>
                <a:ea typeface="MS PGothic" charset="0"/>
                <a:cs typeface="Arial"/>
              </a:rPr>
              <a:t>and preschool, athletics and other extra-curricular activities)</a:t>
            </a:r>
          </a:p>
          <a:p>
            <a:pPr marL="342900" indent="-341313">
              <a:lnSpc>
                <a:spcPct val="90000"/>
              </a:lnSpc>
              <a:buClr>
                <a:schemeClr val="accent1"/>
              </a:buClr>
              <a:buSzPct val="90000"/>
              <a:buFont typeface="+mj-lt"/>
              <a:buAutoNum type="alphaUcPeriod"/>
            </a:pPr>
            <a:r>
              <a:rPr lang="en-US" sz="2300" dirty="0" smtClean="0">
                <a:solidFill>
                  <a:srgbClr val="000000"/>
                </a:solidFill>
                <a:latin typeface="Arial"/>
                <a:ea typeface="MS PGothic" charset="0"/>
                <a:cs typeface="Arial"/>
              </a:rPr>
              <a:t> Providers </a:t>
            </a:r>
            <a:r>
              <a:rPr lang="en-US" sz="2300" dirty="0">
                <a:solidFill>
                  <a:srgbClr val="000000"/>
                </a:solidFill>
                <a:latin typeface="Arial"/>
                <a:ea typeface="MS PGothic" charset="0"/>
                <a:cs typeface="Arial"/>
              </a:rPr>
              <a:t>of services to homeless children and youths and their families, including services of public and private child welfare and social services agencies, law enforcement agencies, juvenile and family courts, agencies providing mental health services, domestic violence agencies, child care providers, runaway and homeless youth centers, and providers of services and programs funded under the Runaway and Homeless Youth Act</a:t>
            </a:r>
            <a:r>
              <a:rPr lang="en-US" dirty="0">
                <a:solidFill>
                  <a:srgbClr val="000000"/>
                </a:solidFill>
                <a:latin typeface="Arial"/>
                <a:ea typeface="MS PGothic" charset="0"/>
                <a:cs typeface="Arial"/>
              </a:rPr>
              <a:t> </a:t>
            </a:r>
            <a:r>
              <a:rPr lang="en-US" sz="2000" i="1" dirty="0">
                <a:solidFill>
                  <a:srgbClr val="000000"/>
                </a:solidFill>
                <a:latin typeface="Arial"/>
                <a:ea typeface="MS PGothic" charset="0"/>
                <a:cs typeface="Arial"/>
              </a:rPr>
              <a:t>(42 U.S.C. 5701 et seq.</a:t>
            </a:r>
            <a:r>
              <a:rPr lang="en-US" sz="2000" i="1" dirty="0" smtClean="0">
                <a:solidFill>
                  <a:srgbClr val="000000"/>
                </a:solidFill>
                <a:latin typeface="Arial"/>
                <a:ea typeface="MS PGothic" charset="0"/>
                <a:cs typeface="Arial"/>
              </a:rPr>
              <a:t>)</a:t>
            </a:r>
            <a:endParaRPr lang="en-US" dirty="0">
              <a:solidFill>
                <a:srgbClr val="000000"/>
              </a:solidFill>
              <a:latin typeface="Arial"/>
              <a:ea typeface="Osaka" charset="0"/>
              <a:cs typeface="Arial"/>
            </a:endParaRPr>
          </a:p>
          <a:p>
            <a:pPr marL="184150" lvl="1" indent="0">
              <a:lnSpc>
                <a:spcPct val="90000"/>
              </a:lnSpc>
              <a:buClr>
                <a:schemeClr val="accent1"/>
              </a:buClr>
              <a:buSzPct val="80000"/>
              <a:buFont typeface="Arial" charset="0"/>
              <a:buNone/>
              <a:defRPr/>
            </a:pPr>
            <a:endParaRPr lang="en-US" sz="3000" dirty="0" smtClean="0">
              <a:solidFill>
                <a:srgbClr val="2A2D6C"/>
              </a:solidFill>
              <a:ea typeface="Osaka" charset="-128"/>
            </a:endParaRPr>
          </a:p>
          <a:p>
            <a:pPr marL="457200" lvl="1" indent="-273050">
              <a:lnSpc>
                <a:spcPct val="90000"/>
              </a:lnSpc>
              <a:buClr>
                <a:schemeClr val="accent1"/>
              </a:buClr>
              <a:buSzPct val="80000"/>
              <a:defRPr/>
            </a:pPr>
            <a:endParaRPr lang="en-US" sz="3000" u="sng" dirty="0" smtClean="0">
              <a:solidFill>
                <a:srgbClr val="2A2D6C"/>
              </a:solidFill>
              <a:ea typeface="Osaka" charset="-128"/>
            </a:endParaRPr>
          </a:p>
          <a:p>
            <a:pPr marL="457200" lvl="1" indent="-273050">
              <a:lnSpc>
                <a:spcPct val="90000"/>
              </a:lnSpc>
              <a:buClr>
                <a:schemeClr val="accent1"/>
              </a:buClr>
              <a:buSzPct val="80000"/>
              <a:defRPr/>
            </a:pPr>
            <a:endParaRPr lang="en-US" sz="3000" dirty="0" smtClean="0">
              <a:solidFill>
                <a:srgbClr val="2A2D6C"/>
              </a:solidFill>
              <a:ea typeface="Osaka" charset="-128"/>
            </a:endParaRPr>
          </a:p>
          <a:p>
            <a:pPr marL="457200" lvl="1" indent="-273050">
              <a:lnSpc>
                <a:spcPct val="90000"/>
              </a:lnSpc>
              <a:buClr>
                <a:schemeClr val="accent1"/>
              </a:buClr>
              <a:buSzPct val="80000"/>
              <a:defRPr/>
            </a:pPr>
            <a:endParaRPr lang="en-US" sz="3000" dirty="0" smtClean="0">
              <a:solidFill>
                <a:srgbClr val="2A2D6C"/>
              </a:solidFill>
              <a:ea typeface="Osaka" charset="0"/>
            </a:endParaRPr>
          </a:p>
        </p:txBody>
      </p:sp>
    </p:spTree>
    <p:extLst>
      <p:ext uri="{BB962C8B-B14F-4D97-AF65-F5344CB8AC3E}">
        <p14:creationId xmlns:p14="http://schemas.microsoft.com/office/powerpoint/2010/main" val="146445358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41</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M-V Act Overview</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3" name="Rectangle 2"/>
          <p:cNvSpPr>
            <a:spLocks noGrp="1" noChangeArrowheads="1"/>
          </p:cNvSpPr>
          <p:nvPr>
            <p:ph type="title"/>
          </p:nvPr>
        </p:nvSpPr>
        <p:spPr>
          <a:xfrm>
            <a:off x="399642" y="1069319"/>
            <a:ext cx="7955997" cy="868513"/>
          </a:xfrm>
        </p:spPr>
        <p:txBody>
          <a:bodyPr>
            <a:noAutofit/>
          </a:bodyPr>
          <a:lstStyle/>
          <a:p>
            <a:pPr algn="l" eaLnBrk="1" hangingPunct="1">
              <a:defRPr/>
            </a:pPr>
            <a:r>
              <a:rPr lang="en-US" sz="2800" b="1" dirty="0" smtClean="0">
                <a:latin typeface="Arial"/>
                <a:ea typeface="+mj-ea"/>
                <a:cs typeface="Arial"/>
              </a:rPr>
              <a:t>State Coordinators must coordinate and collaborate with:  </a:t>
            </a:r>
            <a:r>
              <a:rPr lang="en-US" sz="2400" i="1" dirty="0" smtClean="0">
                <a:latin typeface="Arial"/>
                <a:ea typeface="+mj-ea"/>
                <a:cs typeface="Arial"/>
              </a:rPr>
              <a:t>(continued)</a:t>
            </a:r>
            <a:endParaRPr sz="2400" i="1" dirty="0" smtClean="0">
              <a:latin typeface="Arial"/>
              <a:ea typeface="+mj-ea"/>
              <a:cs typeface="Arial"/>
            </a:endParaRPr>
          </a:p>
        </p:txBody>
      </p:sp>
      <p:sp>
        <p:nvSpPr>
          <p:cNvPr id="9" name="Rectangle 3"/>
          <p:cNvSpPr txBox="1">
            <a:spLocks noChangeArrowheads="1"/>
          </p:cNvSpPr>
          <p:nvPr/>
        </p:nvSpPr>
        <p:spPr>
          <a:xfrm>
            <a:off x="395033" y="2091711"/>
            <a:ext cx="8229600" cy="420461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2900" indent="-341313">
              <a:lnSpc>
                <a:spcPct val="90000"/>
              </a:lnSpc>
              <a:buClr>
                <a:schemeClr val="accent1"/>
              </a:buClr>
              <a:buSzPct val="90000"/>
              <a:buFont typeface="+mj-lt"/>
              <a:buAutoNum type="alphaUcPeriod" startAt="3"/>
              <a:defRPr/>
            </a:pPr>
            <a:r>
              <a:rPr lang="en-US" sz="2300" dirty="0">
                <a:solidFill>
                  <a:srgbClr val="000000"/>
                </a:solidFill>
                <a:latin typeface="Arial"/>
                <a:ea typeface="ＭＳ Ｐゴシック" charset="-128"/>
                <a:cs typeface="Arial"/>
              </a:rPr>
              <a:t>Providers of emergency, transitional, and permanent housing to homeless children and youths, and their families, including public housing agencies, shelter operators, operators of transitional housing facilities, and providers of transitional living programs for homeless youths. </a:t>
            </a:r>
          </a:p>
          <a:p>
            <a:pPr marL="184150" lvl="1" indent="0">
              <a:lnSpc>
                <a:spcPct val="90000"/>
              </a:lnSpc>
              <a:buClr>
                <a:schemeClr val="accent1"/>
              </a:buClr>
              <a:buSzPct val="80000"/>
              <a:buFont typeface="Arial" charset="0"/>
              <a:buNone/>
              <a:defRPr/>
            </a:pPr>
            <a:endParaRPr lang="en-US" sz="3000" dirty="0" smtClean="0">
              <a:solidFill>
                <a:srgbClr val="2A2D6C"/>
              </a:solidFill>
              <a:ea typeface="Osaka" charset="-128"/>
            </a:endParaRPr>
          </a:p>
          <a:p>
            <a:pPr marL="457200" lvl="1" indent="-273050">
              <a:lnSpc>
                <a:spcPct val="90000"/>
              </a:lnSpc>
              <a:buClr>
                <a:schemeClr val="accent1"/>
              </a:buClr>
              <a:buSzPct val="80000"/>
              <a:defRPr/>
            </a:pPr>
            <a:endParaRPr lang="en-US" sz="3000" u="sng" dirty="0" smtClean="0">
              <a:solidFill>
                <a:srgbClr val="2A2D6C"/>
              </a:solidFill>
              <a:ea typeface="Osaka" charset="-128"/>
            </a:endParaRPr>
          </a:p>
          <a:p>
            <a:pPr marL="457200" lvl="1" indent="-273050">
              <a:lnSpc>
                <a:spcPct val="90000"/>
              </a:lnSpc>
              <a:buClr>
                <a:schemeClr val="accent1"/>
              </a:buClr>
              <a:buSzPct val="80000"/>
              <a:defRPr/>
            </a:pPr>
            <a:endParaRPr lang="en-US" sz="3000" dirty="0" smtClean="0">
              <a:solidFill>
                <a:srgbClr val="2A2D6C"/>
              </a:solidFill>
              <a:ea typeface="Osaka" charset="-128"/>
            </a:endParaRPr>
          </a:p>
          <a:p>
            <a:pPr marL="457200" lvl="1" indent="-273050">
              <a:lnSpc>
                <a:spcPct val="90000"/>
              </a:lnSpc>
              <a:buClr>
                <a:schemeClr val="accent1"/>
              </a:buClr>
              <a:buSzPct val="80000"/>
              <a:defRPr/>
            </a:pPr>
            <a:endParaRPr lang="en-US" sz="3000" dirty="0" smtClean="0">
              <a:solidFill>
                <a:srgbClr val="2A2D6C"/>
              </a:solidFill>
              <a:ea typeface="Osaka" charset="0"/>
            </a:endParaRPr>
          </a:p>
        </p:txBody>
      </p:sp>
    </p:spTree>
    <p:extLst>
      <p:ext uri="{BB962C8B-B14F-4D97-AF65-F5344CB8AC3E}">
        <p14:creationId xmlns:p14="http://schemas.microsoft.com/office/powerpoint/2010/main" val="82056772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42</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M-V Act Overview</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3" name="Rectangle 2"/>
          <p:cNvSpPr>
            <a:spLocks noGrp="1" noChangeArrowheads="1"/>
          </p:cNvSpPr>
          <p:nvPr>
            <p:ph type="title"/>
          </p:nvPr>
        </p:nvSpPr>
        <p:spPr>
          <a:xfrm>
            <a:off x="301951" y="1234381"/>
            <a:ext cx="8401334" cy="428140"/>
          </a:xfrm>
        </p:spPr>
        <p:txBody>
          <a:bodyPr>
            <a:noAutofit/>
          </a:bodyPr>
          <a:lstStyle/>
          <a:p>
            <a:pPr algn="l" eaLnBrk="1" hangingPunct="1">
              <a:defRPr/>
            </a:pPr>
            <a:r>
              <a:rPr lang="en-US" sz="2800" b="1" dirty="0" smtClean="0">
                <a:latin typeface="Arial"/>
                <a:ea typeface="+mj-ea"/>
                <a:cs typeface="Arial"/>
              </a:rPr>
              <a:t>The key to McKinney-Vento Act Implementation:</a:t>
            </a:r>
            <a:endParaRPr sz="2800" i="1" dirty="0" smtClean="0">
              <a:latin typeface="Arial"/>
              <a:ea typeface="+mj-ea"/>
              <a:cs typeface="Arial"/>
            </a:endParaRPr>
          </a:p>
        </p:txBody>
      </p:sp>
      <p:sp>
        <p:nvSpPr>
          <p:cNvPr id="8" name="Rectangle 2"/>
          <p:cNvSpPr txBox="1">
            <a:spLocks noChangeArrowheads="1"/>
          </p:cNvSpPr>
          <p:nvPr/>
        </p:nvSpPr>
        <p:spPr>
          <a:xfrm>
            <a:off x="347782" y="1937653"/>
            <a:ext cx="8142364" cy="3292987"/>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3363" lvl="1" indent="-233363">
              <a:spcBef>
                <a:spcPct val="0"/>
              </a:spcBef>
              <a:spcAft>
                <a:spcPts val="1800"/>
              </a:spcAft>
              <a:buClr>
                <a:schemeClr val="accent1"/>
              </a:buClr>
              <a:buSzPct val="90000"/>
              <a:buFont typeface="Arial"/>
              <a:buChar char="•"/>
            </a:pPr>
            <a:r>
              <a:rPr lang="en-US" sz="2800" dirty="0" smtClean="0">
                <a:solidFill>
                  <a:srgbClr val="000000"/>
                </a:solidFill>
                <a:latin typeface="Arial"/>
                <a:ea typeface="MS PGothic" charset="0"/>
                <a:cs typeface="Arial"/>
              </a:rPr>
              <a:t>Every school district must designate a liaison who is in charge of implementing the McKinney-Vento Act</a:t>
            </a:r>
          </a:p>
          <a:p>
            <a:pPr marL="739775" lvl="2" indent="-457200">
              <a:spcBef>
                <a:spcPct val="0"/>
              </a:spcBef>
              <a:spcAft>
                <a:spcPts val="1800"/>
              </a:spcAft>
              <a:buClr>
                <a:schemeClr val="accent1"/>
              </a:buClr>
              <a:buSzPct val="90000"/>
              <a:buFont typeface="Wingdings" charset="2"/>
              <a:buChar char="Ø"/>
            </a:pPr>
            <a:r>
              <a:rPr lang="en-US" sz="2600" dirty="0" smtClean="0">
                <a:solidFill>
                  <a:srgbClr val="000000"/>
                </a:solidFill>
                <a:latin typeface="Arial"/>
                <a:ea typeface="MS PGothic" charset="0"/>
                <a:cs typeface="Arial"/>
              </a:rPr>
              <a:t>Ensures identification, enrollment, transportation, services, dispute resolution, and awareness.</a:t>
            </a:r>
          </a:p>
          <a:p>
            <a:pPr marL="739775" lvl="2" indent="-457200">
              <a:spcBef>
                <a:spcPct val="0"/>
              </a:spcBef>
              <a:spcAft>
                <a:spcPts val="1800"/>
              </a:spcAft>
              <a:buClr>
                <a:schemeClr val="accent1"/>
              </a:buClr>
              <a:buSzPct val="90000"/>
              <a:buFont typeface="Wingdings" charset="2"/>
              <a:buChar char="Ø"/>
            </a:pPr>
            <a:r>
              <a:rPr lang="en-US" sz="2600" dirty="0" smtClean="0">
                <a:solidFill>
                  <a:srgbClr val="000000"/>
                </a:solidFill>
                <a:latin typeface="Arial"/>
                <a:ea typeface="MS PGothic" charset="0"/>
                <a:cs typeface="Arial"/>
              </a:rPr>
              <a:t>Works in coordination with all the schools in the district, as well as the community.</a:t>
            </a:r>
            <a:endParaRPr lang="en-US" sz="2600" b="1" dirty="0">
              <a:solidFill>
                <a:srgbClr val="FF0000"/>
              </a:solidFill>
              <a:latin typeface="Arial"/>
              <a:ea typeface="MS PGothic" charset="0"/>
              <a:cs typeface="Arial"/>
            </a:endParaRPr>
          </a:p>
        </p:txBody>
      </p:sp>
    </p:spTree>
    <p:extLst>
      <p:ext uri="{BB962C8B-B14F-4D97-AF65-F5344CB8AC3E}">
        <p14:creationId xmlns:p14="http://schemas.microsoft.com/office/powerpoint/2010/main" val="60554341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4294967295"/>
          </p:nvPr>
        </p:nvSpPr>
        <p:spPr bwMode="auto">
          <a:xfrm>
            <a:off x="8077200" y="6356350"/>
            <a:ext cx="838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29E8DD-EDDD-2443-A853-470C4E9BB57B}" type="slidenum">
              <a:rPr lang="en-US" sz="1200">
                <a:solidFill>
                  <a:schemeClr val="tx2"/>
                </a:solidFill>
                <a:latin typeface="Calibri" charset="0"/>
              </a:rPr>
              <a:pPr/>
              <a:t>43</a:t>
            </a:fld>
            <a:endParaRPr lang="en-US" sz="1200">
              <a:solidFill>
                <a:schemeClr val="tx2"/>
              </a:solidFill>
              <a:latin typeface="Calibri" charset="0"/>
            </a:endParaRPr>
          </a:p>
        </p:txBody>
      </p:sp>
      <p:sp>
        <p:nvSpPr>
          <p:cNvPr id="5" name="TextBox 2"/>
          <p:cNvSpPr txBox="1">
            <a:spLocks noChangeArrowheads="1"/>
          </p:cNvSpPr>
          <p:nvPr/>
        </p:nvSpPr>
        <p:spPr bwMode="auto">
          <a:xfrm>
            <a:off x="337799" y="1841300"/>
            <a:ext cx="5283041"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a:solidFill>
                  <a:schemeClr val="tx1"/>
                </a:solidFill>
                <a:latin typeface="Arial" charset="0"/>
              </a:rPr>
              <a:t>Awareness</a:t>
            </a:r>
          </a:p>
          <a:p>
            <a:pPr marL="342900" indent="-342900" eaLnBrk="1" hangingPunct="1">
              <a:spcAft>
                <a:spcPts val="1200"/>
              </a:spcAft>
              <a:buFont typeface="Arial" charset="0"/>
              <a:buChar char="•"/>
            </a:pPr>
            <a:r>
              <a:rPr lang="en-US" sz="2400" b="1" dirty="0">
                <a:solidFill>
                  <a:schemeClr val="tx1"/>
                </a:solidFill>
                <a:latin typeface="Arial" charset="0"/>
              </a:rPr>
              <a:t>M-V Act Overview</a:t>
            </a:r>
          </a:p>
          <a:p>
            <a:pPr marL="342900" indent="-342900" eaLnBrk="1" hangingPunct="1">
              <a:spcAft>
                <a:spcPts val="1200"/>
              </a:spcAft>
              <a:buFont typeface="Arial" charset="0"/>
              <a:buChar char="•"/>
            </a:pPr>
            <a:r>
              <a:rPr lang="en-US" sz="2800" b="1" dirty="0">
                <a:solidFill>
                  <a:srgbClr val="FF0000"/>
                </a:solidFill>
                <a:latin typeface="Arial" charset="0"/>
              </a:rPr>
              <a:t>Liaison Duties</a:t>
            </a:r>
          </a:p>
          <a:p>
            <a:pPr marL="342900" indent="-342900" eaLnBrk="1" hangingPunct="1">
              <a:spcAft>
                <a:spcPts val="1200"/>
              </a:spcAft>
              <a:buFont typeface="Arial" charset="0"/>
              <a:buChar char="•"/>
            </a:pPr>
            <a:r>
              <a:rPr lang="en-US" sz="2400" b="1" dirty="0">
                <a:solidFill>
                  <a:schemeClr val="tx1"/>
                </a:solidFill>
                <a:latin typeface="Arial" charset="0"/>
              </a:rPr>
              <a:t>Definition of Homelessness </a:t>
            </a:r>
            <a:endParaRPr lang="en-US" sz="2400" b="1" dirty="0" smtClean="0">
              <a:solidFill>
                <a:schemeClr val="tx1"/>
              </a:solidFill>
              <a:latin typeface="Arial" charset="0"/>
            </a:endParaRPr>
          </a:p>
          <a:p>
            <a:pPr marL="342900" indent="-342900" eaLnBrk="1" hangingPunct="1">
              <a:spcAft>
                <a:spcPts val="1200"/>
              </a:spcAft>
              <a:buFont typeface="Arial" charset="0"/>
              <a:buChar char="•"/>
            </a:pPr>
            <a:r>
              <a:rPr lang="en-US" sz="2400" b="1" dirty="0" smtClean="0">
                <a:solidFill>
                  <a:schemeClr val="tx1"/>
                </a:solidFill>
                <a:latin typeface="Arial" charset="0"/>
              </a:rPr>
              <a:t>Unaccompanied Youth</a:t>
            </a:r>
          </a:p>
          <a:p>
            <a:pPr marL="342900" indent="-342900" eaLnBrk="1" hangingPunct="1">
              <a:spcAft>
                <a:spcPts val="1200"/>
              </a:spcAft>
              <a:buFont typeface="Arial" charset="0"/>
              <a:buChar char="•"/>
            </a:pPr>
            <a:r>
              <a:rPr lang="en-US" sz="2400" b="1" dirty="0" smtClean="0">
                <a:solidFill>
                  <a:srgbClr val="000000"/>
                </a:solidFill>
                <a:latin typeface="Arial" charset="0"/>
              </a:rPr>
              <a:t>Determining Eligibility</a:t>
            </a:r>
          </a:p>
          <a:p>
            <a:pPr marL="800100" lvl="1" indent="-342900">
              <a:spcAft>
                <a:spcPts val="1200"/>
              </a:spcAft>
              <a:buFont typeface="Wingdings" charset="2"/>
              <a:buChar char="Ø"/>
            </a:pPr>
            <a:r>
              <a:rPr lang="en-US" sz="2000" b="1" dirty="0" smtClean="0">
                <a:solidFill>
                  <a:srgbClr val="000000"/>
                </a:solidFill>
                <a:latin typeface="Arial" charset="0"/>
              </a:rPr>
              <a:t>Identification</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Outreach</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PEIMS</a:t>
            </a:r>
          </a:p>
        </p:txBody>
      </p:sp>
      <p:sp>
        <p:nvSpPr>
          <p:cNvPr id="6" name="TextBox 6"/>
          <p:cNvSpPr txBox="1">
            <a:spLocks noChangeArrowheads="1"/>
          </p:cNvSpPr>
          <p:nvPr/>
        </p:nvSpPr>
        <p:spPr bwMode="auto">
          <a:xfrm>
            <a:off x="5138400" y="1841235"/>
            <a:ext cx="36035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marL="800100" indent="-342900">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smtClean="0">
                <a:solidFill>
                  <a:schemeClr val="tx1"/>
                </a:solidFill>
                <a:latin typeface="Arial" charset="0"/>
              </a:rPr>
              <a:t>School </a:t>
            </a:r>
            <a:r>
              <a:rPr lang="en-US" sz="2400" b="1" dirty="0">
                <a:solidFill>
                  <a:schemeClr val="tx1"/>
                </a:solidFill>
                <a:latin typeface="Arial" charset="0"/>
              </a:rPr>
              <a:t>Selection and Enrollment</a:t>
            </a:r>
          </a:p>
          <a:p>
            <a:pPr lvl="1" eaLnBrk="1" hangingPunct="1">
              <a:spcAft>
                <a:spcPts val="1200"/>
              </a:spcAft>
              <a:buSzPct val="80000"/>
              <a:buFont typeface="Wingdings" charset="0"/>
              <a:buChar char="Ø"/>
            </a:pPr>
            <a:r>
              <a:rPr lang="en-US" sz="2000" b="1" dirty="0">
                <a:solidFill>
                  <a:schemeClr val="tx1"/>
                </a:solidFill>
                <a:latin typeface="Arial" charset="0"/>
              </a:rPr>
              <a:t>School of Origin </a:t>
            </a:r>
          </a:p>
          <a:p>
            <a:pPr lvl="1" eaLnBrk="1" hangingPunct="1">
              <a:spcAft>
                <a:spcPts val="1200"/>
              </a:spcAft>
              <a:buSzPct val="80000"/>
              <a:buFont typeface="Wingdings" charset="0"/>
              <a:buChar char="Ø"/>
            </a:pPr>
            <a:r>
              <a:rPr lang="en-US" sz="2000" b="1" dirty="0">
                <a:solidFill>
                  <a:schemeClr val="tx1"/>
                </a:solidFill>
                <a:latin typeface="Arial" charset="0"/>
              </a:rPr>
              <a:t>School Records</a:t>
            </a:r>
          </a:p>
          <a:p>
            <a:pPr lvl="1" eaLnBrk="1" hangingPunct="1">
              <a:spcAft>
                <a:spcPts val="1200"/>
              </a:spcAft>
              <a:buSzPct val="80000"/>
              <a:buFont typeface="Wingdings" charset="0"/>
              <a:buChar char="Ø"/>
            </a:pPr>
            <a:r>
              <a:rPr lang="en-US" sz="2000" b="1" dirty="0">
                <a:solidFill>
                  <a:schemeClr val="tx1"/>
                </a:solidFill>
                <a:latin typeface="Arial" charset="0"/>
              </a:rPr>
              <a:t>Guardianship</a:t>
            </a:r>
          </a:p>
          <a:p>
            <a:pPr lvl="1" eaLnBrk="1" hangingPunct="1">
              <a:spcAft>
                <a:spcPts val="1200"/>
              </a:spcAft>
              <a:buSzPct val="80000"/>
              <a:buFont typeface="Wingdings" charset="0"/>
              <a:buChar char="Ø"/>
            </a:pPr>
            <a:r>
              <a:rPr lang="en-US" sz="2000" b="1" dirty="0">
                <a:solidFill>
                  <a:schemeClr val="tx1"/>
                </a:solidFill>
                <a:latin typeface="Arial" charset="0"/>
              </a:rPr>
              <a:t>Immunizations</a:t>
            </a:r>
          </a:p>
          <a:p>
            <a:pPr lvl="1" eaLnBrk="1" hangingPunct="1">
              <a:spcAft>
                <a:spcPts val="600"/>
              </a:spcAft>
              <a:buSzPct val="80000"/>
              <a:buFont typeface="Wingdings" charset="0"/>
              <a:buChar char="Ø"/>
            </a:pPr>
            <a:endParaRPr lang="en-US" sz="2000" b="1" dirty="0">
              <a:solidFill>
                <a:schemeClr val="tx1"/>
              </a:solidFill>
              <a:latin typeface="Arial" charset="0"/>
            </a:endParaRPr>
          </a:p>
        </p:txBody>
      </p:sp>
      <p:sp>
        <p:nvSpPr>
          <p:cNvPr id="7" name="TextBox 7"/>
          <p:cNvSpPr txBox="1">
            <a:spLocks noChangeArrowheads="1"/>
          </p:cNvSpPr>
          <p:nvPr/>
        </p:nvSpPr>
        <p:spPr bwMode="auto">
          <a:xfrm>
            <a:off x="0" y="1061265"/>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algn="ctr" eaLnBrk="1" hangingPunct="1">
              <a:spcAft>
                <a:spcPts val="600"/>
              </a:spcAft>
            </a:pPr>
            <a:r>
              <a:rPr lang="en-US" b="1" u="sng" dirty="0" smtClean="0">
                <a:solidFill>
                  <a:schemeClr val="tx1"/>
                </a:solidFill>
                <a:latin typeface="Arial Black"/>
                <a:cs typeface="Arial Black"/>
              </a:rPr>
              <a:t>Part I </a:t>
            </a:r>
            <a:r>
              <a:rPr lang="en-US" b="1" u="sng" dirty="0">
                <a:solidFill>
                  <a:schemeClr val="tx1"/>
                </a:solidFill>
                <a:latin typeface="Arial Black"/>
                <a:cs typeface="Arial Black"/>
              </a:rPr>
              <a:t>– Identification and Enrollment</a:t>
            </a:r>
          </a:p>
        </p:txBody>
      </p:sp>
      <p:cxnSp>
        <p:nvCxnSpPr>
          <p:cNvPr id="8" name="Straight Connector 7"/>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Part I</a:t>
            </a:r>
            <a:endParaRPr lang="en-US" sz="4000" b="1" dirty="0">
              <a:latin typeface="Arial"/>
              <a:ea typeface="MS PGothic" charset="0"/>
              <a:cs typeface="Arial"/>
            </a:endParaRPr>
          </a:p>
        </p:txBody>
      </p:sp>
    </p:spTree>
    <p:extLst>
      <p:ext uri="{BB962C8B-B14F-4D97-AF65-F5344CB8AC3E}">
        <p14:creationId xmlns:p14="http://schemas.microsoft.com/office/powerpoint/2010/main" val="304248138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44</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Liaison Duties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6" name="Rectangle 3"/>
          <p:cNvSpPr txBox="1">
            <a:spLocks noChangeArrowheads="1"/>
          </p:cNvSpPr>
          <p:nvPr/>
        </p:nvSpPr>
        <p:spPr>
          <a:xfrm>
            <a:off x="108093" y="999738"/>
            <a:ext cx="8860885" cy="535026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80000"/>
              </a:lnSpc>
              <a:spcBef>
                <a:spcPts val="0"/>
              </a:spcBef>
              <a:spcAft>
                <a:spcPts val="1800"/>
              </a:spcAft>
              <a:buSzPct val="90000"/>
              <a:buNone/>
              <a:defRPr/>
            </a:pPr>
            <a:r>
              <a:rPr lang="en-US" sz="2800" b="1" dirty="0" smtClean="0">
                <a:solidFill>
                  <a:srgbClr val="000000"/>
                </a:solidFill>
                <a:latin typeface="Arial"/>
                <a:ea typeface="ＭＳ Ｐゴシック" charset="-128"/>
                <a:cs typeface="Arial"/>
              </a:rPr>
              <a:t>LEA </a:t>
            </a:r>
            <a:r>
              <a:rPr lang="en-US" sz="2800" b="1" dirty="0">
                <a:solidFill>
                  <a:srgbClr val="000000"/>
                </a:solidFill>
                <a:latin typeface="Arial"/>
                <a:ea typeface="ＭＳ Ｐゴシック" charset="-128"/>
                <a:cs typeface="Arial"/>
              </a:rPr>
              <a:t>h</a:t>
            </a:r>
            <a:r>
              <a:rPr lang="en-US" sz="2800" b="1" dirty="0" smtClean="0">
                <a:solidFill>
                  <a:srgbClr val="000000"/>
                </a:solidFill>
                <a:latin typeface="Arial"/>
                <a:ea typeface="ＭＳ Ｐゴシック" charset="-128"/>
                <a:cs typeface="Arial"/>
              </a:rPr>
              <a:t>omeless liaisons must ensure that:</a:t>
            </a:r>
          </a:p>
          <a:p>
            <a:pPr>
              <a:spcBef>
                <a:spcPts val="0"/>
              </a:spcBef>
              <a:spcAft>
                <a:spcPts val="1800"/>
              </a:spcAft>
              <a:buSzPct val="90000"/>
              <a:buFont typeface="Arial"/>
              <a:buChar char="•"/>
              <a:defRPr/>
            </a:pPr>
            <a:r>
              <a:rPr lang="en-US" sz="2800" dirty="0" smtClean="0">
                <a:solidFill>
                  <a:srgbClr val="000000"/>
                </a:solidFill>
                <a:latin typeface="Arial"/>
                <a:ea typeface="ＭＳ Ｐゴシック" charset="-128"/>
                <a:cs typeface="Arial"/>
              </a:rPr>
              <a:t>School personnel providing McKinney-Vento services receive professional development and other support</a:t>
            </a:r>
          </a:p>
          <a:p>
            <a:pPr>
              <a:spcBef>
                <a:spcPts val="0"/>
              </a:spcBef>
              <a:spcAft>
                <a:spcPts val="1800"/>
              </a:spcAft>
              <a:buSzPct val="90000"/>
              <a:buFont typeface="Arial"/>
              <a:buChar char="•"/>
              <a:defRPr/>
            </a:pPr>
            <a:r>
              <a:rPr lang="en-US" sz="2800" dirty="0" smtClean="0">
                <a:solidFill>
                  <a:srgbClr val="000000"/>
                </a:solidFill>
                <a:latin typeface="Arial"/>
                <a:ea typeface="Calibri" charset="0"/>
                <a:cs typeface="Arial"/>
              </a:rPr>
              <a:t>Children, youth and families have access to and receive educational services for which they are eligible, including Head Start, early intervention (IDEA Part C) and other preschool programs</a:t>
            </a:r>
          </a:p>
          <a:p>
            <a:pPr>
              <a:spcBef>
                <a:spcPts val="0"/>
              </a:spcBef>
              <a:spcAft>
                <a:spcPts val="1800"/>
              </a:spcAft>
              <a:buSzPct val="90000"/>
              <a:buFont typeface="Arial"/>
              <a:buChar char="•"/>
              <a:defRPr/>
            </a:pPr>
            <a:r>
              <a:rPr lang="en-US" sz="2800" dirty="0" smtClean="0">
                <a:solidFill>
                  <a:srgbClr val="000000"/>
                </a:solidFill>
                <a:latin typeface="Arial"/>
                <a:ea typeface="Calibri" charset="0"/>
                <a:cs typeface="Arial"/>
              </a:rPr>
              <a:t>Children, youth and families receive referrals to health care, dental, mental health, substance abuse, housing and other services </a:t>
            </a:r>
            <a:r>
              <a:rPr lang="en-US" sz="2800" dirty="0" smtClean="0">
                <a:solidFill>
                  <a:schemeClr val="tx1"/>
                </a:solidFill>
                <a:latin typeface="Arial"/>
                <a:ea typeface="Calibri" charset="0"/>
                <a:cs typeface="Arial"/>
              </a:rPr>
              <a:t>(i.e., </a:t>
            </a:r>
            <a:r>
              <a:rPr lang="en-US" sz="2800" b="1" dirty="0" smtClean="0">
                <a:solidFill>
                  <a:schemeClr val="tx1"/>
                </a:solidFill>
                <a:latin typeface="Arial"/>
                <a:ea typeface="Calibri" charset="0"/>
                <a:cs typeface="Arial"/>
              </a:rPr>
              <a:t>SNAP, TANF</a:t>
            </a:r>
            <a:r>
              <a:rPr lang="en-US" sz="2800" dirty="0" smtClean="0">
                <a:solidFill>
                  <a:schemeClr val="tx1"/>
                </a:solidFill>
                <a:latin typeface="Arial"/>
                <a:ea typeface="Calibri" charset="0"/>
                <a:cs typeface="Arial"/>
              </a:rPr>
              <a:t>)</a:t>
            </a:r>
          </a:p>
        </p:txBody>
      </p:sp>
    </p:spTree>
    <p:extLst>
      <p:ext uri="{BB962C8B-B14F-4D97-AF65-F5344CB8AC3E}">
        <p14:creationId xmlns:p14="http://schemas.microsoft.com/office/powerpoint/2010/main" val="136767480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45</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Liaison Duties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6" name="Rectangle 3"/>
          <p:cNvSpPr txBox="1">
            <a:spLocks noChangeArrowheads="1"/>
          </p:cNvSpPr>
          <p:nvPr/>
        </p:nvSpPr>
        <p:spPr>
          <a:xfrm>
            <a:off x="228600" y="1134837"/>
            <a:ext cx="8659906" cy="501220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80000"/>
              </a:lnSpc>
              <a:spcBef>
                <a:spcPts val="0"/>
              </a:spcBef>
              <a:spcAft>
                <a:spcPts val="1200"/>
              </a:spcAft>
              <a:buSzPct val="90000"/>
              <a:buNone/>
              <a:defRPr/>
            </a:pPr>
            <a:r>
              <a:rPr lang="en-US" sz="2800" b="1" dirty="0" smtClean="0">
                <a:solidFill>
                  <a:srgbClr val="2A2D6C"/>
                </a:solidFill>
                <a:latin typeface="Arial"/>
                <a:ea typeface="ＭＳ Ｐゴシック" charset="-128"/>
                <a:cs typeface="Arial"/>
              </a:rPr>
              <a:t>Liaisons must ensure that </a:t>
            </a:r>
            <a:r>
              <a:rPr lang="en-US" sz="2800" i="1" dirty="0" smtClean="0">
                <a:solidFill>
                  <a:srgbClr val="2A2D6C"/>
                </a:solidFill>
                <a:latin typeface="Arial"/>
                <a:ea typeface="ＭＳ Ｐゴシック" charset="-128"/>
                <a:cs typeface="Arial"/>
              </a:rPr>
              <a:t>(continued)</a:t>
            </a:r>
            <a:r>
              <a:rPr lang="en-US" sz="2800" b="1" dirty="0" smtClean="0">
                <a:solidFill>
                  <a:srgbClr val="2A2D6C"/>
                </a:solidFill>
                <a:latin typeface="Arial"/>
                <a:ea typeface="ＭＳ Ｐゴシック" charset="-128"/>
                <a:cs typeface="Arial"/>
              </a:rPr>
              <a:t>:</a:t>
            </a:r>
          </a:p>
          <a:p>
            <a:pPr>
              <a:spcBef>
                <a:spcPts val="1800"/>
              </a:spcBef>
              <a:spcAft>
                <a:spcPts val="1800"/>
              </a:spcAft>
              <a:buSzPct val="90000"/>
              <a:buFont typeface="Arial"/>
              <a:buChar char="•"/>
              <a:defRPr/>
            </a:pPr>
            <a:r>
              <a:rPr lang="en-US" sz="2800" dirty="0" smtClean="0">
                <a:solidFill>
                  <a:srgbClr val="000000"/>
                </a:solidFill>
                <a:latin typeface="Arial"/>
                <a:ea typeface="Calibri" charset="0"/>
                <a:cs typeface="Arial"/>
              </a:rPr>
              <a:t>Disputes are resolved and assistance to access transportation is provided.</a:t>
            </a:r>
          </a:p>
          <a:p>
            <a:pPr>
              <a:spcBef>
                <a:spcPts val="0"/>
              </a:spcBef>
              <a:spcAft>
                <a:spcPts val="1800"/>
              </a:spcAft>
              <a:buSzPct val="90000"/>
              <a:buFont typeface="Arial"/>
              <a:buChar char="•"/>
              <a:defRPr/>
            </a:pPr>
            <a:r>
              <a:rPr lang="en-US" sz="2800" dirty="0" smtClean="0">
                <a:solidFill>
                  <a:srgbClr val="000000"/>
                </a:solidFill>
                <a:latin typeface="Arial"/>
                <a:ea typeface="Calibri" charset="0"/>
                <a:cs typeface="Arial"/>
              </a:rPr>
              <a:t>Youth are enrolled in school and that </a:t>
            </a:r>
            <a:r>
              <a:rPr lang="en-US" sz="2800" dirty="0" smtClean="0">
                <a:solidFill>
                  <a:srgbClr val="000000"/>
                </a:solidFill>
                <a:latin typeface="Arial"/>
                <a:ea typeface="ＭＳ Ｐゴシック" charset="-128"/>
                <a:cs typeface="Arial"/>
              </a:rPr>
              <a:t>procedures are implemented to identify and remove barriers that prevent them from receiving credit for full or partial coursework satisfactorily completed at a prior school, in accordance with state, local, and school policies. </a:t>
            </a:r>
            <a:r>
              <a:rPr lang="en-US" sz="2000" i="1" dirty="0" smtClean="0">
                <a:solidFill>
                  <a:srgbClr val="000000"/>
                </a:solidFill>
                <a:latin typeface="Arial"/>
                <a:ea typeface="ＭＳ Ｐゴシック" charset="-128"/>
                <a:cs typeface="Arial"/>
              </a:rPr>
              <a:t>(TX-SB1494)</a:t>
            </a:r>
            <a:endParaRPr lang="en-US" sz="2000" i="1" dirty="0" smtClean="0">
              <a:solidFill>
                <a:srgbClr val="000000"/>
              </a:solidFill>
              <a:latin typeface="Arial"/>
              <a:ea typeface="Calibri" charset="0"/>
              <a:cs typeface="Arial"/>
            </a:endParaRPr>
          </a:p>
        </p:txBody>
      </p:sp>
    </p:spTree>
    <p:extLst>
      <p:ext uri="{BB962C8B-B14F-4D97-AF65-F5344CB8AC3E}">
        <p14:creationId xmlns:p14="http://schemas.microsoft.com/office/powerpoint/2010/main" val="54777062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46</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Liaison Duties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6" name="Rectangle 3"/>
          <p:cNvSpPr txBox="1">
            <a:spLocks noChangeArrowheads="1"/>
          </p:cNvSpPr>
          <p:nvPr/>
        </p:nvSpPr>
        <p:spPr>
          <a:xfrm>
            <a:off x="228600" y="1134837"/>
            <a:ext cx="8659906" cy="501220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80000"/>
              </a:lnSpc>
              <a:spcBef>
                <a:spcPts val="0"/>
              </a:spcBef>
              <a:spcAft>
                <a:spcPts val="1200"/>
              </a:spcAft>
              <a:buSzPct val="90000"/>
              <a:buNone/>
              <a:defRPr/>
            </a:pPr>
            <a:r>
              <a:rPr lang="en-US" sz="2800" b="1" dirty="0" smtClean="0">
                <a:solidFill>
                  <a:srgbClr val="2A2D6C"/>
                </a:solidFill>
                <a:latin typeface="Arial"/>
                <a:ea typeface="ＭＳ Ｐゴシック" charset="-128"/>
                <a:cs typeface="Arial"/>
              </a:rPr>
              <a:t>Liaisons must ensure that </a:t>
            </a:r>
            <a:r>
              <a:rPr lang="en-US" sz="2800" i="1" dirty="0" smtClean="0">
                <a:solidFill>
                  <a:srgbClr val="2A2D6C"/>
                </a:solidFill>
                <a:latin typeface="Arial"/>
                <a:ea typeface="ＭＳ Ｐゴシック" charset="-128"/>
                <a:cs typeface="Arial"/>
              </a:rPr>
              <a:t>(continued)</a:t>
            </a:r>
            <a:r>
              <a:rPr lang="en-US" sz="2800" b="1" dirty="0" smtClean="0">
                <a:solidFill>
                  <a:srgbClr val="2A2D6C"/>
                </a:solidFill>
                <a:latin typeface="Arial"/>
                <a:ea typeface="ＭＳ Ｐゴシック" charset="-128"/>
                <a:cs typeface="Arial"/>
              </a:rPr>
              <a:t>:</a:t>
            </a:r>
          </a:p>
          <a:p>
            <a:pPr>
              <a:spcBef>
                <a:spcPts val="1800"/>
              </a:spcBef>
              <a:spcAft>
                <a:spcPts val="1200"/>
              </a:spcAft>
              <a:buSzPct val="90000"/>
              <a:buFont typeface="Arial"/>
              <a:buChar char="•"/>
              <a:defRPr/>
            </a:pPr>
            <a:r>
              <a:rPr lang="en-US" sz="2800" dirty="0" smtClean="0">
                <a:solidFill>
                  <a:srgbClr val="000000"/>
                </a:solidFill>
                <a:latin typeface="Arial"/>
                <a:ea typeface="ＭＳ Ｐゴシック" charset="-128"/>
                <a:cs typeface="Arial"/>
              </a:rPr>
              <a:t>Liaisons themselves must participate in professional development and technical assistance as determined appropriate by the State Coordinator.    </a:t>
            </a:r>
            <a:r>
              <a:rPr lang="en-US" sz="2000" i="1" dirty="0" smtClean="0">
                <a:solidFill>
                  <a:srgbClr val="000000"/>
                </a:solidFill>
                <a:latin typeface="Arial"/>
                <a:ea typeface="ＭＳ Ｐゴシック" charset="-128"/>
                <a:cs typeface="Arial"/>
              </a:rPr>
              <a:t>11432(g)(1)(F)(ii)</a:t>
            </a:r>
          </a:p>
        </p:txBody>
      </p:sp>
    </p:spTree>
    <p:extLst>
      <p:ext uri="{BB962C8B-B14F-4D97-AF65-F5344CB8AC3E}">
        <p14:creationId xmlns:p14="http://schemas.microsoft.com/office/powerpoint/2010/main" val="333982115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47</a:t>
            </a:fld>
            <a:endParaRPr lang="en-US" sz="1100" dirty="0"/>
          </a:p>
        </p:txBody>
      </p:sp>
      <p:sp>
        <p:nvSpPr>
          <p:cNvPr id="15" name="Rectangle 2"/>
          <p:cNvSpPr txBox="1">
            <a:spLocks noChangeArrowheads="1"/>
          </p:cNvSpPr>
          <p:nvPr/>
        </p:nvSpPr>
        <p:spPr>
          <a:xfrm>
            <a:off x="4467094" y="163703"/>
            <a:ext cx="4501885"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Liaison Duties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pic>
        <p:nvPicPr>
          <p:cNvPr id="4" name="Picture 3" descr="THEO website Home Page.tiff"/>
          <p:cNvPicPr>
            <a:picLocks noChangeAspect="1"/>
          </p:cNvPicPr>
          <p:nvPr/>
        </p:nvPicPr>
        <p:blipFill rotWithShape="1">
          <a:blip r:embed="rId3" cstate="email">
            <a:extLst>
              <a:ext uri="{28A0092B-C50C-407E-A947-70E740481C1C}">
                <a14:useLocalDpi xmlns:a14="http://schemas.microsoft.com/office/drawing/2010/main" val="0"/>
              </a:ext>
            </a:extLst>
          </a:blip>
          <a:srcRect l="3354" b="24302"/>
          <a:stretch/>
        </p:blipFill>
        <p:spPr>
          <a:xfrm>
            <a:off x="0" y="897677"/>
            <a:ext cx="9147342" cy="5511800"/>
          </a:xfrm>
          <a:prstGeom prst="rect">
            <a:avLst/>
          </a:prstGeom>
        </p:spPr>
      </p:pic>
      <p:sp>
        <p:nvSpPr>
          <p:cNvPr id="14" name="Notched Right Arrow 13"/>
          <p:cNvSpPr>
            <a:spLocks noChangeArrowheads="1"/>
          </p:cNvSpPr>
          <p:nvPr/>
        </p:nvSpPr>
        <p:spPr bwMode="auto">
          <a:xfrm rot="8075343">
            <a:off x="7738869" y="1054702"/>
            <a:ext cx="578662" cy="339675"/>
          </a:xfrm>
          <a:prstGeom prst="notchedRightArrow">
            <a:avLst>
              <a:gd name="adj1" fmla="val 50000"/>
              <a:gd name="adj2" fmla="val 50004"/>
            </a:avLst>
          </a:prstGeom>
          <a:solidFill>
            <a:srgbClr val="66FF66"/>
          </a:solidFill>
          <a:ln w="38100">
            <a:solidFill>
              <a:srgbClr val="0000FF"/>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latin typeface="+mn-lt"/>
              <a:ea typeface="+mn-ea"/>
              <a:cs typeface="+mn-cs"/>
            </a:endParaRPr>
          </a:p>
        </p:txBody>
      </p:sp>
      <p:sp>
        <p:nvSpPr>
          <p:cNvPr id="16" name="Notched Right Arrow 15"/>
          <p:cNvSpPr>
            <a:spLocks noChangeArrowheads="1"/>
          </p:cNvSpPr>
          <p:nvPr/>
        </p:nvSpPr>
        <p:spPr bwMode="auto">
          <a:xfrm rot="5400000">
            <a:off x="7086431" y="854840"/>
            <a:ext cx="578662" cy="339675"/>
          </a:xfrm>
          <a:prstGeom prst="notchedRightArrow">
            <a:avLst>
              <a:gd name="adj1" fmla="val 50000"/>
              <a:gd name="adj2" fmla="val 50004"/>
            </a:avLst>
          </a:prstGeom>
          <a:solidFill>
            <a:srgbClr val="66FF66"/>
          </a:solidFill>
          <a:ln w="38100">
            <a:solidFill>
              <a:srgbClr val="0000FF"/>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latin typeface="+mn-lt"/>
              <a:ea typeface="+mn-ea"/>
              <a:cs typeface="+mn-cs"/>
            </a:endParaRPr>
          </a:p>
        </p:txBody>
      </p:sp>
      <p:sp>
        <p:nvSpPr>
          <p:cNvPr id="17" name="Notched Right Arrow 16"/>
          <p:cNvSpPr>
            <a:spLocks noChangeArrowheads="1"/>
          </p:cNvSpPr>
          <p:nvPr/>
        </p:nvSpPr>
        <p:spPr bwMode="auto">
          <a:xfrm rot="1919671">
            <a:off x="6436265" y="1088678"/>
            <a:ext cx="578662" cy="339675"/>
          </a:xfrm>
          <a:prstGeom prst="notchedRightArrow">
            <a:avLst>
              <a:gd name="adj1" fmla="val 50000"/>
              <a:gd name="adj2" fmla="val 50004"/>
            </a:avLst>
          </a:prstGeom>
          <a:solidFill>
            <a:srgbClr val="66FF66"/>
          </a:solidFill>
          <a:ln w="38100">
            <a:solidFill>
              <a:srgbClr val="0000FF"/>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latin typeface="+mn-lt"/>
              <a:ea typeface="+mn-ea"/>
              <a:cs typeface="+mn-cs"/>
            </a:endParaRPr>
          </a:p>
        </p:txBody>
      </p:sp>
      <p:sp>
        <p:nvSpPr>
          <p:cNvPr id="11" name="Notched Right Arrow 10"/>
          <p:cNvSpPr>
            <a:spLocks noChangeArrowheads="1"/>
          </p:cNvSpPr>
          <p:nvPr/>
        </p:nvSpPr>
        <p:spPr bwMode="auto">
          <a:xfrm rot="5879837">
            <a:off x="8232525" y="1784522"/>
            <a:ext cx="638353" cy="359692"/>
          </a:xfrm>
          <a:prstGeom prst="notchedRightArrow">
            <a:avLst>
              <a:gd name="adj1" fmla="val 50000"/>
              <a:gd name="adj2" fmla="val 50006"/>
            </a:avLst>
          </a:prstGeom>
          <a:solidFill>
            <a:srgbClr val="FFFF00"/>
          </a:solidFill>
          <a:ln w="38100">
            <a:solidFill>
              <a:srgbClr val="0000FF"/>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latin typeface="+mn-lt"/>
              <a:ea typeface="+mn-ea"/>
              <a:cs typeface="+mn-cs"/>
            </a:endParaRPr>
          </a:p>
        </p:txBody>
      </p:sp>
      <p:pic>
        <p:nvPicPr>
          <p:cNvPr id="8" name="Picture 3" descr="THEO Directory.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94094" y="2749299"/>
            <a:ext cx="4556796" cy="366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Notched Right Arrow 17"/>
          <p:cNvSpPr>
            <a:spLocks noChangeArrowheads="1"/>
          </p:cNvSpPr>
          <p:nvPr/>
        </p:nvSpPr>
        <p:spPr bwMode="auto">
          <a:xfrm rot="3204459">
            <a:off x="4168143" y="3657088"/>
            <a:ext cx="758080" cy="403170"/>
          </a:xfrm>
          <a:prstGeom prst="notchedRightArrow">
            <a:avLst>
              <a:gd name="adj1" fmla="val 50000"/>
              <a:gd name="adj2" fmla="val 50006"/>
            </a:avLst>
          </a:prstGeom>
          <a:solidFill>
            <a:srgbClr val="FFFF00"/>
          </a:solidFill>
          <a:ln w="38100">
            <a:solidFill>
              <a:srgbClr val="0000FF"/>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22275053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4294967295"/>
          </p:nvPr>
        </p:nvSpPr>
        <p:spPr bwMode="auto">
          <a:xfrm>
            <a:off x="8077200" y="6356350"/>
            <a:ext cx="838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29E8DD-EDDD-2443-A853-470C4E9BB57B}" type="slidenum">
              <a:rPr lang="en-US" sz="1200">
                <a:solidFill>
                  <a:schemeClr val="tx2"/>
                </a:solidFill>
                <a:latin typeface="Calibri" charset="0"/>
              </a:rPr>
              <a:pPr/>
              <a:t>48</a:t>
            </a:fld>
            <a:endParaRPr lang="en-US" sz="1200">
              <a:solidFill>
                <a:schemeClr val="tx2"/>
              </a:solidFill>
              <a:latin typeface="Calibri" charset="0"/>
            </a:endParaRPr>
          </a:p>
        </p:txBody>
      </p:sp>
      <p:sp>
        <p:nvSpPr>
          <p:cNvPr id="5" name="TextBox 2"/>
          <p:cNvSpPr txBox="1">
            <a:spLocks noChangeArrowheads="1"/>
          </p:cNvSpPr>
          <p:nvPr/>
        </p:nvSpPr>
        <p:spPr bwMode="auto">
          <a:xfrm>
            <a:off x="337799" y="1841300"/>
            <a:ext cx="5283041"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a:solidFill>
                  <a:schemeClr val="tx1"/>
                </a:solidFill>
                <a:latin typeface="Arial" charset="0"/>
              </a:rPr>
              <a:t>Awareness</a:t>
            </a:r>
          </a:p>
          <a:p>
            <a:pPr marL="342900" indent="-342900" eaLnBrk="1" hangingPunct="1">
              <a:spcAft>
                <a:spcPts val="1200"/>
              </a:spcAft>
              <a:buFont typeface="Arial" charset="0"/>
              <a:buChar char="•"/>
            </a:pPr>
            <a:r>
              <a:rPr lang="en-US" sz="2400" b="1" dirty="0">
                <a:solidFill>
                  <a:schemeClr val="tx1"/>
                </a:solidFill>
                <a:latin typeface="Arial" charset="0"/>
              </a:rPr>
              <a:t>M-V Act Overview</a:t>
            </a:r>
          </a:p>
          <a:p>
            <a:pPr marL="342900" indent="-342900" eaLnBrk="1" hangingPunct="1">
              <a:spcAft>
                <a:spcPts val="1200"/>
              </a:spcAft>
              <a:buFont typeface="Arial" charset="0"/>
              <a:buChar char="•"/>
            </a:pPr>
            <a:r>
              <a:rPr lang="en-US" sz="2400" b="1" dirty="0">
                <a:solidFill>
                  <a:srgbClr val="000000"/>
                </a:solidFill>
                <a:latin typeface="Arial" charset="0"/>
              </a:rPr>
              <a:t>Liaison Duties</a:t>
            </a:r>
          </a:p>
          <a:p>
            <a:pPr marL="342900" indent="-342900" eaLnBrk="1" hangingPunct="1">
              <a:spcAft>
                <a:spcPts val="1200"/>
              </a:spcAft>
              <a:buFont typeface="Arial" charset="0"/>
              <a:buChar char="•"/>
            </a:pPr>
            <a:r>
              <a:rPr lang="en-US" sz="2800" b="1" dirty="0">
                <a:solidFill>
                  <a:srgbClr val="FF0000"/>
                </a:solidFill>
                <a:latin typeface="Arial" charset="0"/>
              </a:rPr>
              <a:t>Definition of Homelessness </a:t>
            </a:r>
            <a:endParaRPr lang="en-US" sz="2800" b="1" dirty="0" smtClean="0">
              <a:solidFill>
                <a:srgbClr val="FF0000"/>
              </a:solidFill>
              <a:latin typeface="Arial" charset="0"/>
            </a:endParaRPr>
          </a:p>
          <a:p>
            <a:pPr marL="342900" indent="-342900" eaLnBrk="1" hangingPunct="1">
              <a:spcAft>
                <a:spcPts val="1200"/>
              </a:spcAft>
              <a:buFont typeface="Arial" charset="0"/>
              <a:buChar char="•"/>
            </a:pPr>
            <a:r>
              <a:rPr lang="en-US" sz="2400" b="1" dirty="0" smtClean="0">
                <a:solidFill>
                  <a:schemeClr val="tx1"/>
                </a:solidFill>
                <a:latin typeface="Arial" charset="0"/>
              </a:rPr>
              <a:t>Unaccompanied Youth</a:t>
            </a:r>
          </a:p>
          <a:p>
            <a:pPr marL="342900" indent="-342900" eaLnBrk="1" hangingPunct="1">
              <a:spcAft>
                <a:spcPts val="1200"/>
              </a:spcAft>
              <a:buFont typeface="Arial" charset="0"/>
              <a:buChar char="•"/>
            </a:pPr>
            <a:r>
              <a:rPr lang="en-US" sz="2400" b="1" dirty="0" smtClean="0">
                <a:solidFill>
                  <a:srgbClr val="000000"/>
                </a:solidFill>
                <a:latin typeface="Arial" charset="0"/>
              </a:rPr>
              <a:t>Determining Eligibility</a:t>
            </a:r>
          </a:p>
          <a:p>
            <a:pPr marL="800100" lvl="1" indent="-342900">
              <a:spcAft>
                <a:spcPts val="1200"/>
              </a:spcAft>
              <a:buFont typeface="Wingdings" charset="2"/>
              <a:buChar char="Ø"/>
            </a:pPr>
            <a:r>
              <a:rPr lang="en-US" sz="2000" b="1" dirty="0" smtClean="0">
                <a:solidFill>
                  <a:srgbClr val="000000"/>
                </a:solidFill>
                <a:latin typeface="Arial" charset="0"/>
              </a:rPr>
              <a:t>Identification</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Outreach</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PEIMS</a:t>
            </a:r>
          </a:p>
        </p:txBody>
      </p:sp>
      <p:sp>
        <p:nvSpPr>
          <p:cNvPr id="6" name="TextBox 6"/>
          <p:cNvSpPr txBox="1">
            <a:spLocks noChangeArrowheads="1"/>
          </p:cNvSpPr>
          <p:nvPr/>
        </p:nvSpPr>
        <p:spPr bwMode="auto">
          <a:xfrm>
            <a:off x="5138400" y="1841235"/>
            <a:ext cx="36035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marL="800100" indent="-342900">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smtClean="0">
                <a:solidFill>
                  <a:schemeClr val="tx1"/>
                </a:solidFill>
                <a:latin typeface="Arial" charset="0"/>
              </a:rPr>
              <a:t>School </a:t>
            </a:r>
            <a:r>
              <a:rPr lang="en-US" sz="2400" b="1" dirty="0">
                <a:solidFill>
                  <a:schemeClr val="tx1"/>
                </a:solidFill>
                <a:latin typeface="Arial" charset="0"/>
              </a:rPr>
              <a:t>Selection and Enrollment</a:t>
            </a:r>
          </a:p>
          <a:p>
            <a:pPr lvl="1" eaLnBrk="1" hangingPunct="1">
              <a:spcAft>
                <a:spcPts val="1200"/>
              </a:spcAft>
              <a:buSzPct val="80000"/>
              <a:buFont typeface="Wingdings" charset="0"/>
              <a:buChar char="Ø"/>
            </a:pPr>
            <a:r>
              <a:rPr lang="en-US" sz="2000" b="1" dirty="0">
                <a:solidFill>
                  <a:schemeClr val="tx1"/>
                </a:solidFill>
                <a:latin typeface="Arial" charset="0"/>
              </a:rPr>
              <a:t>School of Origin </a:t>
            </a:r>
          </a:p>
          <a:p>
            <a:pPr lvl="1" eaLnBrk="1" hangingPunct="1">
              <a:spcAft>
                <a:spcPts val="1200"/>
              </a:spcAft>
              <a:buSzPct val="80000"/>
              <a:buFont typeface="Wingdings" charset="0"/>
              <a:buChar char="Ø"/>
            </a:pPr>
            <a:r>
              <a:rPr lang="en-US" sz="2000" b="1" dirty="0">
                <a:solidFill>
                  <a:schemeClr val="tx1"/>
                </a:solidFill>
                <a:latin typeface="Arial" charset="0"/>
              </a:rPr>
              <a:t>School Records</a:t>
            </a:r>
          </a:p>
          <a:p>
            <a:pPr lvl="1" eaLnBrk="1" hangingPunct="1">
              <a:spcAft>
                <a:spcPts val="1200"/>
              </a:spcAft>
              <a:buSzPct val="80000"/>
              <a:buFont typeface="Wingdings" charset="0"/>
              <a:buChar char="Ø"/>
            </a:pPr>
            <a:r>
              <a:rPr lang="en-US" sz="2000" b="1" dirty="0">
                <a:solidFill>
                  <a:schemeClr val="tx1"/>
                </a:solidFill>
                <a:latin typeface="Arial" charset="0"/>
              </a:rPr>
              <a:t>Guardianship</a:t>
            </a:r>
          </a:p>
          <a:p>
            <a:pPr lvl="1" eaLnBrk="1" hangingPunct="1">
              <a:spcAft>
                <a:spcPts val="1200"/>
              </a:spcAft>
              <a:buSzPct val="80000"/>
              <a:buFont typeface="Wingdings" charset="0"/>
              <a:buChar char="Ø"/>
            </a:pPr>
            <a:r>
              <a:rPr lang="en-US" sz="2000" b="1" dirty="0">
                <a:solidFill>
                  <a:schemeClr val="tx1"/>
                </a:solidFill>
                <a:latin typeface="Arial" charset="0"/>
              </a:rPr>
              <a:t>Immunizations</a:t>
            </a:r>
          </a:p>
          <a:p>
            <a:pPr lvl="1" eaLnBrk="1" hangingPunct="1">
              <a:spcAft>
                <a:spcPts val="600"/>
              </a:spcAft>
              <a:buSzPct val="80000"/>
              <a:buFont typeface="Wingdings" charset="0"/>
              <a:buChar char="Ø"/>
            </a:pPr>
            <a:endParaRPr lang="en-US" sz="2000" b="1" dirty="0">
              <a:solidFill>
                <a:schemeClr val="tx1"/>
              </a:solidFill>
              <a:latin typeface="Arial" charset="0"/>
            </a:endParaRPr>
          </a:p>
        </p:txBody>
      </p:sp>
      <p:sp>
        <p:nvSpPr>
          <p:cNvPr id="7" name="TextBox 7"/>
          <p:cNvSpPr txBox="1">
            <a:spLocks noChangeArrowheads="1"/>
          </p:cNvSpPr>
          <p:nvPr/>
        </p:nvSpPr>
        <p:spPr bwMode="auto">
          <a:xfrm>
            <a:off x="0" y="1061265"/>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algn="ctr" eaLnBrk="1" hangingPunct="1">
              <a:spcAft>
                <a:spcPts val="600"/>
              </a:spcAft>
            </a:pPr>
            <a:r>
              <a:rPr lang="en-US" b="1" u="sng" dirty="0" smtClean="0">
                <a:solidFill>
                  <a:schemeClr val="tx1"/>
                </a:solidFill>
                <a:latin typeface="Arial Black"/>
                <a:cs typeface="Arial Black"/>
              </a:rPr>
              <a:t>Part I </a:t>
            </a:r>
            <a:r>
              <a:rPr lang="en-US" b="1" u="sng" dirty="0">
                <a:solidFill>
                  <a:schemeClr val="tx1"/>
                </a:solidFill>
                <a:latin typeface="Arial Black"/>
                <a:cs typeface="Arial Black"/>
              </a:rPr>
              <a:t>– Identification and Enrollment</a:t>
            </a:r>
          </a:p>
        </p:txBody>
      </p:sp>
      <p:cxnSp>
        <p:nvCxnSpPr>
          <p:cNvPr id="8" name="Straight Connector 7"/>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Part I</a:t>
            </a:r>
            <a:endParaRPr lang="en-US" sz="4000" b="1" dirty="0">
              <a:latin typeface="Arial"/>
              <a:ea typeface="MS PGothic" charset="0"/>
              <a:cs typeface="Arial"/>
            </a:endParaRPr>
          </a:p>
        </p:txBody>
      </p:sp>
    </p:spTree>
    <p:extLst>
      <p:ext uri="{BB962C8B-B14F-4D97-AF65-F5344CB8AC3E}">
        <p14:creationId xmlns:p14="http://schemas.microsoft.com/office/powerpoint/2010/main" val="50158455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49</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7" name="Rectangle 3"/>
          <p:cNvSpPr txBox="1">
            <a:spLocks noChangeArrowheads="1"/>
          </p:cNvSpPr>
          <p:nvPr/>
        </p:nvSpPr>
        <p:spPr>
          <a:xfrm>
            <a:off x="228600" y="1215896"/>
            <a:ext cx="8659906" cy="480955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spcAft>
                <a:spcPts val="2400"/>
              </a:spcAft>
              <a:buNone/>
              <a:defRPr/>
            </a:pPr>
            <a:r>
              <a:rPr lang="en-US" altLang="en-US" sz="3200" dirty="0" smtClean="0">
                <a:solidFill>
                  <a:srgbClr val="000000"/>
                </a:solidFill>
                <a:latin typeface="Arial"/>
                <a:cs typeface="Arial"/>
              </a:rPr>
              <a:t>McKinney-Vento-eligible </a:t>
            </a:r>
            <a:br>
              <a:rPr lang="en-US" altLang="en-US" sz="3200" dirty="0" smtClean="0">
                <a:solidFill>
                  <a:srgbClr val="000000"/>
                </a:solidFill>
                <a:latin typeface="Arial"/>
                <a:cs typeface="Arial"/>
              </a:rPr>
            </a:br>
            <a:r>
              <a:rPr lang="en-US" altLang="en-US" sz="3200" dirty="0" smtClean="0">
                <a:solidFill>
                  <a:srgbClr val="000000"/>
                </a:solidFill>
                <a:latin typeface="Arial"/>
                <a:cs typeface="Arial"/>
              </a:rPr>
              <a:t>children and youth </a:t>
            </a:r>
            <a:r>
              <a:rPr lang="en-US" altLang="en-US" sz="3200" b="1" dirty="0" smtClean="0">
                <a:solidFill>
                  <a:srgbClr val="000000"/>
                </a:solidFill>
                <a:latin typeface="Arial"/>
                <a:cs typeface="Arial"/>
              </a:rPr>
              <a:t>lack a </a:t>
            </a:r>
          </a:p>
          <a:p>
            <a:pPr marL="3257550" indent="-514350">
              <a:spcBef>
                <a:spcPts val="0"/>
              </a:spcBef>
              <a:spcAft>
                <a:spcPts val="2400"/>
              </a:spcAft>
              <a:buSzPct val="80000"/>
              <a:buFont typeface="+mj-ea"/>
              <a:buAutoNum type="circleNumDbPlain"/>
              <a:defRPr/>
            </a:pPr>
            <a:r>
              <a:rPr lang="en-US" altLang="en-US" sz="3200" b="1" dirty="0" smtClean="0">
                <a:solidFill>
                  <a:srgbClr val="000000"/>
                </a:solidFill>
                <a:latin typeface="Arial"/>
                <a:cs typeface="Arial"/>
              </a:rPr>
              <a:t>fixed …</a:t>
            </a:r>
          </a:p>
          <a:p>
            <a:pPr marL="3257550" indent="-514350">
              <a:spcBef>
                <a:spcPts val="0"/>
              </a:spcBef>
              <a:spcAft>
                <a:spcPts val="2400"/>
              </a:spcAft>
              <a:buSzPct val="80000"/>
              <a:buFont typeface="+mj-ea"/>
              <a:buAutoNum type="circleNumDbPlain"/>
              <a:defRPr/>
            </a:pPr>
            <a:r>
              <a:rPr lang="en-US" altLang="en-US" sz="3200" b="1" dirty="0">
                <a:solidFill>
                  <a:srgbClr val="000000"/>
                </a:solidFill>
                <a:latin typeface="Arial"/>
                <a:cs typeface="Arial"/>
              </a:rPr>
              <a:t>r</a:t>
            </a:r>
            <a:r>
              <a:rPr lang="en-US" altLang="en-US" sz="3200" b="1" dirty="0" smtClean="0">
                <a:solidFill>
                  <a:srgbClr val="000000"/>
                </a:solidFill>
                <a:latin typeface="Arial"/>
                <a:cs typeface="Arial"/>
              </a:rPr>
              <a:t>egular … </a:t>
            </a:r>
            <a:r>
              <a:rPr lang="en-US" altLang="en-US" i="1" dirty="0" smtClean="0">
                <a:solidFill>
                  <a:srgbClr val="000000"/>
                </a:solidFill>
                <a:latin typeface="Arial"/>
                <a:cs typeface="Arial"/>
              </a:rPr>
              <a:t>and</a:t>
            </a:r>
            <a:r>
              <a:rPr lang="en-US" altLang="en-US" sz="3200" b="1" dirty="0" smtClean="0">
                <a:solidFill>
                  <a:srgbClr val="000000"/>
                </a:solidFill>
                <a:latin typeface="Arial"/>
                <a:cs typeface="Arial"/>
              </a:rPr>
              <a:t> </a:t>
            </a:r>
          </a:p>
          <a:p>
            <a:pPr marL="3257550" indent="-514350">
              <a:spcBef>
                <a:spcPts val="0"/>
              </a:spcBef>
              <a:spcAft>
                <a:spcPts val="2400"/>
              </a:spcAft>
              <a:buSzPct val="80000"/>
              <a:buFont typeface="+mj-ea"/>
              <a:buAutoNum type="circleNumDbPlain"/>
              <a:defRPr/>
            </a:pPr>
            <a:r>
              <a:rPr lang="en-US" altLang="en-US" sz="3200" b="1" dirty="0" smtClean="0">
                <a:solidFill>
                  <a:srgbClr val="000000"/>
                </a:solidFill>
                <a:latin typeface="Arial"/>
                <a:cs typeface="Arial"/>
              </a:rPr>
              <a:t>adequate …</a:t>
            </a:r>
          </a:p>
          <a:p>
            <a:pPr marL="0" indent="0" algn="ctr">
              <a:spcAft>
                <a:spcPts val="2400"/>
              </a:spcAft>
              <a:buNone/>
              <a:defRPr/>
            </a:pPr>
            <a:r>
              <a:rPr lang="en-US" altLang="en-US" sz="3200" b="1" dirty="0" smtClean="0">
                <a:solidFill>
                  <a:srgbClr val="000000"/>
                </a:solidFill>
                <a:latin typeface="Arial"/>
                <a:cs typeface="Arial"/>
              </a:rPr>
              <a:t>nighttime residence.</a:t>
            </a:r>
          </a:p>
          <a:p>
            <a:pPr marL="0" indent="0">
              <a:lnSpc>
                <a:spcPct val="90000"/>
              </a:lnSpc>
              <a:buNone/>
              <a:defRPr/>
            </a:pPr>
            <a:endParaRPr lang="en-US" altLang="en-US" sz="2800" b="1" dirty="0">
              <a:solidFill>
                <a:srgbClr val="000000"/>
              </a:solidFill>
              <a:latin typeface="Arial"/>
              <a:cs typeface="Arial"/>
            </a:endParaRPr>
          </a:p>
          <a:p>
            <a:pPr marL="0" indent="0">
              <a:lnSpc>
                <a:spcPct val="90000"/>
              </a:lnSpc>
              <a:buNone/>
              <a:defRPr/>
            </a:pPr>
            <a:endParaRPr lang="en-US" altLang="en-US" sz="2800" b="1" dirty="0" smtClean="0">
              <a:solidFill>
                <a:srgbClr val="000000"/>
              </a:solidFill>
              <a:latin typeface="Arial"/>
              <a:cs typeface="Arial"/>
            </a:endParaRPr>
          </a:p>
          <a:p>
            <a:pPr marL="0" indent="0">
              <a:lnSpc>
                <a:spcPct val="90000"/>
              </a:lnSpc>
              <a:buFont typeface="Arial" panose="020B0604020202020204" pitchFamily="34" charset="0"/>
              <a:buNone/>
              <a:defRPr/>
            </a:pPr>
            <a:endParaRPr lang="en-US" altLang="en-US" sz="2800" b="1" dirty="0" smtClean="0">
              <a:solidFill>
                <a:srgbClr val="FF0000"/>
              </a:solidFill>
              <a:latin typeface="Arial"/>
              <a:cs typeface="Arial"/>
            </a:endParaRPr>
          </a:p>
        </p:txBody>
      </p:sp>
    </p:spTree>
    <p:extLst>
      <p:ext uri="{BB962C8B-B14F-4D97-AF65-F5344CB8AC3E}">
        <p14:creationId xmlns:p14="http://schemas.microsoft.com/office/powerpoint/2010/main" val="19957204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1080885"/>
            <a:ext cx="9144000" cy="4889736"/>
          </a:xfrm>
        </p:spPr>
        <p:txBody>
          <a:bodyPr/>
          <a:lstStyle/>
          <a:p>
            <a:pPr algn="ctr" eaLnBrk="1" hangingPunct="1">
              <a:spcBef>
                <a:spcPct val="0"/>
              </a:spcBef>
              <a:buFont typeface="Wingdings" charset="0"/>
              <a:buNone/>
            </a:pPr>
            <a:r>
              <a:rPr lang="en-US" sz="4400" b="1" dirty="0">
                <a:solidFill>
                  <a:srgbClr val="000000"/>
                </a:solidFill>
                <a:latin typeface="Arial"/>
                <a:ea typeface="MS PGothic" charset="0"/>
                <a:cs typeface="Arial"/>
              </a:rPr>
              <a:t>Contact info for </a:t>
            </a:r>
            <a:r>
              <a:rPr lang="en-US" sz="4400" b="1" dirty="0" smtClean="0">
                <a:solidFill>
                  <a:srgbClr val="000000"/>
                </a:solidFill>
                <a:latin typeface="Arial"/>
                <a:ea typeface="MS PGothic" charset="0"/>
                <a:cs typeface="Arial"/>
              </a:rPr>
              <a:t>Region 10</a:t>
            </a:r>
          </a:p>
          <a:p>
            <a:pPr marL="0" indent="0" algn="ctr">
              <a:spcBef>
                <a:spcPts val="3000"/>
              </a:spcBef>
              <a:spcAft>
                <a:spcPts val="600"/>
              </a:spcAft>
              <a:buNone/>
            </a:pPr>
            <a:r>
              <a:rPr lang="en-US" sz="2800" b="1" dirty="0" smtClean="0">
                <a:solidFill>
                  <a:srgbClr val="000000"/>
                </a:solidFill>
                <a:latin typeface="Arial"/>
                <a:cs typeface="Arial"/>
              </a:rPr>
              <a:t>David Ray</a:t>
            </a:r>
            <a:endParaRPr lang="en-US" sz="2800" dirty="0">
              <a:solidFill>
                <a:srgbClr val="000000"/>
              </a:solidFill>
              <a:latin typeface="Arial"/>
              <a:cs typeface="Arial"/>
            </a:endParaRPr>
          </a:p>
          <a:p>
            <a:pPr marL="0" indent="0" algn="ctr">
              <a:spcBef>
                <a:spcPts val="0"/>
              </a:spcBef>
              <a:buNone/>
            </a:pPr>
            <a:r>
              <a:rPr lang="en-US" dirty="0" smtClean="0">
                <a:latin typeface="Arial"/>
                <a:cs typeface="Arial"/>
              </a:rPr>
              <a:t>Program Coordinator for Homeless and </a:t>
            </a:r>
          </a:p>
          <a:p>
            <a:pPr marL="0" indent="0" algn="ctr">
              <a:spcBef>
                <a:spcPts val="0"/>
              </a:spcBef>
              <a:spcAft>
                <a:spcPts val="2400"/>
              </a:spcAft>
              <a:buNone/>
            </a:pPr>
            <a:r>
              <a:rPr lang="en-US" dirty="0" smtClean="0">
                <a:latin typeface="Arial"/>
                <a:cs typeface="Arial"/>
              </a:rPr>
              <a:t>Foster Care Education</a:t>
            </a:r>
            <a:endParaRPr lang="en-US" dirty="0">
              <a:latin typeface="Arial"/>
              <a:cs typeface="Arial"/>
            </a:endParaRPr>
          </a:p>
          <a:p>
            <a:pPr marL="0" indent="0" algn="ctr">
              <a:spcBef>
                <a:spcPts val="0"/>
              </a:spcBef>
              <a:spcAft>
                <a:spcPts val="600"/>
              </a:spcAft>
              <a:buNone/>
            </a:pPr>
            <a:r>
              <a:rPr lang="en-US" dirty="0" smtClean="0">
                <a:latin typeface="Arial"/>
                <a:cs typeface="Arial"/>
              </a:rPr>
              <a:t>Region 10 Education Service Center</a:t>
            </a:r>
            <a:endParaRPr lang="en-US" dirty="0">
              <a:latin typeface="Arial"/>
              <a:cs typeface="Arial"/>
            </a:endParaRPr>
          </a:p>
          <a:p>
            <a:pPr marL="0" indent="0" algn="ctr">
              <a:spcBef>
                <a:spcPts val="0"/>
              </a:spcBef>
              <a:spcAft>
                <a:spcPts val="600"/>
              </a:spcAft>
              <a:buNone/>
            </a:pPr>
            <a:r>
              <a:rPr lang="en-US" dirty="0"/>
              <a:t>904 Abrams </a:t>
            </a:r>
            <a:r>
              <a:rPr lang="en-US" dirty="0" smtClean="0"/>
              <a:t>Road</a:t>
            </a:r>
          </a:p>
          <a:p>
            <a:pPr marL="0" indent="0" algn="ctr">
              <a:spcBef>
                <a:spcPts val="0"/>
              </a:spcBef>
              <a:spcAft>
                <a:spcPts val="2400"/>
              </a:spcAft>
              <a:buNone/>
            </a:pPr>
            <a:r>
              <a:rPr lang="en-US" dirty="0" smtClean="0"/>
              <a:t>Richardson </a:t>
            </a:r>
            <a:r>
              <a:rPr lang="en-US" dirty="0"/>
              <a:t>TX </a:t>
            </a:r>
            <a:r>
              <a:rPr lang="en-US" dirty="0" smtClean="0"/>
              <a:t>75081</a:t>
            </a:r>
          </a:p>
          <a:p>
            <a:pPr marL="0" indent="0" algn="ctr">
              <a:spcBef>
                <a:spcPts val="0"/>
              </a:spcBef>
              <a:spcAft>
                <a:spcPts val="600"/>
              </a:spcAft>
              <a:buNone/>
            </a:pPr>
            <a:r>
              <a:rPr lang="en-US" dirty="0" smtClean="0">
                <a:solidFill>
                  <a:srgbClr val="000000"/>
                </a:solidFill>
                <a:latin typeface="Arial"/>
                <a:cs typeface="Arial"/>
              </a:rPr>
              <a:t>David.Ray@region10.org</a:t>
            </a:r>
          </a:p>
          <a:p>
            <a:pPr marL="0" indent="0" algn="ctr">
              <a:spcBef>
                <a:spcPts val="0"/>
              </a:spcBef>
              <a:spcAft>
                <a:spcPts val="600"/>
              </a:spcAft>
              <a:buNone/>
            </a:pPr>
            <a:r>
              <a:rPr lang="en-US" dirty="0" smtClean="0">
                <a:solidFill>
                  <a:srgbClr val="000000"/>
                </a:solidFill>
                <a:latin typeface="Arial"/>
                <a:cs typeface="Arial"/>
              </a:rPr>
              <a:t>(</a:t>
            </a:r>
            <a:r>
              <a:rPr lang="en-US" dirty="0">
                <a:solidFill>
                  <a:srgbClr val="000000"/>
                </a:solidFill>
                <a:latin typeface="Arial"/>
                <a:cs typeface="Arial"/>
              </a:rPr>
              <a:t>512) 463-9235 office</a:t>
            </a:r>
            <a:endParaRPr lang="en-US" b="1" dirty="0">
              <a:solidFill>
                <a:srgbClr val="000000"/>
              </a:solidFill>
              <a:latin typeface="Arial"/>
              <a:ea typeface="MS PGothic" charset="0"/>
              <a:cs typeface="Arial"/>
            </a:endParaRPr>
          </a:p>
          <a:p>
            <a:pPr algn="ctr" eaLnBrk="1" hangingPunct="1">
              <a:spcBef>
                <a:spcPct val="0"/>
              </a:spcBef>
              <a:buFont typeface="Wingdings" charset="0"/>
              <a:buNone/>
            </a:pPr>
            <a:endParaRPr lang="en-US" sz="3600" b="1" dirty="0">
              <a:solidFill>
                <a:srgbClr val="FF0000"/>
              </a:solidFill>
              <a:latin typeface="Arial"/>
              <a:ea typeface="MS PGothic" charset="0"/>
              <a:cs typeface="Arial"/>
            </a:endParaRPr>
          </a:p>
        </p:txBody>
      </p:sp>
      <p:cxnSp>
        <p:nvCxnSpPr>
          <p:cNvPr id="6" name="Straight Connector 5"/>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r>
              <a:rPr lang="en-US" sz="1100" smtClean="0"/>
              <a:t>Slide </a:t>
            </a:r>
            <a:fld id="{7F5CE407-6216-4202-80E4-A30DC2F709B2}" type="slidenum">
              <a:rPr lang="en-US" sz="1100" smtClean="0"/>
              <a:pPr/>
              <a:t>5</a:t>
            </a:fld>
            <a:endParaRPr lang="en-US" sz="1100" dirty="0"/>
          </a:p>
        </p:txBody>
      </p: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Welcome</a:t>
            </a:r>
            <a:endParaRPr lang="en-US" sz="4000" b="1" dirty="0">
              <a:latin typeface="Arial"/>
              <a:ea typeface="MS PGothic" charset="0"/>
              <a:cs typeface="Arial"/>
            </a:endParaRPr>
          </a:p>
        </p:txBody>
      </p:sp>
    </p:spTree>
    <p:extLst>
      <p:ext uri="{BB962C8B-B14F-4D97-AF65-F5344CB8AC3E}">
        <p14:creationId xmlns:p14="http://schemas.microsoft.com/office/powerpoint/2010/main" val="129049605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50</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Content Placeholder 1"/>
          <p:cNvSpPr txBox="1">
            <a:spLocks/>
          </p:cNvSpPr>
          <p:nvPr/>
        </p:nvSpPr>
        <p:spPr bwMode="auto">
          <a:xfrm>
            <a:off x="228600" y="905167"/>
            <a:ext cx="8740380" cy="5471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514350" indent="-514350">
              <a:spcBef>
                <a:spcPts val="563"/>
              </a:spcBef>
              <a:spcAft>
                <a:spcPts val="1200"/>
              </a:spcAft>
              <a:buClr>
                <a:schemeClr val="accent1"/>
              </a:buClr>
              <a:buSzPct val="80000"/>
              <a:buFont typeface="+mj-ea"/>
              <a:buAutoNum type="circleNumDbPlain"/>
            </a:pPr>
            <a:r>
              <a:rPr lang="en-US" sz="2800" b="1" dirty="0" smtClean="0">
                <a:solidFill>
                  <a:srgbClr val="000000"/>
                </a:solidFill>
                <a:latin typeface="Arial"/>
                <a:cs typeface="Arial"/>
              </a:rPr>
              <a:t>fixed ….</a:t>
            </a:r>
          </a:p>
          <a:p>
            <a:pPr marL="693738" indent="-234950">
              <a:spcAft>
                <a:spcPts val="1200"/>
              </a:spcAft>
              <a:buClr>
                <a:schemeClr val="accent1"/>
              </a:buClr>
              <a:buSzPct val="90000"/>
              <a:buFont typeface="Arial"/>
              <a:buChar char="•"/>
            </a:pPr>
            <a:r>
              <a:rPr lang="en-US" dirty="0" smtClean="0">
                <a:latin typeface="Arial"/>
                <a:cs typeface="Arial"/>
              </a:rPr>
              <a:t>Securely placed or fastened</a:t>
            </a:r>
          </a:p>
          <a:p>
            <a:pPr marL="693738" indent="-234950">
              <a:spcAft>
                <a:spcPts val="1200"/>
              </a:spcAft>
              <a:buClr>
                <a:schemeClr val="accent1"/>
              </a:buClr>
              <a:buSzPct val="90000"/>
              <a:buFont typeface="Arial"/>
              <a:buChar char="•"/>
            </a:pPr>
            <a:r>
              <a:rPr lang="en-US" dirty="0" smtClean="0">
                <a:latin typeface="Arial"/>
                <a:cs typeface="Arial"/>
              </a:rPr>
              <a:t>A fixed residence is one that is stationary, permanent, </a:t>
            </a:r>
            <a:r>
              <a:rPr lang="en-US" b="1" i="1" dirty="0" smtClean="0">
                <a:latin typeface="Arial"/>
                <a:cs typeface="Arial"/>
              </a:rPr>
              <a:t>and not subject to change or fluctuation</a:t>
            </a:r>
          </a:p>
          <a:p>
            <a:pPr marL="693738" indent="-234950">
              <a:spcAft>
                <a:spcPts val="1200"/>
              </a:spcAft>
              <a:buClr>
                <a:schemeClr val="accent1"/>
              </a:buClr>
              <a:buSzPct val="90000"/>
              <a:buFont typeface="Arial"/>
              <a:buChar char="•"/>
            </a:pPr>
            <a:r>
              <a:rPr lang="en-US" dirty="0" smtClean="0">
                <a:latin typeface="Arial"/>
                <a:cs typeface="Arial"/>
              </a:rPr>
              <a:t>“Inhabitant:” One who, although he may not be a citizen, dwells or resides in a place permanently or has a fixed residence therein, as distinguished from an occasional lodger or visitor</a:t>
            </a:r>
          </a:p>
          <a:p>
            <a:pPr marL="693738" indent="-234950">
              <a:spcAft>
                <a:spcPts val="1200"/>
              </a:spcAft>
              <a:buClr>
                <a:schemeClr val="accent1"/>
              </a:buClr>
              <a:buSzPct val="90000"/>
              <a:buFont typeface="Arial"/>
              <a:buChar char="•"/>
            </a:pPr>
            <a:r>
              <a:rPr lang="en-US" dirty="0" smtClean="0">
                <a:latin typeface="Arial"/>
                <a:cs typeface="Arial"/>
              </a:rPr>
              <a:t>“Domicile:” The place where a person has his true fixed permanent home and principal establishment, and </a:t>
            </a:r>
            <a:r>
              <a:rPr lang="en-US" b="1" i="1" dirty="0" smtClean="0">
                <a:latin typeface="Arial"/>
                <a:cs typeface="Arial"/>
              </a:rPr>
              <a:t>to which place he has</a:t>
            </a:r>
            <a:r>
              <a:rPr lang="en-US" dirty="0" smtClean="0">
                <a:latin typeface="Arial"/>
                <a:cs typeface="Arial"/>
              </a:rPr>
              <a:t>, whenever he is absent, </a:t>
            </a:r>
            <a:r>
              <a:rPr lang="en-US" b="1" i="1" dirty="0" smtClean="0">
                <a:latin typeface="Arial"/>
                <a:cs typeface="Arial"/>
              </a:rPr>
              <a:t>the intention of returning, and from which he has no present intention of moving</a:t>
            </a:r>
            <a:endParaRPr lang="en-US" b="1" i="1" dirty="0">
              <a:solidFill>
                <a:srgbClr val="000000"/>
              </a:solidFill>
              <a:latin typeface="Arial"/>
              <a:cs typeface="Arial"/>
            </a:endParaRPr>
          </a:p>
        </p:txBody>
      </p:sp>
    </p:spTree>
    <p:extLst>
      <p:ext uri="{BB962C8B-B14F-4D97-AF65-F5344CB8AC3E}">
        <p14:creationId xmlns:p14="http://schemas.microsoft.com/office/powerpoint/2010/main" val="414513756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51</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9" name="Content Placeholder 1"/>
          <p:cNvSpPr txBox="1">
            <a:spLocks/>
          </p:cNvSpPr>
          <p:nvPr/>
        </p:nvSpPr>
        <p:spPr bwMode="auto">
          <a:xfrm>
            <a:off x="228600" y="1013247"/>
            <a:ext cx="8610600" cy="5417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514350" indent="-514350">
              <a:spcBef>
                <a:spcPts val="600"/>
              </a:spcBef>
              <a:buClr>
                <a:schemeClr val="accent1"/>
              </a:buClr>
              <a:buSzPct val="80000"/>
              <a:buFont typeface="+mj-ea"/>
              <a:buAutoNum type="circleNumDbPlain" startAt="2"/>
            </a:pPr>
            <a:r>
              <a:rPr lang="en-US" sz="2800" b="1" dirty="0">
                <a:solidFill>
                  <a:srgbClr val="000000"/>
                </a:solidFill>
                <a:latin typeface="Arial"/>
                <a:cs typeface="Arial"/>
              </a:rPr>
              <a:t>regular ….</a:t>
            </a:r>
          </a:p>
          <a:p>
            <a:pPr marL="801688" indent="-342900">
              <a:spcBef>
                <a:spcPts val="600"/>
              </a:spcBef>
              <a:spcAft>
                <a:spcPts val="1800"/>
              </a:spcAft>
              <a:buClr>
                <a:schemeClr val="accent1"/>
              </a:buClr>
              <a:buSzPct val="90000"/>
              <a:buFont typeface="Arial"/>
              <a:buChar char="•"/>
            </a:pPr>
            <a:r>
              <a:rPr lang="en-US" dirty="0" smtClean="0">
                <a:latin typeface="Arial"/>
                <a:cs typeface="Arial"/>
              </a:rPr>
              <a:t>Normal</a:t>
            </a:r>
            <a:r>
              <a:rPr lang="en-US" dirty="0">
                <a:latin typeface="Arial"/>
                <a:cs typeface="Arial"/>
              </a:rPr>
              <a:t>, </a:t>
            </a:r>
            <a:r>
              <a:rPr lang="en-US" dirty="0" smtClean="0">
                <a:latin typeface="Arial"/>
                <a:cs typeface="Arial"/>
              </a:rPr>
              <a:t>standard</a:t>
            </a:r>
            <a:endParaRPr lang="en-US" dirty="0">
              <a:latin typeface="Arial"/>
              <a:cs typeface="Arial"/>
            </a:endParaRPr>
          </a:p>
          <a:p>
            <a:pPr marL="801688" indent="-342900">
              <a:spcBef>
                <a:spcPts val="600"/>
              </a:spcBef>
              <a:spcAft>
                <a:spcPts val="1800"/>
              </a:spcAft>
              <a:buClr>
                <a:schemeClr val="accent1"/>
              </a:buClr>
              <a:buSzPct val="90000"/>
              <a:buFont typeface="Arial"/>
              <a:buChar char="•"/>
            </a:pPr>
            <a:r>
              <a:rPr lang="en-US" dirty="0" smtClean="0">
                <a:latin typeface="Arial"/>
                <a:cs typeface="Arial"/>
              </a:rPr>
              <a:t>Constituted</a:t>
            </a:r>
            <a:r>
              <a:rPr lang="en-US" dirty="0">
                <a:latin typeface="Arial"/>
                <a:cs typeface="Arial"/>
              </a:rPr>
              <a:t>, conducted, or done in conformity with established or prescribed usages, rules, or </a:t>
            </a:r>
            <a:r>
              <a:rPr lang="en-US" dirty="0" smtClean="0">
                <a:latin typeface="Arial"/>
                <a:cs typeface="Arial"/>
              </a:rPr>
              <a:t>discipline</a:t>
            </a:r>
          </a:p>
          <a:p>
            <a:pPr marL="801688" indent="-342900">
              <a:spcBef>
                <a:spcPts val="600"/>
              </a:spcBef>
              <a:spcAft>
                <a:spcPts val="1800"/>
              </a:spcAft>
              <a:buClr>
                <a:schemeClr val="accent1"/>
              </a:buClr>
              <a:buSzPct val="90000"/>
              <a:buFont typeface="Arial"/>
              <a:buChar char="•"/>
            </a:pPr>
            <a:r>
              <a:rPr lang="en-US" dirty="0">
                <a:latin typeface="Arial"/>
                <a:cs typeface="Arial"/>
              </a:rPr>
              <a:t>R</a:t>
            </a:r>
            <a:r>
              <a:rPr lang="en-US" dirty="0" smtClean="0">
                <a:latin typeface="Arial"/>
                <a:cs typeface="Arial"/>
              </a:rPr>
              <a:t>ecurring</a:t>
            </a:r>
            <a:r>
              <a:rPr lang="en-US" dirty="0">
                <a:latin typeface="Arial"/>
                <a:cs typeface="Arial"/>
              </a:rPr>
              <a:t>, attending, or functioning at fixed or uniform </a:t>
            </a:r>
            <a:r>
              <a:rPr lang="en-US" dirty="0" smtClean="0">
                <a:latin typeface="Arial"/>
                <a:cs typeface="Arial"/>
              </a:rPr>
              <a:t>intervals</a:t>
            </a:r>
            <a:endParaRPr lang="en-US" dirty="0">
              <a:latin typeface="Arial"/>
              <a:cs typeface="Arial"/>
            </a:endParaRPr>
          </a:p>
          <a:p>
            <a:pPr marL="801688" indent="-342900">
              <a:spcBef>
                <a:spcPts val="600"/>
              </a:spcBef>
              <a:spcAft>
                <a:spcPts val="1800"/>
              </a:spcAft>
              <a:buClr>
                <a:schemeClr val="accent1"/>
              </a:buClr>
              <a:buSzPct val="90000"/>
              <a:buFont typeface="Arial"/>
              <a:buChar char="•"/>
            </a:pPr>
            <a:r>
              <a:rPr lang="en-US" b="1" i="1" dirty="0">
                <a:latin typeface="Arial"/>
                <a:cs typeface="Arial"/>
              </a:rPr>
              <a:t>C</a:t>
            </a:r>
            <a:r>
              <a:rPr lang="en-US" b="1" i="1" dirty="0" smtClean="0">
                <a:latin typeface="Arial"/>
                <a:cs typeface="Arial"/>
              </a:rPr>
              <a:t>onsistent</a:t>
            </a:r>
            <a:endParaRPr lang="en-US" b="1" i="1" dirty="0">
              <a:latin typeface="Arial"/>
              <a:cs typeface="Arial"/>
            </a:endParaRPr>
          </a:p>
          <a:p>
            <a:pPr marL="801688" indent="-342900">
              <a:spcBef>
                <a:spcPts val="600"/>
              </a:spcBef>
              <a:spcAft>
                <a:spcPts val="1800"/>
              </a:spcAft>
              <a:buClr>
                <a:schemeClr val="accent1"/>
              </a:buClr>
              <a:buSzPct val="90000"/>
              <a:buFont typeface="Arial"/>
              <a:buChar char="•"/>
            </a:pPr>
            <a:r>
              <a:rPr lang="en-US" b="1" i="1" dirty="0">
                <a:latin typeface="Arial"/>
                <a:cs typeface="Arial"/>
              </a:rPr>
              <a:t>U</a:t>
            </a:r>
            <a:r>
              <a:rPr lang="en-US" b="1" i="1" dirty="0" smtClean="0">
                <a:latin typeface="Arial"/>
                <a:cs typeface="Arial"/>
              </a:rPr>
              <a:t>sed </a:t>
            </a:r>
            <a:r>
              <a:rPr lang="en-US" b="1" i="1" dirty="0">
                <a:latin typeface="Arial"/>
                <a:cs typeface="Arial"/>
              </a:rPr>
              <a:t>on a regular </a:t>
            </a:r>
            <a:r>
              <a:rPr lang="en-US" b="1" i="1" dirty="0" smtClean="0">
                <a:latin typeface="Arial"/>
                <a:cs typeface="Arial"/>
              </a:rPr>
              <a:t>basis </a:t>
            </a:r>
            <a:r>
              <a:rPr lang="en-US" b="1" i="1" dirty="0">
                <a:latin typeface="Arial"/>
                <a:cs typeface="Arial"/>
              </a:rPr>
              <a:t>(i.e., nightly) </a:t>
            </a:r>
          </a:p>
          <a:p>
            <a:pPr marL="801688" indent="-342900">
              <a:spcBef>
                <a:spcPts val="600"/>
              </a:spcBef>
              <a:spcAft>
                <a:spcPts val="1800"/>
              </a:spcAft>
              <a:buClr>
                <a:schemeClr val="accent1"/>
              </a:buClr>
              <a:buSzPct val="90000"/>
              <a:buFont typeface="Arial"/>
              <a:buChar char="•"/>
            </a:pPr>
            <a:r>
              <a:rPr lang="en-US" dirty="0" smtClean="0">
                <a:latin typeface="Arial"/>
                <a:cs typeface="Arial"/>
              </a:rPr>
              <a:t>Habitual</a:t>
            </a:r>
            <a:r>
              <a:rPr lang="en-US" dirty="0">
                <a:latin typeface="Arial"/>
                <a:cs typeface="Arial"/>
              </a:rPr>
              <a:t>: </a:t>
            </a:r>
            <a:r>
              <a:rPr lang="en-US" dirty="0" smtClean="0">
                <a:latin typeface="Arial"/>
                <a:cs typeface="Arial"/>
              </a:rPr>
              <a:t>by </a:t>
            </a:r>
            <a:r>
              <a:rPr lang="en-US" dirty="0">
                <a:latin typeface="Arial"/>
                <a:cs typeface="Arial"/>
              </a:rPr>
              <a:t>habit; constant; customary, accustomed, usual; common; ordinary; </a:t>
            </a:r>
            <a:r>
              <a:rPr lang="en-US" b="1" dirty="0">
                <a:latin typeface="Arial"/>
                <a:cs typeface="Arial"/>
              </a:rPr>
              <a:t>regular; </a:t>
            </a:r>
            <a:r>
              <a:rPr lang="en-US" b="1" dirty="0" smtClean="0">
                <a:latin typeface="Arial"/>
                <a:cs typeface="Arial"/>
              </a:rPr>
              <a:t>familiar</a:t>
            </a:r>
            <a:endParaRPr lang="en-US" b="1" i="1" dirty="0">
              <a:solidFill>
                <a:srgbClr val="000000"/>
              </a:solidFill>
              <a:latin typeface="Arial"/>
              <a:cs typeface="Arial"/>
            </a:endParaRPr>
          </a:p>
        </p:txBody>
      </p:sp>
    </p:spTree>
    <p:extLst>
      <p:ext uri="{BB962C8B-B14F-4D97-AF65-F5344CB8AC3E}">
        <p14:creationId xmlns:p14="http://schemas.microsoft.com/office/powerpoint/2010/main" val="75842769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52</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9" name="Content Placeholder 1"/>
          <p:cNvSpPr txBox="1">
            <a:spLocks/>
          </p:cNvSpPr>
          <p:nvPr/>
        </p:nvSpPr>
        <p:spPr bwMode="auto">
          <a:xfrm>
            <a:off x="228600" y="1013247"/>
            <a:ext cx="8610600" cy="5417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514350" indent="-514350">
              <a:spcBef>
                <a:spcPts val="600"/>
              </a:spcBef>
              <a:spcAft>
                <a:spcPts val="1200"/>
              </a:spcAft>
              <a:buClr>
                <a:schemeClr val="accent1"/>
              </a:buClr>
              <a:buSzPct val="80000"/>
              <a:buFont typeface="+mj-ea"/>
              <a:buAutoNum type="circleNumDbPlain" startAt="3"/>
            </a:pPr>
            <a:r>
              <a:rPr lang="en-US" sz="2800" b="1" dirty="0" smtClean="0">
                <a:solidFill>
                  <a:srgbClr val="000000"/>
                </a:solidFill>
                <a:latin typeface="Arial"/>
                <a:cs typeface="Arial"/>
              </a:rPr>
              <a:t>adequate </a:t>
            </a:r>
            <a:r>
              <a:rPr lang="en-US" sz="2800" b="1" dirty="0">
                <a:solidFill>
                  <a:srgbClr val="000000"/>
                </a:solidFill>
                <a:latin typeface="Arial"/>
                <a:cs typeface="Arial"/>
              </a:rPr>
              <a:t>….</a:t>
            </a:r>
          </a:p>
          <a:p>
            <a:pPr marL="688975" indent="-228600">
              <a:spcAft>
                <a:spcPts val="1200"/>
              </a:spcAft>
              <a:buClr>
                <a:schemeClr val="accent1"/>
              </a:buClr>
              <a:buSzPct val="90000"/>
              <a:buFont typeface="Arial" charset="0"/>
              <a:buChar char="•"/>
              <a:tabLst>
                <a:tab pos="688975" algn="l"/>
              </a:tabLst>
            </a:pPr>
            <a:r>
              <a:rPr lang="en-US" dirty="0"/>
              <a:t>Sufficient for a specific </a:t>
            </a:r>
            <a:r>
              <a:rPr lang="en-US" dirty="0" smtClean="0"/>
              <a:t>requirement</a:t>
            </a:r>
          </a:p>
          <a:p>
            <a:pPr marL="688975" indent="-228600">
              <a:spcAft>
                <a:spcPts val="1200"/>
              </a:spcAft>
              <a:buClr>
                <a:schemeClr val="accent1"/>
              </a:buClr>
              <a:buSzPct val="90000"/>
              <a:buFont typeface="Arial" charset="0"/>
              <a:buChar char="•"/>
              <a:tabLst>
                <a:tab pos="688975" algn="l"/>
              </a:tabLst>
            </a:pPr>
            <a:r>
              <a:rPr lang="en-US" dirty="0" smtClean="0"/>
              <a:t>Lawfully </a:t>
            </a:r>
            <a:r>
              <a:rPr lang="en-US" dirty="0"/>
              <a:t>and </a:t>
            </a:r>
            <a:r>
              <a:rPr lang="en-US" b="1" i="1" dirty="0"/>
              <a:t>reasonably </a:t>
            </a:r>
            <a:r>
              <a:rPr lang="en-US" b="1" i="1" dirty="0" smtClean="0"/>
              <a:t>sufficient</a:t>
            </a:r>
            <a:endParaRPr lang="en-US" b="1" i="1" dirty="0"/>
          </a:p>
          <a:p>
            <a:pPr marL="688975" indent="-228600">
              <a:spcAft>
                <a:spcPts val="1200"/>
              </a:spcAft>
              <a:buClr>
                <a:schemeClr val="accent1"/>
              </a:buClr>
              <a:buSzPct val="90000"/>
              <a:buFont typeface="Arial" charset="0"/>
              <a:buChar char="•"/>
              <a:tabLst>
                <a:tab pos="688975" algn="l"/>
              </a:tabLst>
            </a:pPr>
            <a:r>
              <a:rPr lang="en-US" dirty="0" smtClean="0"/>
              <a:t>Fully </a:t>
            </a:r>
            <a:r>
              <a:rPr lang="en-US" dirty="0"/>
              <a:t>sufficient; equal to what is required; lawfully and reasonably </a:t>
            </a:r>
            <a:r>
              <a:rPr lang="en-US" dirty="0" smtClean="0"/>
              <a:t>sufficient</a:t>
            </a:r>
            <a:endParaRPr lang="en-US" dirty="0"/>
          </a:p>
          <a:p>
            <a:pPr marL="688975" indent="-228600">
              <a:spcAft>
                <a:spcPts val="1200"/>
              </a:spcAft>
              <a:buClr>
                <a:schemeClr val="accent1"/>
              </a:buClr>
              <a:buSzPct val="90000"/>
              <a:buFont typeface="Arial" charset="0"/>
              <a:buChar char="•"/>
              <a:tabLst>
                <a:tab pos="688975" algn="l"/>
              </a:tabLst>
            </a:pPr>
            <a:r>
              <a:rPr lang="en-US" b="1" i="1" dirty="0"/>
              <a:t>S</a:t>
            </a:r>
            <a:r>
              <a:rPr lang="en-US" b="1" i="1" dirty="0" smtClean="0"/>
              <a:t>ufficient </a:t>
            </a:r>
            <a:r>
              <a:rPr lang="en-US" b="1" i="1" dirty="0"/>
              <a:t>for meeting both the physical and psychological needs typically met in home </a:t>
            </a:r>
            <a:r>
              <a:rPr lang="en-US" b="1" i="1" dirty="0" smtClean="0"/>
              <a:t>environments</a:t>
            </a:r>
            <a:endParaRPr lang="en-US" i="1" dirty="0">
              <a:solidFill>
                <a:srgbClr val="000000"/>
              </a:solidFill>
              <a:latin typeface="Calibri" charset="0"/>
            </a:endParaRPr>
          </a:p>
        </p:txBody>
      </p:sp>
    </p:spTree>
    <p:extLst>
      <p:ext uri="{BB962C8B-B14F-4D97-AF65-F5344CB8AC3E}">
        <p14:creationId xmlns:p14="http://schemas.microsoft.com/office/powerpoint/2010/main" val="90116951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53</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7" name="Rectangle 3"/>
          <p:cNvSpPr txBox="1">
            <a:spLocks noChangeArrowheads="1"/>
          </p:cNvSpPr>
          <p:nvPr/>
        </p:nvSpPr>
        <p:spPr>
          <a:xfrm>
            <a:off x="152400" y="1772040"/>
            <a:ext cx="8839200" cy="3794069"/>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ct val="0"/>
              </a:spcBef>
              <a:spcAft>
                <a:spcPts val="1800"/>
              </a:spcAft>
              <a:buSzPct val="90000"/>
              <a:buFont typeface="Arial"/>
              <a:buChar char="•"/>
            </a:pPr>
            <a:r>
              <a:rPr lang="en-US" sz="2800" dirty="0" smtClean="0">
                <a:solidFill>
                  <a:schemeClr val="tx1"/>
                </a:solidFill>
                <a:latin typeface="Arial"/>
                <a:ea typeface="MS PGothic" charset="0"/>
                <a:cs typeface="Arial"/>
              </a:rPr>
              <a:t>Shelters are often full; shelters may turn families away, or put families on waiting lists</a:t>
            </a:r>
          </a:p>
          <a:p>
            <a:pPr>
              <a:spcBef>
                <a:spcPct val="0"/>
              </a:spcBef>
              <a:spcAft>
                <a:spcPts val="1800"/>
              </a:spcAft>
              <a:buSzPct val="90000"/>
              <a:buFont typeface="Arial"/>
              <a:buChar char="•"/>
            </a:pPr>
            <a:r>
              <a:rPr lang="en-US" sz="2800" dirty="0" smtClean="0">
                <a:solidFill>
                  <a:schemeClr val="tx1"/>
                </a:solidFill>
                <a:latin typeface="Arial"/>
                <a:ea typeface="MS PGothic" charset="0"/>
                <a:cs typeface="Arial"/>
              </a:rPr>
              <a:t>Shelters do not exist in many suburban and rural areas</a:t>
            </a:r>
          </a:p>
          <a:p>
            <a:pPr>
              <a:spcBef>
                <a:spcPct val="0"/>
              </a:spcBef>
              <a:spcAft>
                <a:spcPts val="1800"/>
              </a:spcAft>
              <a:buSzPct val="90000"/>
              <a:buFont typeface="Arial"/>
              <a:buChar char="•"/>
            </a:pPr>
            <a:r>
              <a:rPr lang="en-US" sz="2800" dirty="0" smtClean="0">
                <a:solidFill>
                  <a:schemeClr val="tx1"/>
                </a:solidFill>
                <a:latin typeface="Arial"/>
                <a:ea typeface="MS PGothic" charset="0"/>
                <a:cs typeface="Arial"/>
              </a:rPr>
              <a:t>Eligibility conditions of shelters often exclude families with boys over the age of 12</a:t>
            </a:r>
          </a:p>
          <a:p>
            <a:pPr>
              <a:spcBef>
                <a:spcPct val="0"/>
              </a:spcBef>
              <a:spcAft>
                <a:spcPts val="1800"/>
              </a:spcAft>
              <a:buSzPct val="90000"/>
              <a:buFont typeface="Arial"/>
              <a:buChar char="•"/>
            </a:pPr>
            <a:r>
              <a:rPr lang="en-US" sz="2800" dirty="0" smtClean="0">
                <a:solidFill>
                  <a:schemeClr val="tx1"/>
                </a:solidFill>
                <a:latin typeface="Arial"/>
                <a:ea typeface="MS PGothic" charset="0"/>
                <a:cs typeface="Arial"/>
              </a:rPr>
              <a:t>Shelters often have 30, 60, or 90 day time limits</a:t>
            </a: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ea typeface="+mj-ea"/>
                <a:cs typeface="Arial"/>
              </a:rPr>
              <a:t>Why is the definition so broad?</a:t>
            </a:r>
            <a:endParaRPr sz="2800" i="1" dirty="0" smtClean="0">
              <a:latin typeface="Arial"/>
              <a:ea typeface="+mj-ea"/>
              <a:cs typeface="Arial"/>
            </a:endParaRPr>
          </a:p>
        </p:txBody>
      </p:sp>
    </p:spTree>
    <p:extLst>
      <p:ext uri="{BB962C8B-B14F-4D97-AF65-F5344CB8AC3E}">
        <p14:creationId xmlns:p14="http://schemas.microsoft.com/office/powerpoint/2010/main" val="417094157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54</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7" name="Rectangle 3"/>
          <p:cNvSpPr txBox="1">
            <a:spLocks noChangeArrowheads="1"/>
          </p:cNvSpPr>
          <p:nvPr/>
        </p:nvSpPr>
        <p:spPr>
          <a:xfrm>
            <a:off x="207366" y="1704490"/>
            <a:ext cx="8784233" cy="47244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ct val="0"/>
              </a:spcBef>
              <a:spcAft>
                <a:spcPts val="1800"/>
              </a:spcAft>
              <a:buSzPct val="90000"/>
              <a:buFont typeface="Arial"/>
              <a:buChar char="•"/>
            </a:pPr>
            <a:r>
              <a:rPr lang="en-US" sz="2800" dirty="0" smtClean="0">
                <a:solidFill>
                  <a:schemeClr val="tx1"/>
                </a:solidFill>
                <a:latin typeface="Arial"/>
                <a:ea typeface="MS PGothic" charset="0"/>
                <a:cs typeface="Arial"/>
              </a:rPr>
              <a:t>Motels may not be available, may be too expensive, or may be run-down and inadequate</a:t>
            </a:r>
          </a:p>
          <a:p>
            <a:pPr>
              <a:spcBef>
                <a:spcPct val="0"/>
              </a:spcBef>
              <a:spcAft>
                <a:spcPts val="1800"/>
              </a:spcAft>
              <a:buSzPct val="90000"/>
              <a:buFont typeface="Arial"/>
              <a:buChar char="•"/>
            </a:pPr>
            <a:r>
              <a:rPr lang="en-US" sz="2800" dirty="0" smtClean="0">
                <a:solidFill>
                  <a:schemeClr val="tx1"/>
                </a:solidFill>
                <a:latin typeface="Arial"/>
                <a:ea typeface="MS PGothic" charset="0"/>
                <a:cs typeface="Arial"/>
              </a:rPr>
              <a:t>Families may turn to friends or family after initial eviction, living in over-crowded, temporary, and sometimes unsafe environments</a:t>
            </a:r>
          </a:p>
          <a:p>
            <a:pPr>
              <a:spcBef>
                <a:spcPct val="0"/>
              </a:spcBef>
              <a:spcAft>
                <a:spcPts val="1800"/>
              </a:spcAft>
              <a:buSzPct val="90000"/>
              <a:buFont typeface="Arial"/>
              <a:buChar char="•"/>
            </a:pPr>
            <a:r>
              <a:rPr lang="en-US" sz="2800" dirty="0" smtClean="0">
                <a:solidFill>
                  <a:schemeClr val="tx1"/>
                </a:solidFill>
                <a:latin typeface="Arial"/>
                <a:ea typeface="MS PGothic" charset="0"/>
                <a:cs typeface="Arial"/>
              </a:rPr>
              <a:t>Families may be unaware of alternatives, fleeing in crisis</a:t>
            </a:r>
            <a:endParaRPr lang="en-US" sz="2800" dirty="0">
              <a:solidFill>
                <a:schemeClr val="tx1"/>
              </a:solidFill>
              <a:latin typeface="Arial"/>
              <a:ea typeface="MS PGothic" charset="0"/>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ea typeface="+mj-ea"/>
                <a:cs typeface="Arial"/>
              </a:rPr>
              <a:t>Why is the definition so broad? </a:t>
            </a:r>
            <a:r>
              <a:rPr lang="en-US" sz="2400" i="1" dirty="0" smtClean="0">
                <a:latin typeface="Arial"/>
                <a:ea typeface="+mj-ea"/>
                <a:cs typeface="Arial"/>
              </a:rPr>
              <a:t>(continued)</a:t>
            </a:r>
            <a:endParaRPr sz="2400" i="1" dirty="0" smtClean="0">
              <a:latin typeface="Arial"/>
              <a:ea typeface="+mj-ea"/>
              <a:cs typeface="Arial"/>
            </a:endParaRPr>
          </a:p>
        </p:txBody>
      </p:sp>
    </p:spTree>
    <p:extLst>
      <p:ext uri="{BB962C8B-B14F-4D97-AF65-F5344CB8AC3E}">
        <p14:creationId xmlns:p14="http://schemas.microsoft.com/office/powerpoint/2010/main" val="9996155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55</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944839"/>
            <a:ext cx="7978280" cy="2613752"/>
          </a:xfrm>
        </p:spPr>
        <p:txBody>
          <a:bodyPr/>
          <a:lstStyle/>
          <a:p>
            <a:pPr eaLnBrk="1" hangingPunct="1">
              <a:defRPr/>
            </a:pPr>
            <a:r>
              <a:rPr lang="en-US" sz="2800" b="1" dirty="0" smtClean="0">
                <a:latin typeface="Arial"/>
                <a:cs typeface="Arial"/>
              </a:rPr>
              <a:t>Video Segment</a:t>
            </a:r>
            <a:r>
              <a:rPr lang="en-US" sz="2800" b="1" dirty="0">
                <a:latin typeface="Arial"/>
                <a:cs typeface="Arial"/>
              </a:rPr>
              <a:t> </a:t>
            </a:r>
            <a:r>
              <a:rPr lang="en-US" sz="2800" b="1" dirty="0" smtClean="0">
                <a:latin typeface="Arial"/>
                <a:cs typeface="Arial"/>
              </a:rPr>
              <a:t>#2</a:t>
            </a:r>
            <a:r>
              <a:rPr lang="en-US" sz="2800" b="1" dirty="0">
                <a:latin typeface="Arial"/>
                <a:cs typeface="Arial"/>
              </a:rPr>
              <a:t/>
            </a:r>
            <a:br>
              <a:rPr lang="en-US" sz="2800" b="1" dirty="0">
                <a:latin typeface="Arial"/>
                <a:cs typeface="Arial"/>
              </a:rPr>
            </a:br>
            <a:r>
              <a:rPr lang="en-US" sz="2800" b="1" dirty="0">
                <a:latin typeface="Arial"/>
                <a:cs typeface="Arial"/>
              </a:rPr>
              <a:t/>
            </a:r>
            <a:br>
              <a:rPr lang="en-US" sz="2800" b="1" dirty="0">
                <a:latin typeface="Arial"/>
                <a:cs typeface="Arial"/>
              </a:rPr>
            </a:br>
            <a:r>
              <a:rPr lang="en-US" sz="2800" b="1" i="1" dirty="0" smtClean="0">
                <a:solidFill>
                  <a:srgbClr val="000000"/>
                </a:solidFill>
                <a:latin typeface="Arial"/>
                <a:cs typeface="Arial"/>
              </a:rPr>
              <a:t>Hear Us Video –</a:t>
            </a:r>
            <a:br>
              <a:rPr lang="en-US" sz="2800" b="1" i="1" dirty="0" smtClean="0">
                <a:solidFill>
                  <a:srgbClr val="000000"/>
                </a:solidFill>
                <a:latin typeface="Arial"/>
                <a:cs typeface="Arial"/>
              </a:rPr>
            </a:br>
            <a:r>
              <a:rPr lang="en-US" sz="2800" b="1" i="1" dirty="0" smtClean="0">
                <a:solidFill>
                  <a:srgbClr val="000000"/>
                </a:solidFill>
                <a:latin typeface="Arial"/>
                <a:cs typeface="Arial"/>
              </a:rPr>
              <a:t>Brandy, Kenny, and the Kids</a:t>
            </a:r>
            <a:r>
              <a:rPr lang="en-US" sz="2800" b="1" i="1" dirty="0">
                <a:solidFill>
                  <a:srgbClr val="000000"/>
                </a:solidFill>
                <a:latin typeface="Arial"/>
                <a:cs typeface="Arial"/>
              </a:rPr>
              <a:t/>
            </a:r>
            <a:br>
              <a:rPr lang="en-US" sz="2800" b="1" i="1" dirty="0">
                <a:solidFill>
                  <a:srgbClr val="000000"/>
                </a:solidFill>
                <a:latin typeface="Arial"/>
                <a:cs typeface="Arial"/>
              </a:rPr>
            </a:br>
            <a:r>
              <a:rPr lang="en-US" sz="2800" b="1" i="1" dirty="0" smtClean="0">
                <a:solidFill>
                  <a:srgbClr val="000000"/>
                </a:solidFill>
                <a:latin typeface="Arial"/>
                <a:cs typeface="Arial"/>
              </a:rPr>
              <a:t/>
            </a:r>
            <a:br>
              <a:rPr lang="en-US" sz="2800" b="1" i="1" dirty="0" smtClean="0">
                <a:solidFill>
                  <a:srgbClr val="000000"/>
                </a:solidFill>
                <a:latin typeface="Arial"/>
                <a:cs typeface="Arial"/>
              </a:rPr>
            </a:br>
            <a:r>
              <a:rPr lang="en-US" sz="2400" b="1" dirty="0">
                <a:solidFill>
                  <a:srgbClr val="2C7C9F"/>
                </a:solidFill>
                <a:latin typeface="Arial"/>
                <a:cs typeface="Arial"/>
              </a:rPr>
              <a:t>M</a:t>
            </a:r>
            <a:r>
              <a:rPr lang="en-US" sz="2400" b="1" dirty="0" smtClean="0">
                <a:solidFill>
                  <a:srgbClr val="2C7C9F"/>
                </a:solidFill>
                <a:latin typeface="Arial"/>
                <a:cs typeface="Arial"/>
              </a:rPr>
              <a:t>inute </a:t>
            </a:r>
            <a:r>
              <a:rPr lang="en-US" sz="2400" b="1" dirty="0" err="1" smtClean="0">
                <a:solidFill>
                  <a:srgbClr val="2C7C9F"/>
                </a:solidFill>
                <a:latin typeface="Arial"/>
                <a:cs typeface="Arial"/>
              </a:rPr>
              <a:t>xx:xx</a:t>
            </a:r>
            <a:r>
              <a:rPr lang="en-US" sz="2400" b="1" dirty="0" smtClean="0">
                <a:solidFill>
                  <a:srgbClr val="2C7C9F"/>
                </a:solidFill>
                <a:latin typeface="Arial"/>
                <a:cs typeface="Arial"/>
              </a:rPr>
              <a:t> – </a:t>
            </a:r>
            <a:r>
              <a:rPr lang="en-US" sz="2400" b="1" dirty="0" err="1" smtClean="0">
                <a:solidFill>
                  <a:srgbClr val="2C7C9F"/>
                </a:solidFill>
                <a:latin typeface="Arial"/>
                <a:cs typeface="Arial"/>
              </a:rPr>
              <a:t>xx:xx</a:t>
            </a:r>
            <a:endParaRPr lang="en-US" sz="2400" b="1" dirty="0" smtClean="0">
              <a:solidFill>
                <a:srgbClr val="2C7C9F"/>
              </a:solidFill>
              <a:latin typeface="Arial"/>
              <a:cs typeface="Arial"/>
            </a:endParaRPr>
          </a:p>
        </p:txBody>
      </p:sp>
      <p:sp>
        <p:nvSpPr>
          <p:cNvPr id="7"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Tree>
    <p:extLst>
      <p:ext uri="{BB962C8B-B14F-4D97-AF65-F5344CB8AC3E}">
        <p14:creationId xmlns:p14="http://schemas.microsoft.com/office/powerpoint/2010/main" val="383315950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56</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ea typeface="+mj-ea"/>
                <a:cs typeface="Arial"/>
              </a:rPr>
              <a:t>Doubled-Up Situations</a:t>
            </a:r>
            <a:endParaRPr sz="2400" i="1" dirty="0" smtClean="0">
              <a:latin typeface="Arial"/>
              <a:ea typeface="+mj-ea"/>
              <a:cs typeface="Arial"/>
            </a:endParaRPr>
          </a:p>
        </p:txBody>
      </p:sp>
      <p:sp>
        <p:nvSpPr>
          <p:cNvPr id="9" name="Rectangle 3"/>
          <p:cNvSpPr txBox="1">
            <a:spLocks noChangeArrowheads="1"/>
          </p:cNvSpPr>
          <p:nvPr/>
        </p:nvSpPr>
        <p:spPr>
          <a:xfrm>
            <a:off x="228600" y="1721790"/>
            <a:ext cx="8382000" cy="464091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nSpc>
                <a:spcPct val="90000"/>
              </a:lnSpc>
              <a:buNone/>
            </a:pPr>
            <a:r>
              <a:rPr lang="en-US" sz="2800" dirty="0" smtClean="0">
                <a:solidFill>
                  <a:srgbClr val="000000"/>
                </a:solidFill>
                <a:latin typeface="Arial"/>
                <a:ea typeface="MS PGothic" charset="0"/>
                <a:cs typeface="Arial"/>
              </a:rPr>
              <a:t>Children who lack a fixed, regular, and adequate nighttime residence include those:</a:t>
            </a:r>
          </a:p>
          <a:p>
            <a:pPr marL="349250" lvl="1" indent="0">
              <a:lnSpc>
                <a:spcPct val="90000"/>
              </a:lnSpc>
              <a:spcBef>
                <a:spcPts val="1800"/>
              </a:spcBef>
              <a:spcAft>
                <a:spcPts val="1800"/>
              </a:spcAft>
              <a:buNone/>
            </a:pPr>
            <a:r>
              <a:rPr lang="en-US" sz="2800" b="1" dirty="0" smtClean="0">
                <a:solidFill>
                  <a:srgbClr val="000000"/>
                </a:solidFill>
                <a:latin typeface="Arial"/>
                <a:ea typeface="MS PGothic" charset="0"/>
                <a:cs typeface="Arial"/>
              </a:rPr>
              <a:t>Sharing the housing of others due to loss of housing, economic hardship, or similar reason.</a:t>
            </a:r>
          </a:p>
          <a:p>
            <a:pPr lvl="4">
              <a:lnSpc>
                <a:spcPct val="90000"/>
              </a:lnSpc>
              <a:spcBef>
                <a:spcPts val="0"/>
              </a:spcBef>
              <a:spcAft>
                <a:spcPts val="600"/>
              </a:spcAft>
              <a:buSzPct val="90000"/>
              <a:buFont typeface="Wingdings" charset="2"/>
              <a:buChar char="Ø"/>
            </a:pPr>
            <a:r>
              <a:rPr lang="en-US" sz="2400" dirty="0" smtClean="0">
                <a:solidFill>
                  <a:srgbClr val="000000"/>
                </a:solidFill>
                <a:latin typeface="Arial"/>
                <a:ea typeface="MS PGothic" charset="0"/>
                <a:cs typeface="Arial"/>
              </a:rPr>
              <a:t>Where would you go if you couldn’</a:t>
            </a:r>
            <a:r>
              <a:rPr lang="en-US" altLang="ja-JP" sz="2400" dirty="0" smtClean="0">
                <a:solidFill>
                  <a:srgbClr val="000000"/>
                </a:solidFill>
                <a:latin typeface="Arial"/>
                <a:ea typeface="MS PGothic" charset="0"/>
                <a:cs typeface="Arial"/>
              </a:rPr>
              <a:t>t stay here?</a:t>
            </a:r>
            <a:endParaRPr lang="en-US" sz="2400" dirty="0" smtClean="0">
              <a:solidFill>
                <a:srgbClr val="000000"/>
              </a:solidFill>
              <a:latin typeface="Arial"/>
              <a:ea typeface="MS PGothic" charset="0"/>
              <a:cs typeface="Arial"/>
            </a:endParaRPr>
          </a:p>
          <a:p>
            <a:pPr lvl="4">
              <a:lnSpc>
                <a:spcPct val="90000"/>
              </a:lnSpc>
              <a:spcBef>
                <a:spcPts val="0"/>
              </a:spcBef>
              <a:spcAft>
                <a:spcPts val="600"/>
              </a:spcAft>
              <a:buSzPct val="90000"/>
              <a:buFont typeface="Wingdings" charset="2"/>
              <a:buChar char="Ø"/>
            </a:pPr>
            <a:r>
              <a:rPr lang="en-US" sz="2400" dirty="0" smtClean="0">
                <a:solidFill>
                  <a:srgbClr val="000000"/>
                </a:solidFill>
                <a:latin typeface="Arial"/>
                <a:ea typeface="MS PGothic" charset="0"/>
                <a:cs typeface="Arial"/>
              </a:rPr>
              <a:t>What led you to move in to this situation?</a:t>
            </a:r>
          </a:p>
          <a:p>
            <a:pPr marL="1555750" lvl="3">
              <a:spcBef>
                <a:spcPts val="0"/>
              </a:spcBef>
              <a:spcAft>
                <a:spcPts val="600"/>
              </a:spcAft>
              <a:buClr>
                <a:schemeClr val="accent1"/>
              </a:buClr>
              <a:buSzPct val="90000"/>
              <a:buFont typeface="Wingdings" charset="2"/>
              <a:buChar char="Ø"/>
            </a:pPr>
            <a:r>
              <a:rPr lang="en-US" sz="2400" dirty="0">
                <a:solidFill>
                  <a:srgbClr val="000000"/>
                </a:solidFill>
                <a:latin typeface="Arial"/>
                <a:ea typeface="MS PGothic" charset="0"/>
                <a:cs typeface="Arial"/>
              </a:rPr>
              <a:t>Why did the family move in together?</a:t>
            </a:r>
          </a:p>
          <a:p>
            <a:pPr marL="1555750" lvl="3">
              <a:spcBef>
                <a:spcPts val="0"/>
              </a:spcBef>
              <a:spcAft>
                <a:spcPts val="600"/>
              </a:spcAft>
              <a:buClr>
                <a:schemeClr val="accent1"/>
              </a:buClr>
              <a:buSzPct val="90000"/>
              <a:buFont typeface="Wingdings" charset="2"/>
              <a:buChar char="Ø"/>
            </a:pPr>
            <a:r>
              <a:rPr lang="en-US" sz="2400" dirty="0">
                <a:solidFill>
                  <a:srgbClr val="000000"/>
                </a:solidFill>
                <a:latin typeface="Arial"/>
                <a:ea typeface="MS PGothic" charset="0"/>
                <a:cs typeface="Arial"/>
              </a:rPr>
              <a:t>How permanent is the arrangement meant to be?</a:t>
            </a:r>
          </a:p>
          <a:p>
            <a:pPr marL="1555750" lvl="3">
              <a:spcBef>
                <a:spcPts val="0"/>
              </a:spcBef>
              <a:spcAft>
                <a:spcPts val="600"/>
              </a:spcAft>
              <a:buClr>
                <a:schemeClr val="accent1"/>
              </a:buClr>
              <a:buSzPct val="90000"/>
              <a:buFont typeface="Wingdings" charset="2"/>
              <a:buChar char="Ø"/>
            </a:pPr>
            <a:r>
              <a:rPr lang="en-US" sz="2400" dirty="0">
                <a:solidFill>
                  <a:srgbClr val="000000"/>
                </a:solidFill>
                <a:latin typeface="Arial"/>
                <a:ea typeface="MS PGothic" charset="0"/>
                <a:cs typeface="Arial"/>
              </a:rPr>
              <a:t>Is it fixed, regular, and adequate?</a:t>
            </a:r>
          </a:p>
          <a:p>
            <a:pPr lvl="2">
              <a:lnSpc>
                <a:spcPct val="90000"/>
              </a:lnSpc>
              <a:spcBef>
                <a:spcPts val="0"/>
              </a:spcBef>
              <a:spcAft>
                <a:spcPts val="1800"/>
              </a:spcAft>
              <a:buSzPct val="90000"/>
              <a:buFont typeface="Wingdings" charset="2"/>
              <a:buChar char="Ø"/>
            </a:pPr>
            <a:endParaRPr lang="en-US" sz="2400" dirty="0">
              <a:solidFill>
                <a:srgbClr val="000000"/>
              </a:solidFill>
              <a:latin typeface="Arial"/>
              <a:ea typeface="MS PGothic" charset="0"/>
              <a:cs typeface="Arial"/>
            </a:endParaRPr>
          </a:p>
        </p:txBody>
      </p:sp>
    </p:spTree>
    <p:extLst>
      <p:ext uri="{BB962C8B-B14F-4D97-AF65-F5344CB8AC3E}">
        <p14:creationId xmlns:p14="http://schemas.microsoft.com/office/powerpoint/2010/main" val="425381293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57</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ea typeface="+mj-ea"/>
                <a:cs typeface="Arial"/>
              </a:rPr>
              <a:t>Hotels and Motels</a:t>
            </a:r>
            <a:endParaRPr sz="2400" i="1" dirty="0" smtClean="0">
              <a:latin typeface="Arial"/>
              <a:ea typeface="+mj-ea"/>
              <a:cs typeface="Arial"/>
            </a:endParaRPr>
          </a:p>
        </p:txBody>
      </p:sp>
      <p:sp>
        <p:nvSpPr>
          <p:cNvPr id="9" name="Rectangle 3"/>
          <p:cNvSpPr txBox="1">
            <a:spLocks noChangeArrowheads="1"/>
          </p:cNvSpPr>
          <p:nvPr/>
        </p:nvSpPr>
        <p:spPr>
          <a:xfrm>
            <a:off x="207368" y="1891396"/>
            <a:ext cx="8681138" cy="3863853"/>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800" dirty="0">
                <a:solidFill>
                  <a:srgbClr val="000000"/>
                </a:solidFill>
                <a:latin typeface="Arial"/>
                <a:ea typeface="MS PGothic" charset="0"/>
                <a:cs typeface="Arial"/>
              </a:rPr>
              <a:t>Children who lack a fixed, regular, and adequate nighttime residence include those</a:t>
            </a:r>
            <a:r>
              <a:rPr lang="en-US" sz="2800" dirty="0" smtClean="0">
                <a:solidFill>
                  <a:srgbClr val="000000"/>
                </a:solidFill>
                <a:latin typeface="Arial"/>
                <a:ea typeface="MS PGothic" charset="0"/>
                <a:cs typeface="Arial"/>
              </a:rPr>
              <a:t>:</a:t>
            </a:r>
          </a:p>
          <a:p>
            <a:pPr marL="0" indent="0">
              <a:buNone/>
            </a:pPr>
            <a:endParaRPr lang="en-US" dirty="0" smtClean="0">
              <a:solidFill>
                <a:srgbClr val="000000"/>
              </a:solidFill>
              <a:latin typeface="Calibri" charset="0"/>
              <a:ea typeface="MS PGothic" charset="0"/>
            </a:endParaRPr>
          </a:p>
          <a:p>
            <a:pPr marL="336550" lvl="1" indent="0">
              <a:buNone/>
            </a:pPr>
            <a:r>
              <a:rPr lang="en-US" sz="2800" b="1" dirty="0" smtClean="0">
                <a:solidFill>
                  <a:srgbClr val="000000"/>
                </a:solidFill>
                <a:latin typeface="Arial"/>
                <a:ea typeface="MS PGothic" charset="0"/>
                <a:cs typeface="Arial"/>
              </a:rPr>
              <a:t>Living </a:t>
            </a:r>
            <a:r>
              <a:rPr lang="en-US" sz="2800" b="1" dirty="0">
                <a:solidFill>
                  <a:srgbClr val="000000"/>
                </a:solidFill>
                <a:latin typeface="Arial"/>
                <a:ea typeface="MS PGothic" charset="0"/>
                <a:cs typeface="Arial"/>
              </a:rPr>
              <a:t>in motels, hotels, trailer parks, camping </a:t>
            </a:r>
            <a:r>
              <a:rPr lang="en-US" sz="2800" b="1" dirty="0">
                <a:solidFill>
                  <a:schemeClr val="tx1"/>
                </a:solidFill>
                <a:latin typeface="Arial"/>
                <a:ea typeface="MS PGothic" charset="0"/>
                <a:cs typeface="Arial"/>
              </a:rPr>
              <a:t>grounds due </a:t>
            </a:r>
            <a:r>
              <a:rPr lang="en-US" sz="2800" b="1" dirty="0" smtClean="0">
                <a:solidFill>
                  <a:schemeClr val="tx1"/>
                </a:solidFill>
                <a:latin typeface="Arial"/>
                <a:ea typeface="MS PGothic" charset="0"/>
                <a:cs typeface="Arial"/>
              </a:rPr>
              <a:t>to the </a:t>
            </a:r>
            <a:r>
              <a:rPr lang="en-US" sz="2800" b="1" dirty="0">
                <a:solidFill>
                  <a:schemeClr val="tx1"/>
                </a:solidFill>
                <a:latin typeface="Arial"/>
                <a:ea typeface="MS PGothic" charset="0"/>
                <a:cs typeface="Arial"/>
              </a:rPr>
              <a:t>lack of adequate alternative </a:t>
            </a:r>
            <a:r>
              <a:rPr lang="en-US" sz="2800" b="1" dirty="0" smtClean="0">
                <a:solidFill>
                  <a:schemeClr val="tx1"/>
                </a:solidFill>
                <a:latin typeface="Arial"/>
                <a:ea typeface="MS PGothic" charset="0"/>
                <a:cs typeface="Arial"/>
              </a:rPr>
              <a:t>accommodations.</a:t>
            </a:r>
            <a:endParaRPr lang="en-US" sz="2800" b="1" dirty="0">
              <a:solidFill>
                <a:schemeClr val="tx1"/>
              </a:solidFill>
              <a:latin typeface="Arial"/>
              <a:ea typeface="MS PGothic" charset="0"/>
              <a:cs typeface="Arial"/>
            </a:endParaRPr>
          </a:p>
        </p:txBody>
      </p:sp>
    </p:spTree>
    <p:extLst>
      <p:ext uri="{BB962C8B-B14F-4D97-AF65-F5344CB8AC3E}">
        <p14:creationId xmlns:p14="http://schemas.microsoft.com/office/powerpoint/2010/main" val="289131127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58</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Shelters</a:t>
            </a:r>
            <a:endParaRPr sz="2400" i="1" dirty="0" smtClean="0">
              <a:latin typeface="Arial"/>
              <a:ea typeface="+mj-ea"/>
              <a:cs typeface="Arial"/>
            </a:endParaRPr>
          </a:p>
        </p:txBody>
      </p:sp>
      <p:sp>
        <p:nvSpPr>
          <p:cNvPr id="9" name="Rectangle 3"/>
          <p:cNvSpPr txBox="1">
            <a:spLocks noChangeArrowheads="1"/>
          </p:cNvSpPr>
          <p:nvPr/>
        </p:nvSpPr>
        <p:spPr>
          <a:xfrm>
            <a:off x="207368" y="1891396"/>
            <a:ext cx="8681138" cy="3863853"/>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800" dirty="0">
                <a:solidFill>
                  <a:srgbClr val="000000"/>
                </a:solidFill>
                <a:latin typeface="Arial"/>
                <a:ea typeface="MS PGothic" charset="0"/>
                <a:cs typeface="Arial"/>
              </a:rPr>
              <a:t>Children who lack a fixed, regular, and adequate nighttime residence include those</a:t>
            </a:r>
            <a:r>
              <a:rPr lang="en-US" sz="2800" dirty="0" smtClean="0">
                <a:solidFill>
                  <a:srgbClr val="000000"/>
                </a:solidFill>
                <a:latin typeface="Arial"/>
                <a:ea typeface="MS PGothic" charset="0"/>
                <a:cs typeface="Arial"/>
              </a:rPr>
              <a:t>:</a:t>
            </a:r>
          </a:p>
          <a:p>
            <a:pPr marL="0" indent="0">
              <a:buNone/>
            </a:pPr>
            <a:endParaRPr lang="en-US" dirty="0" smtClean="0">
              <a:solidFill>
                <a:srgbClr val="000000"/>
              </a:solidFill>
              <a:latin typeface="Calibri" charset="0"/>
              <a:ea typeface="MS PGothic" charset="0"/>
            </a:endParaRPr>
          </a:p>
          <a:p>
            <a:pPr marL="336550" lvl="1" indent="0">
              <a:buNone/>
            </a:pPr>
            <a:r>
              <a:rPr lang="en-US" sz="2800" b="1" dirty="0">
                <a:solidFill>
                  <a:srgbClr val="000000"/>
                </a:solidFill>
                <a:latin typeface="Arial"/>
                <a:ea typeface="MS PGothic" charset="0"/>
                <a:cs typeface="Arial"/>
              </a:rPr>
              <a:t>Living in emergency or transitional </a:t>
            </a:r>
            <a:r>
              <a:rPr lang="en-US" sz="2800" b="1" dirty="0" smtClean="0">
                <a:solidFill>
                  <a:srgbClr val="000000"/>
                </a:solidFill>
                <a:latin typeface="Arial"/>
                <a:ea typeface="MS PGothic" charset="0"/>
                <a:cs typeface="Arial"/>
              </a:rPr>
              <a:t>shelters.</a:t>
            </a:r>
            <a:endParaRPr lang="en-US" sz="2800" b="1" dirty="0">
              <a:solidFill>
                <a:srgbClr val="000000"/>
              </a:solidFill>
              <a:latin typeface="Arial"/>
              <a:ea typeface="MS PGothic" charset="0"/>
              <a:cs typeface="Arial"/>
            </a:endParaRPr>
          </a:p>
        </p:txBody>
      </p:sp>
    </p:spTree>
    <p:extLst>
      <p:ext uri="{BB962C8B-B14F-4D97-AF65-F5344CB8AC3E}">
        <p14:creationId xmlns:p14="http://schemas.microsoft.com/office/powerpoint/2010/main" val="8053945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59</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Public Spaces</a:t>
            </a:r>
            <a:endParaRPr sz="2400" i="1" dirty="0" smtClean="0">
              <a:latin typeface="Arial"/>
              <a:ea typeface="+mj-ea"/>
              <a:cs typeface="Arial"/>
            </a:endParaRPr>
          </a:p>
        </p:txBody>
      </p:sp>
      <p:sp>
        <p:nvSpPr>
          <p:cNvPr id="9" name="Rectangle 3"/>
          <p:cNvSpPr txBox="1">
            <a:spLocks noChangeArrowheads="1"/>
          </p:cNvSpPr>
          <p:nvPr/>
        </p:nvSpPr>
        <p:spPr>
          <a:xfrm>
            <a:off x="207368" y="1891396"/>
            <a:ext cx="8681138" cy="3863853"/>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800" dirty="0">
                <a:solidFill>
                  <a:srgbClr val="000000"/>
                </a:solidFill>
                <a:latin typeface="Arial"/>
                <a:ea typeface="MS PGothic" charset="0"/>
                <a:cs typeface="Arial"/>
              </a:rPr>
              <a:t>Children who lack a fixed, regular, and adequate nighttime residence include those</a:t>
            </a:r>
            <a:r>
              <a:rPr lang="en-US" sz="2800" dirty="0" smtClean="0">
                <a:solidFill>
                  <a:srgbClr val="000000"/>
                </a:solidFill>
                <a:latin typeface="Arial"/>
                <a:ea typeface="MS PGothic" charset="0"/>
                <a:cs typeface="Arial"/>
              </a:rPr>
              <a:t>:</a:t>
            </a:r>
          </a:p>
          <a:p>
            <a:pPr marL="0" indent="0">
              <a:buNone/>
            </a:pPr>
            <a:endParaRPr lang="en-US" dirty="0" smtClean="0">
              <a:solidFill>
                <a:srgbClr val="000000"/>
              </a:solidFill>
              <a:latin typeface="Calibri" charset="0"/>
              <a:ea typeface="MS PGothic" charset="0"/>
            </a:endParaRPr>
          </a:p>
          <a:p>
            <a:pPr marL="336550" lvl="1" indent="0">
              <a:buNone/>
            </a:pPr>
            <a:r>
              <a:rPr lang="en-US" sz="2600" b="1" dirty="0">
                <a:solidFill>
                  <a:srgbClr val="000000"/>
                </a:solidFill>
                <a:latin typeface="Arial"/>
                <a:ea typeface="MS PGothic" charset="0"/>
                <a:cs typeface="Arial"/>
              </a:rPr>
              <a:t>Living in a public or private place not designed for humans to </a:t>
            </a:r>
            <a:r>
              <a:rPr lang="en-US" sz="2600" b="1" dirty="0" smtClean="0">
                <a:solidFill>
                  <a:srgbClr val="000000"/>
                </a:solidFill>
                <a:latin typeface="Arial"/>
                <a:ea typeface="MS PGothic" charset="0"/>
                <a:cs typeface="Arial"/>
              </a:rPr>
              <a:t>live.</a:t>
            </a:r>
            <a:endParaRPr lang="en-US" sz="2600" b="1" dirty="0">
              <a:solidFill>
                <a:srgbClr val="000000"/>
              </a:solidFill>
              <a:latin typeface="Arial"/>
              <a:ea typeface="MS PGothic" charset="0"/>
              <a:cs typeface="Arial"/>
            </a:endParaRPr>
          </a:p>
        </p:txBody>
      </p:sp>
    </p:spTree>
    <p:extLst>
      <p:ext uri="{BB962C8B-B14F-4D97-AF65-F5344CB8AC3E}">
        <p14:creationId xmlns:p14="http://schemas.microsoft.com/office/powerpoint/2010/main" val="17604875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981808"/>
            <a:ext cx="9144000" cy="5332373"/>
          </a:xfrm>
        </p:spPr>
        <p:txBody>
          <a:bodyPr/>
          <a:lstStyle/>
          <a:p>
            <a:pPr algn="ctr" eaLnBrk="1" hangingPunct="1">
              <a:spcBef>
                <a:spcPct val="0"/>
              </a:spcBef>
              <a:buFont typeface="Wingdings" charset="0"/>
              <a:buNone/>
            </a:pPr>
            <a:r>
              <a:rPr lang="en-US" sz="4400" b="1" dirty="0" smtClean="0">
                <a:solidFill>
                  <a:srgbClr val="000000"/>
                </a:solidFill>
                <a:latin typeface="Arial"/>
                <a:ea typeface="MS PGothic" charset="0"/>
                <a:cs typeface="Arial"/>
              </a:rPr>
              <a:t>Contact info for THEO</a:t>
            </a:r>
          </a:p>
          <a:p>
            <a:pPr marL="0" indent="0" algn="ctr">
              <a:spcBef>
                <a:spcPts val="2400"/>
              </a:spcBef>
              <a:buNone/>
            </a:pPr>
            <a:r>
              <a:rPr lang="en-US" b="1" dirty="0" smtClean="0">
                <a:solidFill>
                  <a:srgbClr val="000000"/>
                </a:solidFill>
                <a:latin typeface="Arial"/>
                <a:cs typeface="Arial"/>
              </a:rPr>
              <a:t>Jeanne Stamp, LCSW, LMFT, LCDC, ACSW</a:t>
            </a:r>
          </a:p>
          <a:p>
            <a:pPr marL="0" indent="0" algn="ctr">
              <a:spcBef>
                <a:spcPts val="0"/>
              </a:spcBef>
              <a:spcAft>
                <a:spcPts val="2400"/>
              </a:spcAft>
              <a:buNone/>
            </a:pPr>
            <a:r>
              <a:rPr lang="en-US" dirty="0" smtClean="0">
                <a:latin typeface="Arial"/>
                <a:cs typeface="Arial"/>
              </a:rPr>
              <a:t>Project Director</a:t>
            </a:r>
          </a:p>
          <a:p>
            <a:pPr marL="0" indent="0" algn="ctr">
              <a:spcBef>
                <a:spcPts val="0"/>
              </a:spcBef>
              <a:buNone/>
            </a:pPr>
            <a:r>
              <a:rPr lang="en-US" dirty="0" smtClean="0">
                <a:latin typeface="Arial"/>
                <a:cs typeface="Arial"/>
              </a:rPr>
              <a:t>The Texas Homeless Education Office</a:t>
            </a:r>
          </a:p>
          <a:p>
            <a:pPr marL="0" indent="0" algn="ctr">
              <a:spcBef>
                <a:spcPts val="0"/>
              </a:spcBef>
              <a:buNone/>
            </a:pPr>
            <a:r>
              <a:rPr lang="en-US" dirty="0" smtClean="0">
                <a:latin typeface="Arial"/>
                <a:cs typeface="Arial"/>
              </a:rPr>
              <a:t>The Charles A Dana Center</a:t>
            </a:r>
          </a:p>
          <a:p>
            <a:pPr marL="0" indent="0" algn="ctr">
              <a:spcBef>
                <a:spcPts val="0"/>
              </a:spcBef>
              <a:buNone/>
            </a:pPr>
            <a:r>
              <a:rPr lang="en-US" dirty="0" smtClean="0">
                <a:latin typeface="Arial"/>
                <a:cs typeface="Arial"/>
              </a:rPr>
              <a:t>The University of Texas at Austin</a:t>
            </a:r>
          </a:p>
          <a:p>
            <a:pPr marL="0" indent="0" algn="ctr">
              <a:spcBef>
                <a:spcPts val="0"/>
              </a:spcBef>
              <a:buNone/>
            </a:pPr>
            <a:r>
              <a:rPr lang="en-US" dirty="0" smtClean="0">
                <a:latin typeface="Arial"/>
                <a:cs typeface="Arial"/>
              </a:rPr>
              <a:t>1616 Guadalupe St, Suite 3.206</a:t>
            </a:r>
          </a:p>
          <a:p>
            <a:pPr marL="0" indent="0" algn="ctr">
              <a:spcBef>
                <a:spcPts val="0"/>
              </a:spcBef>
              <a:spcAft>
                <a:spcPts val="2400"/>
              </a:spcAft>
              <a:buNone/>
            </a:pPr>
            <a:r>
              <a:rPr lang="en-US" dirty="0" smtClean="0">
                <a:latin typeface="Arial"/>
                <a:cs typeface="Arial"/>
              </a:rPr>
              <a:t>Austin, Texas 78701</a:t>
            </a:r>
          </a:p>
          <a:p>
            <a:pPr marL="0" indent="0" algn="ctr">
              <a:spcBef>
                <a:spcPts val="0"/>
              </a:spcBef>
              <a:buNone/>
            </a:pPr>
            <a:r>
              <a:rPr lang="en-US" dirty="0">
                <a:solidFill>
                  <a:srgbClr val="000000"/>
                </a:solidFill>
                <a:latin typeface="Arial"/>
                <a:cs typeface="Arial"/>
              </a:rPr>
              <a:t>jeannestamp@austin.utexas.edu</a:t>
            </a:r>
          </a:p>
          <a:p>
            <a:pPr marL="0" indent="0" algn="ctr">
              <a:spcBef>
                <a:spcPts val="0"/>
              </a:spcBef>
              <a:buNone/>
            </a:pPr>
            <a:r>
              <a:rPr lang="en-US" dirty="0" smtClean="0">
                <a:solidFill>
                  <a:srgbClr val="000000"/>
                </a:solidFill>
                <a:latin typeface="Arial"/>
                <a:cs typeface="Arial"/>
              </a:rPr>
              <a:t>512-475-6898 office</a:t>
            </a:r>
          </a:p>
          <a:p>
            <a:pPr marL="0" indent="0" algn="ctr">
              <a:spcBef>
                <a:spcPts val="0"/>
              </a:spcBef>
              <a:buNone/>
            </a:pPr>
            <a:r>
              <a:rPr lang="en-US" dirty="0" smtClean="0">
                <a:solidFill>
                  <a:srgbClr val="000000"/>
                </a:solidFill>
                <a:latin typeface="Arial"/>
                <a:cs typeface="Arial"/>
              </a:rPr>
              <a:t>800-446-3142 in Texas</a:t>
            </a:r>
          </a:p>
          <a:p>
            <a:pPr algn="ctr" eaLnBrk="1" hangingPunct="1">
              <a:spcBef>
                <a:spcPct val="0"/>
              </a:spcBef>
              <a:buFont typeface="Wingdings" charset="0"/>
              <a:buNone/>
            </a:pPr>
            <a:endParaRPr lang="en-US" sz="3600" b="1" dirty="0">
              <a:solidFill>
                <a:srgbClr val="FF0000"/>
              </a:solidFill>
              <a:latin typeface="Arial"/>
              <a:ea typeface="MS PGothic" charset="0"/>
              <a:cs typeface="Arial"/>
            </a:endParaRPr>
          </a:p>
        </p:txBody>
      </p:sp>
      <p:cxnSp>
        <p:nvCxnSpPr>
          <p:cNvPr id="6" name="Straight Connector 5"/>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r>
              <a:rPr lang="en-US" sz="1100" smtClean="0"/>
              <a:t>Slide </a:t>
            </a:r>
            <a:fld id="{7F5CE407-6216-4202-80E4-A30DC2F709B2}" type="slidenum">
              <a:rPr lang="en-US" sz="1100" smtClean="0"/>
              <a:pPr/>
              <a:t>6</a:t>
            </a:fld>
            <a:endParaRPr lang="en-US" sz="1100" dirty="0"/>
          </a:p>
        </p:txBody>
      </p: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Welcome</a:t>
            </a:r>
            <a:endParaRPr lang="en-US" sz="4000" b="1" dirty="0">
              <a:latin typeface="Arial"/>
              <a:ea typeface="MS PGothic" charset="0"/>
              <a:cs typeface="Arial"/>
            </a:endParaRPr>
          </a:p>
        </p:txBody>
      </p:sp>
    </p:spTree>
    <p:extLst>
      <p:ext uri="{BB962C8B-B14F-4D97-AF65-F5344CB8AC3E}">
        <p14:creationId xmlns:p14="http://schemas.microsoft.com/office/powerpoint/2010/main" val="233379964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60</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“Substandard” or Inadequate Housing</a:t>
            </a:r>
            <a:endParaRPr sz="2400" i="1" dirty="0" smtClean="0">
              <a:latin typeface="Arial"/>
              <a:ea typeface="+mj-ea"/>
              <a:cs typeface="Arial"/>
            </a:endParaRPr>
          </a:p>
        </p:txBody>
      </p:sp>
      <p:sp>
        <p:nvSpPr>
          <p:cNvPr id="9" name="Rectangle 3"/>
          <p:cNvSpPr txBox="1">
            <a:spLocks noChangeArrowheads="1"/>
          </p:cNvSpPr>
          <p:nvPr/>
        </p:nvSpPr>
        <p:spPr>
          <a:xfrm>
            <a:off x="207368" y="1891396"/>
            <a:ext cx="8681138" cy="4280804"/>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800" dirty="0">
                <a:solidFill>
                  <a:srgbClr val="000000"/>
                </a:solidFill>
                <a:latin typeface="Arial"/>
                <a:ea typeface="MS PGothic" charset="0"/>
                <a:cs typeface="Arial"/>
              </a:rPr>
              <a:t>Children who lack a fixed, regular, and adequate nighttime residence include those</a:t>
            </a:r>
            <a:r>
              <a:rPr lang="en-US" sz="2800" dirty="0" smtClean="0">
                <a:solidFill>
                  <a:srgbClr val="000000"/>
                </a:solidFill>
                <a:latin typeface="Arial"/>
                <a:ea typeface="MS PGothic" charset="0"/>
                <a:cs typeface="Arial"/>
              </a:rPr>
              <a:t>:</a:t>
            </a:r>
          </a:p>
          <a:p>
            <a:pPr marL="336550" lvl="1" indent="0">
              <a:buNone/>
            </a:pPr>
            <a:endParaRPr lang="en-US" sz="2800" b="1" dirty="0">
              <a:solidFill>
                <a:srgbClr val="000000"/>
              </a:solidFill>
              <a:latin typeface="Arial"/>
              <a:ea typeface="MS PGothic" charset="0"/>
              <a:cs typeface="Arial"/>
            </a:endParaRPr>
          </a:p>
          <a:p>
            <a:pPr marL="336550" lvl="1" indent="0">
              <a:buNone/>
            </a:pPr>
            <a:r>
              <a:rPr lang="en-US" sz="2800" b="1" dirty="0" smtClean="0">
                <a:solidFill>
                  <a:srgbClr val="000000"/>
                </a:solidFill>
                <a:latin typeface="Arial"/>
                <a:ea typeface="MS PGothic" charset="0"/>
                <a:cs typeface="Arial"/>
              </a:rPr>
              <a:t>Living in housing that is not able to perform its intended purpose.</a:t>
            </a:r>
          </a:p>
          <a:p>
            <a:pPr marL="336550" lvl="1" indent="0">
              <a:buNone/>
            </a:pPr>
            <a:endParaRPr lang="en-US" sz="2800" b="1" dirty="0" smtClean="0">
              <a:solidFill>
                <a:srgbClr val="000000"/>
              </a:solidFill>
              <a:latin typeface="Arial"/>
              <a:ea typeface="MS PGothic" charset="0"/>
              <a:cs typeface="Arial"/>
            </a:endParaRPr>
          </a:p>
          <a:p>
            <a:pPr marL="0" lvl="1" indent="0" algn="ctr">
              <a:buNone/>
            </a:pPr>
            <a:r>
              <a:rPr lang="en-US" sz="2400" i="1" dirty="0" smtClean="0">
                <a:solidFill>
                  <a:srgbClr val="000000"/>
                </a:solidFill>
                <a:latin typeface="Arial"/>
                <a:ea typeface="MS PGothic" charset="0"/>
                <a:cs typeface="Arial"/>
              </a:rPr>
              <a:t>See the definition of “adequate” shared earlier.</a:t>
            </a:r>
          </a:p>
          <a:p>
            <a:pPr marL="336550" lvl="1" indent="0">
              <a:buNone/>
            </a:pPr>
            <a:endParaRPr lang="en-US" sz="2800" b="1" dirty="0" smtClean="0">
              <a:solidFill>
                <a:srgbClr val="000000"/>
              </a:solidFill>
              <a:latin typeface="Arial"/>
              <a:ea typeface="MS PGothic" charset="0"/>
              <a:cs typeface="Arial"/>
            </a:endParaRPr>
          </a:p>
          <a:p>
            <a:pPr marL="0" lvl="1" indent="0">
              <a:buNone/>
            </a:pPr>
            <a:endParaRPr lang="en-US" sz="2800" b="1" dirty="0">
              <a:solidFill>
                <a:srgbClr val="000000"/>
              </a:solidFill>
              <a:latin typeface="Arial"/>
              <a:ea typeface="MS PGothic" charset="0"/>
              <a:cs typeface="Arial"/>
            </a:endParaRPr>
          </a:p>
          <a:p>
            <a:pPr marL="0" lvl="1" indent="0">
              <a:buNone/>
            </a:pPr>
            <a:endParaRPr lang="en-US" sz="2800" b="1" dirty="0" smtClean="0">
              <a:solidFill>
                <a:srgbClr val="000000"/>
              </a:solidFill>
              <a:latin typeface="Arial"/>
              <a:ea typeface="MS PGothic" charset="0"/>
              <a:cs typeface="Arial"/>
            </a:endParaRPr>
          </a:p>
        </p:txBody>
      </p:sp>
    </p:spTree>
    <p:extLst>
      <p:ext uri="{BB962C8B-B14F-4D97-AF65-F5344CB8AC3E}">
        <p14:creationId xmlns:p14="http://schemas.microsoft.com/office/powerpoint/2010/main" val="358852122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61</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“Substandard” or Inadequate Housing </a:t>
            </a:r>
            <a:r>
              <a:rPr lang="en-US" sz="2400" i="1" dirty="0" smtClean="0">
                <a:latin typeface="Arial"/>
                <a:cs typeface="Arial"/>
              </a:rPr>
              <a:t>(continued)</a:t>
            </a:r>
            <a:endParaRPr sz="2400" i="1" dirty="0" smtClean="0">
              <a:latin typeface="Arial"/>
              <a:cs typeface="Arial"/>
            </a:endParaRPr>
          </a:p>
        </p:txBody>
      </p:sp>
      <p:sp>
        <p:nvSpPr>
          <p:cNvPr id="9" name="Rectangle 3"/>
          <p:cNvSpPr txBox="1">
            <a:spLocks noChangeArrowheads="1"/>
          </p:cNvSpPr>
          <p:nvPr/>
        </p:nvSpPr>
        <p:spPr>
          <a:xfrm>
            <a:off x="207368" y="1756295"/>
            <a:ext cx="8681138" cy="453020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4950" lvl="1" indent="-234950">
              <a:lnSpc>
                <a:spcPct val="90000"/>
              </a:lnSpc>
              <a:spcBef>
                <a:spcPct val="0"/>
              </a:spcBef>
              <a:spcAft>
                <a:spcPts val="300"/>
              </a:spcAft>
              <a:buClr>
                <a:schemeClr val="accent1"/>
              </a:buClr>
              <a:buSzPct val="90000"/>
              <a:buFont typeface="Arial"/>
              <a:buChar char="•"/>
            </a:pPr>
            <a:r>
              <a:rPr lang="en-US" sz="2400" dirty="0" smtClean="0">
                <a:solidFill>
                  <a:srgbClr val="000000"/>
                </a:solidFill>
                <a:latin typeface="Arial"/>
                <a:ea typeface="MS PGothic" charset="0"/>
                <a:cs typeface="Arial"/>
              </a:rPr>
              <a:t>Communities vary -  </a:t>
            </a:r>
            <a:r>
              <a:rPr lang="en-US" sz="2400" dirty="0">
                <a:solidFill>
                  <a:srgbClr val="000000"/>
                </a:solidFill>
                <a:latin typeface="Arial"/>
                <a:ea typeface="MS PGothic" charset="0"/>
                <a:cs typeface="Arial"/>
              </a:rPr>
              <a:t>evaluate housing according to local standards/</a:t>
            </a:r>
            <a:r>
              <a:rPr lang="en-US" sz="2400" dirty="0" smtClean="0">
                <a:solidFill>
                  <a:srgbClr val="000000"/>
                </a:solidFill>
                <a:latin typeface="Arial"/>
                <a:ea typeface="MS PGothic" charset="0"/>
                <a:cs typeface="Arial"/>
              </a:rPr>
              <a:t>norms</a:t>
            </a:r>
          </a:p>
          <a:p>
            <a:pPr marL="234950" lvl="1" indent="-234950">
              <a:lnSpc>
                <a:spcPct val="90000"/>
              </a:lnSpc>
              <a:spcBef>
                <a:spcPct val="0"/>
              </a:spcBef>
              <a:spcAft>
                <a:spcPts val="600"/>
              </a:spcAft>
              <a:buClr>
                <a:schemeClr val="accent1"/>
              </a:buClr>
              <a:buSzPct val="90000"/>
              <a:buNone/>
            </a:pPr>
            <a:r>
              <a:rPr lang="en-US" sz="2400" dirty="0">
                <a:solidFill>
                  <a:srgbClr val="000000"/>
                </a:solidFill>
                <a:latin typeface="Arial"/>
                <a:ea typeface="MS PGothic" charset="0"/>
                <a:cs typeface="Arial"/>
              </a:rPr>
              <a:t>	</a:t>
            </a:r>
            <a:r>
              <a:rPr lang="en-US" sz="2400" dirty="0" smtClean="0">
                <a:solidFill>
                  <a:srgbClr val="000000"/>
                </a:solidFill>
                <a:latin typeface="Arial"/>
                <a:ea typeface="MS PGothic" charset="0"/>
                <a:cs typeface="Arial"/>
              </a:rPr>
              <a:t>  </a:t>
            </a:r>
            <a:r>
              <a:rPr lang="en-US" sz="2400" i="1" dirty="0" smtClean="0">
                <a:solidFill>
                  <a:srgbClr val="000000"/>
                </a:solidFill>
                <a:latin typeface="Arial"/>
                <a:ea typeface="MS PGothic" charset="0"/>
                <a:cs typeface="Arial"/>
              </a:rPr>
              <a:t>Sample </a:t>
            </a:r>
            <a:r>
              <a:rPr lang="en-US" sz="2400" i="1" dirty="0">
                <a:solidFill>
                  <a:srgbClr val="000000"/>
                </a:solidFill>
                <a:latin typeface="Arial"/>
                <a:ea typeface="MS PGothic" charset="0"/>
                <a:cs typeface="Arial"/>
              </a:rPr>
              <a:t>considerations:</a:t>
            </a:r>
          </a:p>
          <a:p>
            <a:pPr marL="628650" lvl="4" indent="-234950">
              <a:lnSpc>
                <a:spcPct val="90000"/>
              </a:lnSpc>
              <a:spcBef>
                <a:spcPct val="0"/>
              </a:spcBef>
              <a:spcAft>
                <a:spcPts val="600"/>
              </a:spcAft>
              <a:buClr>
                <a:schemeClr val="accent1"/>
              </a:buClr>
              <a:buSzPct val="90000"/>
              <a:buFont typeface="Wingdings" charset="2"/>
              <a:buChar char="Ø"/>
              <a:tabLst>
                <a:tab pos="635000" algn="l"/>
              </a:tabLst>
            </a:pPr>
            <a:r>
              <a:rPr lang="en-US" sz="2400" dirty="0">
                <a:solidFill>
                  <a:srgbClr val="000000"/>
                </a:solidFill>
                <a:latin typeface="Arial"/>
                <a:ea typeface="MS PGothic" charset="0"/>
                <a:cs typeface="Arial"/>
              </a:rPr>
              <a:t>Health and safety concerns</a:t>
            </a:r>
          </a:p>
          <a:p>
            <a:pPr marL="628650" lvl="4" indent="-234950">
              <a:lnSpc>
                <a:spcPct val="90000"/>
              </a:lnSpc>
              <a:spcBef>
                <a:spcPct val="0"/>
              </a:spcBef>
              <a:spcAft>
                <a:spcPts val="600"/>
              </a:spcAft>
              <a:buClr>
                <a:schemeClr val="accent1"/>
              </a:buClr>
              <a:buSzPct val="90000"/>
              <a:buFont typeface="Wingdings" charset="2"/>
              <a:buChar char="Ø"/>
              <a:tabLst>
                <a:tab pos="635000" algn="l"/>
              </a:tabLst>
            </a:pPr>
            <a:r>
              <a:rPr lang="en-US" sz="2400" dirty="0">
                <a:solidFill>
                  <a:srgbClr val="000000"/>
                </a:solidFill>
                <a:latin typeface="Arial"/>
                <a:ea typeface="MS PGothic" charset="0"/>
                <a:cs typeface="Arial"/>
              </a:rPr>
              <a:t>Number of occupants per square foot</a:t>
            </a:r>
          </a:p>
          <a:p>
            <a:pPr marL="628650" lvl="4" indent="-234950">
              <a:lnSpc>
                <a:spcPct val="90000"/>
              </a:lnSpc>
              <a:spcBef>
                <a:spcPct val="0"/>
              </a:spcBef>
              <a:spcAft>
                <a:spcPts val="600"/>
              </a:spcAft>
              <a:buClr>
                <a:schemeClr val="accent1"/>
              </a:buClr>
              <a:buSzPct val="90000"/>
              <a:buFont typeface="Wingdings" charset="2"/>
              <a:buChar char="Ø"/>
              <a:tabLst>
                <a:tab pos="635000" algn="l"/>
              </a:tabLst>
            </a:pPr>
            <a:r>
              <a:rPr lang="en-US" sz="2400" dirty="0">
                <a:solidFill>
                  <a:srgbClr val="000000"/>
                </a:solidFill>
                <a:latin typeface="Arial"/>
                <a:ea typeface="MS PGothic" charset="0"/>
                <a:cs typeface="Arial"/>
              </a:rPr>
              <a:t>Age of occupants</a:t>
            </a:r>
          </a:p>
          <a:p>
            <a:pPr marL="628650" lvl="4" indent="-234950">
              <a:lnSpc>
                <a:spcPct val="90000"/>
              </a:lnSpc>
              <a:spcBef>
                <a:spcPct val="0"/>
              </a:spcBef>
              <a:spcAft>
                <a:spcPts val="600"/>
              </a:spcAft>
              <a:buClr>
                <a:schemeClr val="accent1"/>
              </a:buClr>
              <a:buSzPct val="90000"/>
              <a:buFont typeface="Wingdings" charset="2"/>
              <a:buChar char="Ø"/>
              <a:tabLst>
                <a:tab pos="635000" algn="l"/>
              </a:tabLst>
            </a:pPr>
            <a:r>
              <a:rPr lang="en-US" sz="2400" dirty="0">
                <a:solidFill>
                  <a:srgbClr val="000000"/>
                </a:solidFill>
                <a:latin typeface="Arial"/>
                <a:ea typeface="MS PGothic" charset="0"/>
                <a:cs typeface="Arial"/>
              </a:rPr>
              <a:t>State and local building </a:t>
            </a:r>
            <a:r>
              <a:rPr lang="en-US" sz="2400" dirty="0" smtClean="0">
                <a:solidFill>
                  <a:srgbClr val="000000"/>
                </a:solidFill>
                <a:latin typeface="Arial"/>
                <a:ea typeface="MS PGothic" charset="0"/>
                <a:cs typeface="Arial"/>
              </a:rPr>
              <a:t>codes</a:t>
            </a:r>
          </a:p>
          <a:p>
            <a:pPr marL="234950" lvl="4" indent="-234950">
              <a:lnSpc>
                <a:spcPct val="90000"/>
              </a:lnSpc>
              <a:spcBef>
                <a:spcPct val="0"/>
              </a:spcBef>
              <a:spcAft>
                <a:spcPts val="300"/>
              </a:spcAft>
              <a:buClr>
                <a:schemeClr val="accent1"/>
              </a:buClr>
              <a:buSzPct val="90000"/>
              <a:buNone/>
            </a:pPr>
            <a:endParaRPr lang="en-US" sz="2400" dirty="0">
              <a:solidFill>
                <a:srgbClr val="000000"/>
              </a:solidFill>
              <a:latin typeface="Arial"/>
              <a:ea typeface="MS PGothic" charset="0"/>
              <a:cs typeface="Arial"/>
            </a:endParaRPr>
          </a:p>
          <a:p>
            <a:pPr marL="234950" lvl="1" indent="-234950">
              <a:lnSpc>
                <a:spcPct val="90000"/>
              </a:lnSpc>
              <a:spcBef>
                <a:spcPct val="0"/>
              </a:spcBef>
              <a:spcAft>
                <a:spcPts val="300"/>
              </a:spcAft>
              <a:buClr>
                <a:schemeClr val="accent1"/>
              </a:buClr>
              <a:buSzPct val="90000"/>
              <a:buFont typeface="Arial"/>
              <a:buChar char="•"/>
            </a:pPr>
            <a:r>
              <a:rPr lang="en-US" sz="2400" dirty="0">
                <a:solidFill>
                  <a:srgbClr val="000000"/>
                </a:solidFill>
                <a:latin typeface="Arial"/>
                <a:ea typeface="MS PGothic" charset="0"/>
                <a:cs typeface="Arial"/>
              </a:rPr>
              <a:t>Collaborate with local housing agencies to establish guidelines that incorporate state and local legal requirements and community </a:t>
            </a:r>
            <a:r>
              <a:rPr lang="en-US" sz="2400" dirty="0" smtClean="0">
                <a:solidFill>
                  <a:srgbClr val="000000"/>
                </a:solidFill>
                <a:latin typeface="Arial"/>
                <a:ea typeface="MS PGothic" charset="0"/>
                <a:cs typeface="Arial"/>
              </a:rPr>
              <a:t>standards </a:t>
            </a:r>
            <a:br>
              <a:rPr lang="en-US" sz="2400" dirty="0" smtClean="0">
                <a:solidFill>
                  <a:srgbClr val="000000"/>
                </a:solidFill>
                <a:latin typeface="Arial"/>
                <a:ea typeface="MS PGothic" charset="0"/>
                <a:cs typeface="Arial"/>
              </a:rPr>
            </a:br>
            <a:r>
              <a:rPr lang="en-US" sz="2400" dirty="0" smtClean="0">
                <a:solidFill>
                  <a:srgbClr val="000000"/>
                </a:solidFill>
                <a:latin typeface="Arial"/>
                <a:ea typeface="MS PGothic" charset="0"/>
                <a:cs typeface="Arial"/>
              </a:rPr>
              <a:t>(i.e., Section 8 criteria)</a:t>
            </a:r>
            <a:endParaRPr lang="en-US" sz="2400" dirty="0">
              <a:solidFill>
                <a:srgbClr val="000000"/>
              </a:solidFill>
              <a:latin typeface="Arial"/>
              <a:ea typeface="MS PGothic" charset="0"/>
              <a:cs typeface="Arial"/>
            </a:endParaRPr>
          </a:p>
        </p:txBody>
      </p:sp>
    </p:spTree>
    <p:extLst>
      <p:ext uri="{BB962C8B-B14F-4D97-AF65-F5344CB8AC3E}">
        <p14:creationId xmlns:p14="http://schemas.microsoft.com/office/powerpoint/2010/main" val="147902520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62</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Migratory/Migrant Students</a:t>
            </a:r>
            <a:endParaRPr sz="2400" i="1" dirty="0" smtClean="0">
              <a:latin typeface="Arial"/>
              <a:ea typeface="+mj-ea"/>
              <a:cs typeface="Arial"/>
            </a:endParaRPr>
          </a:p>
        </p:txBody>
      </p:sp>
      <p:sp>
        <p:nvSpPr>
          <p:cNvPr id="9" name="Rectangle 3"/>
          <p:cNvSpPr txBox="1">
            <a:spLocks noChangeArrowheads="1"/>
          </p:cNvSpPr>
          <p:nvPr/>
        </p:nvSpPr>
        <p:spPr>
          <a:xfrm>
            <a:off x="207368" y="1891396"/>
            <a:ext cx="8681138" cy="421511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800" dirty="0">
                <a:solidFill>
                  <a:srgbClr val="000000"/>
                </a:solidFill>
                <a:latin typeface="Arial"/>
                <a:ea typeface="MS PGothic" charset="0"/>
                <a:cs typeface="Arial"/>
              </a:rPr>
              <a:t>Children who lack a fixed, regular, and adequate nighttime residence include those</a:t>
            </a:r>
            <a:r>
              <a:rPr lang="en-US" sz="2800" dirty="0" smtClean="0">
                <a:solidFill>
                  <a:srgbClr val="000000"/>
                </a:solidFill>
                <a:latin typeface="Arial"/>
                <a:ea typeface="MS PGothic" charset="0"/>
                <a:cs typeface="Arial"/>
              </a:rPr>
              <a:t>:</a:t>
            </a:r>
          </a:p>
          <a:p>
            <a:pPr marL="336550" lvl="1" indent="0">
              <a:buNone/>
            </a:pPr>
            <a:endParaRPr lang="en-US" sz="2800" b="1" dirty="0">
              <a:solidFill>
                <a:srgbClr val="000000"/>
              </a:solidFill>
              <a:latin typeface="Arial"/>
              <a:ea typeface="MS PGothic" charset="0"/>
              <a:cs typeface="Arial"/>
            </a:endParaRPr>
          </a:p>
          <a:p>
            <a:pPr marL="336550" lvl="1" indent="0">
              <a:buNone/>
            </a:pPr>
            <a:r>
              <a:rPr lang="en-US" sz="2800" b="1" dirty="0" smtClean="0">
                <a:solidFill>
                  <a:srgbClr val="000000"/>
                </a:solidFill>
                <a:latin typeface="Arial"/>
                <a:ea typeface="MS PGothic" charset="0"/>
                <a:cs typeface="Arial"/>
              </a:rPr>
              <a:t>Who are migratory or are in migrant student programs AND who lack a fixed, regular, and adequate nighttime residence.</a:t>
            </a:r>
          </a:p>
          <a:p>
            <a:pPr marL="336550" lvl="1" indent="0">
              <a:buNone/>
            </a:pPr>
            <a:endParaRPr lang="en-US" sz="2800" b="1" dirty="0">
              <a:solidFill>
                <a:srgbClr val="000000"/>
              </a:solidFill>
              <a:latin typeface="Arial"/>
              <a:ea typeface="MS PGothic" charset="0"/>
              <a:cs typeface="Arial"/>
            </a:endParaRPr>
          </a:p>
          <a:p>
            <a:pPr marL="336550" lvl="1" indent="0">
              <a:buNone/>
            </a:pPr>
            <a:r>
              <a:rPr lang="en-US" sz="2800" dirty="0" smtClean="0">
                <a:solidFill>
                  <a:srgbClr val="000000"/>
                </a:solidFill>
                <a:latin typeface="Arial"/>
                <a:ea typeface="MS PGothic" charset="0"/>
                <a:cs typeface="Arial"/>
              </a:rPr>
              <a:t>Migrant students are NOT homeless by virtue of their migrant status.</a:t>
            </a:r>
          </a:p>
        </p:txBody>
      </p:sp>
    </p:spTree>
    <p:extLst>
      <p:ext uri="{BB962C8B-B14F-4D97-AF65-F5344CB8AC3E}">
        <p14:creationId xmlns:p14="http://schemas.microsoft.com/office/powerpoint/2010/main" val="33077922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63</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Military Dependents</a:t>
            </a:r>
            <a:endParaRPr sz="2400" i="1" dirty="0" smtClean="0">
              <a:latin typeface="Arial"/>
              <a:ea typeface="+mj-ea"/>
              <a:cs typeface="Arial"/>
            </a:endParaRPr>
          </a:p>
        </p:txBody>
      </p:sp>
      <p:sp>
        <p:nvSpPr>
          <p:cNvPr id="9" name="Rectangle 3"/>
          <p:cNvSpPr txBox="1">
            <a:spLocks noChangeArrowheads="1"/>
          </p:cNvSpPr>
          <p:nvPr/>
        </p:nvSpPr>
        <p:spPr>
          <a:xfrm>
            <a:off x="207368" y="1891396"/>
            <a:ext cx="8681138" cy="3350473"/>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800" dirty="0">
                <a:solidFill>
                  <a:srgbClr val="000000"/>
                </a:solidFill>
                <a:latin typeface="Arial"/>
                <a:ea typeface="MS PGothic" charset="0"/>
                <a:cs typeface="Arial"/>
              </a:rPr>
              <a:t>Children who lack a fixed, regular, and adequate nighttime residence include those</a:t>
            </a:r>
            <a:r>
              <a:rPr lang="en-US" sz="2800" dirty="0" smtClean="0">
                <a:solidFill>
                  <a:srgbClr val="000000"/>
                </a:solidFill>
                <a:latin typeface="Arial"/>
                <a:ea typeface="MS PGothic" charset="0"/>
                <a:cs typeface="Arial"/>
              </a:rPr>
              <a:t>:</a:t>
            </a:r>
          </a:p>
          <a:p>
            <a:pPr marL="336550" lvl="1" indent="0">
              <a:buNone/>
            </a:pPr>
            <a:endParaRPr lang="en-US" sz="2800" b="1" dirty="0">
              <a:solidFill>
                <a:srgbClr val="000000"/>
              </a:solidFill>
              <a:latin typeface="Arial"/>
              <a:ea typeface="MS PGothic" charset="0"/>
              <a:cs typeface="Arial"/>
            </a:endParaRPr>
          </a:p>
          <a:p>
            <a:pPr marL="336550" lvl="1" indent="0">
              <a:buNone/>
            </a:pPr>
            <a:r>
              <a:rPr lang="en-US" sz="2800" b="1" dirty="0" smtClean="0">
                <a:solidFill>
                  <a:srgbClr val="000000"/>
                </a:solidFill>
                <a:latin typeface="Arial"/>
                <a:ea typeface="MS PGothic" charset="0"/>
                <a:cs typeface="Arial"/>
              </a:rPr>
              <a:t>Who are dependents of military parents or guardians AND lack a fixed, regular, and adequate nighttime residence as a result of a military deployment or similar reason.</a:t>
            </a:r>
          </a:p>
        </p:txBody>
      </p:sp>
    </p:spTree>
    <p:extLst>
      <p:ext uri="{BB962C8B-B14F-4D97-AF65-F5344CB8AC3E}">
        <p14:creationId xmlns:p14="http://schemas.microsoft.com/office/powerpoint/2010/main" val="199627339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294967295"/>
          </p:nvPr>
        </p:nvSpPr>
        <p:spPr>
          <a:xfrm>
            <a:off x="8115852" y="6538477"/>
            <a:ext cx="772654" cy="257496"/>
          </a:xfrm>
          <a:prstGeom prst="rect">
            <a:avLst/>
          </a:prstGeom>
        </p:spPr>
        <p:txBody>
          <a:bodyPr/>
          <a:lstStyle/>
          <a:p>
            <a:r>
              <a:rPr lang="en-US" sz="1100" smtClean="0"/>
              <a:t>Slide </a:t>
            </a:r>
            <a:fld id="{7F5CE407-6216-4202-80E4-A30DC2F709B2}" type="slidenum">
              <a:rPr lang="en-US" sz="1100" smtClean="0"/>
              <a:pPr/>
              <a:t>64</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“Substitute Care” and Foster Care</a:t>
            </a:r>
            <a:endParaRPr sz="2400" i="1" dirty="0" smtClean="0">
              <a:latin typeface="Arial"/>
              <a:cs typeface="Arial"/>
            </a:endParaRPr>
          </a:p>
        </p:txBody>
      </p:sp>
      <p:sp>
        <p:nvSpPr>
          <p:cNvPr id="9" name="Rectangle 3"/>
          <p:cNvSpPr txBox="1">
            <a:spLocks noChangeArrowheads="1"/>
          </p:cNvSpPr>
          <p:nvPr/>
        </p:nvSpPr>
        <p:spPr>
          <a:xfrm>
            <a:off x="207368" y="1647885"/>
            <a:ext cx="8681138" cy="477831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1" indent="0">
              <a:spcBef>
                <a:spcPct val="0"/>
              </a:spcBef>
              <a:spcAft>
                <a:spcPts val="1200"/>
              </a:spcAft>
              <a:buNone/>
            </a:pPr>
            <a:r>
              <a:rPr lang="en-US" sz="2800" dirty="0" smtClean="0">
                <a:solidFill>
                  <a:srgbClr val="000000"/>
                </a:solidFill>
                <a:latin typeface="Arial"/>
                <a:ea typeface="MS PGothic" charset="0"/>
                <a:cs typeface="Arial"/>
              </a:rPr>
              <a:t>Children who are wards of the state </a:t>
            </a:r>
            <a:r>
              <a:rPr lang="en-US" sz="2800" b="1" dirty="0" smtClean="0">
                <a:solidFill>
                  <a:srgbClr val="000000"/>
                </a:solidFill>
                <a:latin typeface="Arial"/>
                <a:ea typeface="MS PGothic" charset="0"/>
                <a:cs typeface="Arial"/>
              </a:rPr>
              <a:t>ARE NOT </a:t>
            </a:r>
            <a:r>
              <a:rPr lang="en-US" sz="2800" dirty="0" smtClean="0">
                <a:solidFill>
                  <a:srgbClr val="000000"/>
                </a:solidFill>
                <a:latin typeface="Arial"/>
                <a:ea typeface="MS PGothic" charset="0"/>
                <a:cs typeface="Arial"/>
              </a:rPr>
              <a:t>M</a:t>
            </a:r>
            <a:r>
              <a:rPr lang="en-US" sz="2800" dirty="0">
                <a:solidFill>
                  <a:srgbClr val="000000"/>
                </a:solidFill>
                <a:latin typeface="Arial"/>
                <a:ea typeface="MS PGothic" charset="0"/>
                <a:cs typeface="Arial"/>
              </a:rPr>
              <a:t>-V </a:t>
            </a:r>
            <a:r>
              <a:rPr lang="en-US" sz="2800" dirty="0" smtClean="0">
                <a:solidFill>
                  <a:srgbClr val="000000"/>
                </a:solidFill>
                <a:latin typeface="Arial"/>
                <a:ea typeface="MS PGothic" charset="0"/>
                <a:cs typeface="Arial"/>
              </a:rPr>
              <a:t>eligible, </a:t>
            </a:r>
            <a:r>
              <a:rPr lang="en-US" sz="2800" b="1" dirty="0" smtClean="0">
                <a:solidFill>
                  <a:srgbClr val="000000"/>
                </a:solidFill>
                <a:latin typeface="Arial"/>
                <a:ea typeface="MS PGothic" charset="0"/>
                <a:cs typeface="Arial"/>
              </a:rPr>
              <a:t>regardless of their living situation.</a:t>
            </a:r>
          </a:p>
          <a:p>
            <a:pPr marL="0" lvl="1" indent="0">
              <a:spcBef>
                <a:spcPts val="0"/>
              </a:spcBef>
              <a:spcAft>
                <a:spcPts val="1200"/>
              </a:spcAft>
              <a:buNone/>
            </a:pPr>
            <a:r>
              <a:rPr lang="en-US" sz="2400" i="1" u="sng" dirty="0" smtClean="0">
                <a:solidFill>
                  <a:srgbClr val="000000"/>
                </a:solidFill>
                <a:latin typeface="Arial"/>
                <a:ea typeface="MS PGothic" charset="0"/>
                <a:cs typeface="Arial"/>
              </a:rPr>
              <a:t>Non-Regulatory Guidance: definition of </a:t>
            </a:r>
            <a:r>
              <a:rPr lang="en-US" sz="2400" b="1" i="1" u="sng" dirty="0" smtClean="0">
                <a:solidFill>
                  <a:srgbClr val="000000"/>
                </a:solidFill>
                <a:latin typeface="Arial"/>
                <a:ea typeface="MS PGothic" charset="0"/>
                <a:cs typeface="Arial"/>
              </a:rPr>
              <a:t>“child in foster care”</a:t>
            </a:r>
          </a:p>
          <a:p>
            <a:pPr marL="233363" lvl="1" indent="0">
              <a:spcBef>
                <a:spcPct val="0"/>
              </a:spcBef>
              <a:spcAft>
                <a:spcPts val="1800"/>
              </a:spcAft>
              <a:buClr>
                <a:schemeClr val="accent1"/>
              </a:buClr>
              <a:buNone/>
            </a:pPr>
            <a:r>
              <a:rPr lang="en-US" dirty="0">
                <a:solidFill>
                  <a:srgbClr val="1F2251"/>
                </a:solidFill>
                <a:latin typeface="Arial"/>
                <a:cs typeface="Arial"/>
              </a:rPr>
              <a:t>“24-hour substitute care for children placed away from their parents or guardians and for whom the child welfare agency has placement and care responsibility. This includes, but is not limited to, placements in foster family homes, foster homes of relatives, group homes, emergency shelters, residential facilities, child care institutions, and </a:t>
            </a:r>
            <a:r>
              <a:rPr lang="en-US" dirty="0" err="1">
                <a:solidFill>
                  <a:srgbClr val="1F2251"/>
                </a:solidFill>
                <a:latin typeface="Arial"/>
                <a:cs typeface="Arial"/>
              </a:rPr>
              <a:t>preadoptive</a:t>
            </a:r>
            <a:r>
              <a:rPr lang="en-US" dirty="0">
                <a:solidFill>
                  <a:srgbClr val="1F2251"/>
                </a:solidFill>
                <a:latin typeface="Arial"/>
                <a:cs typeface="Arial"/>
              </a:rPr>
              <a:t> homes. A child is in foster care in accordance with this definition regardless of whether the foster care facility is licensed and payments are made by the State, Tribal or local agency for the care of the child….” </a:t>
            </a:r>
            <a:r>
              <a:rPr lang="en-US" dirty="0" smtClean="0">
                <a:solidFill>
                  <a:srgbClr val="1F2251"/>
                </a:solidFill>
                <a:latin typeface="Arial"/>
                <a:cs typeface="Arial"/>
              </a:rPr>
              <a:t>  </a:t>
            </a:r>
            <a:r>
              <a:rPr lang="en-US" sz="1800" b="1" i="1" dirty="0" smtClean="0">
                <a:solidFill>
                  <a:srgbClr val="1F2251"/>
                </a:solidFill>
                <a:latin typeface="Arial"/>
                <a:cs typeface="Arial"/>
              </a:rPr>
              <a:t>(Question #1</a:t>
            </a:r>
            <a:r>
              <a:rPr lang="en-US" sz="1800" b="1" i="1" dirty="0">
                <a:solidFill>
                  <a:srgbClr val="1F2251"/>
                </a:solidFill>
                <a:latin typeface="Arial"/>
                <a:cs typeface="Arial"/>
              </a:rPr>
              <a:t>)</a:t>
            </a:r>
          </a:p>
          <a:p>
            <a:pPr marL="222250" lvl="1" indent="-222250">
              <a:spcBef>
                <a:spcPct val="0"/>
              </a:spcBef>
              <a:spcAft>
                <a:spcPts val="1800"/>
              </a:spcAft>
              <a:buClr>
                <a:schemeClr val="accent1"/>
              </a:buClr>
              <a:buFont typeface="Arial"/>
              <a:buChar char="•"/>
            </a:pPr>
            <a:endParaRPr lang="en-US" dirty="0" smtClean="0">
              <a:solidFill>
                <a:srgbClr val="000000"/>
              </a:solidFill>
            </a:endParaRPr>
          </a:p>
          <a:p>
            <a:pPr marL="222250" lvl="1" indent="-222250">
              <a:spcBef>
                <a:spcPct val="0"/>
              </a:spcBef>
              <a:spcAft>
                <a:spcPts val="1800"/>
              </a:spcAft>
              <a:buClr>
                <a:schemeClr val="accent1"/>
              </a:buClr>
              <a:buFont typeface="Arial"/>
              <a:buChar char="•"/>
            </a:pPr>
            <a:endParaRPr lang="en-US" sz="5400" dirty="0" smtClean="0">
              <a:solidFill>
                <a:srgbClr val="000000"/>
              </a:solidFill>
              <a:latin typeface="Arial"/>
              <a:ea typeface="MS PGothic" charset="0"/>
              <a:cs typeface="Arial"/>
            </a:endParaRPr>
          </a:p>
        </p:txBody>
      </p:sp>
    </p:spTree>
    <p:extLst>
      <p:ext uri="{BB962C8B-B14F-4D97-AF65-F5344CB8AC3E}">
        <p14:creationId xmlns:p14="http://schemas.microsoft.com/office/powerpoint/2010/main" val="153141034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294967295"/>
          </p:nvPr>
        </p:nvSpPr>
        <p:spPr>
          <a:xfrm>
            <a:off x="8115852" y="6538477"/>
            <a:ext cx="772654" cy="257496"/>
          </a:xfrm>
          <a:prstGeom prst="rect">
            <a:avLst/>
          </a:prstGeom>
        </p:spPr>
        <p:txBody>
          <a:bodyPr/>
          <a:lstStyle/>
          <a:p>
            <a:r>
              <a:rPr lang="en-US" sz="1100" smtClean="0"/>
              <a:t>Slide </a:t>
            </a:r>
            <a:fld id="{7F5CE407-6216-4202-80E4-A30DC2F709B2}" type="slidenum">
              <a:rPr lang="en-US" sz="1100" smtClean="0"/>
              <a:pPr/>
              <a:t>65</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“Substitute Care” and Foster Care </a:t>
            </a:r>
            <a:r>
              <a:rPr lang="en-US" sz="2400" i="1" dirty="0" smtClean="0">
                <a:latin typeface="Arial"/>
                <a:cs typeface="Arial"/>
              </a:rPr>
              <a:t>(continued)</a:t>
            </a:r>
            <a:endParaRPr sz="2400" i="1" dirty="0" smtClean="0">
              <a:latin typeface="Arial"/>
              <a:cs typeface="Arial"/>
            </a:endParaRPr>
          </a:p>
        </p:txBody>
      </p:sp>
      <p:sp>
        <p:nvSpPr>
          <p:cNvPr id="9" name="Rectangle 3"/>
          <p:cNvSpPr txBox="1">
            <a:spLocks noChangeArrowheads="1"/>
          </p:cNvSpPr>
          <p:nvPr/>
        </p:nvSpPr>
        <p:spPr>
          <a:xfrm>
            <a:off x="207368" y="1756295"/>
            <a:ext cx="8681138" cy="4669905"/>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1" indent="0">
              <a:spcBef>
                <a:spcPts val="0"/>
              </a:spcBef>
              <a:spcAft>
                <a:spcPts val="1200"/>
              </a:spcAft>
              <a:buNone/>
            </a:pPr>
            <a:r>
              <a:rPr lang="en-US" sz="2800" dirty="0" smtClean="0">
                <a:solidFill>
                  <a:srgbClr val="000000"/>
                </a:solidFill>
                <a:latin typeface="Arial"/>
                <a:ea typeface="MS PGothic" charset="0"/>
                <a:cs typeface="Arial"/>
              </a:rPr>
              <a:t>Any of the following documentation would indicate that a student is </a:t>
            </a:r>
            <a:r>
              <a:rPr lang="en-US" sz="2800" b="1" dirty="0" smtClean="0">
                <a:solidFill>
                  <a:srgbClr val="000000"/>
                </a:solidFill>
                <a:latin typeface="Arial"/>
                <a:ea typeface="MS PGothic" charset="0"/>
                <a:cs typeface="Arial"/>
              </a:rPr>
              <a:t>not eligible </a:t>
            </a:r>
            <a:r>
              <a:rPr lang="en-US" sz="2800" dirty="0" smtClean="0">
                <a:solidFill>
                  <a:srgbClr val="000000"/>
                </a:solidFill>
                <a:latin typeface="Arial"/>
                <a:ea typeface="MS PGothic" charset="0"/>
                <a:cs typeface="Arial"/>
              </a:rPr>
              <a:t>for M-V services:</a:t>
            </a:r>
          </a:p>
          <a:p>
            <a:pPr marL="222250" lvl="1" indent="-222250">
              <a:spcBef>
                <a:spcPts val="0"/>
              </a:spcBef>
              <a:spcAft>
                <a:spcPts val="1800"/>
              </a:spcAft>
              <a:buClr>
                <a:schemeClr val="accent1"/>
              </a:buClr>
              <a:buSzPct val="90000"/>
              <a:buFont typeface="Arial"/>
              <a:buChar char="•"/>
            </a:pPr>
            <a:r>
              <a:rPr lang="en-US" dirty="0" smtClean="0">
                <a:solidFill>
                  <a:srgbClr val="000000"/>
                </a:solidFill>
                <a:latin typeface="Arial"/>
                <a:cs typeface="Arial"/>
              </a:rPr>
              <a:t>A copy of a court order designating that a student is in Texas Department of Family and Protective Services (DFPS) Temporary Managing Conservatorship (TMC) or Permanent Managing Conservatorship (PMC)</a:t>
            </a:r>
          </a:p>
          <a:p>
            <a:pPr marL="222250" lvl="1" indent="-222250">
              <a:spcBef>
                <a:spcPts val="0"/>
              </a:spcBef>
              <a:spcAft>
                <a:spcPts val="1800"/>
              </a:spcAft>
              <a:buClr>
                <a:schemeClr val="accent1"/>
              </a:buClr>
              <a:buSzPct val="90000"/>
              <a:buFont typeface="Arial"/>
              <a:buChar char="•"/>
            </a:pPr>
            <a:r>
              <a:rPr lang="en-US" dirty="0" smtClean="0">
                <a:solidFill>
                  <a:srgbClr val="000000"/>
                </a:solidFill>
                <a:latin typeface="Arial"/>
                <a:cs typeface="Arial"/>
              </a:rPr>
              <a:t>A DFPS verification of prekindergarten eligibility letter</a:t>
            </a:r>
          </a:p>
          <a:p>
            <a:pPr marL="222250" lvl="1" indent="-222250">
              <a:spcBef>
                <a:spcPts val="0"/>
              </a:spcBef>
              <a:spcAft>
                <a:spcPts val="1800"/>
              </a:spcAft>
              <a:buClr>
                <a:schemeClr val="accent1"/>
              </a:buClr>
              <a:buSzPct val="90000"/>
              <a:buFont typeface="Arial"/>
              <a:buChar char="•"/>
            </a:pPr>
            <a:r>
              <a:rPr lang="en-US" dirty="0">
                <a:solidFill>
                  <a:srgbClr val="000000"/>
                </a:solidFill>
                <a:latin typeface="Arial"/>
                <a:cs typeface="Arial"/>
              </a:rPr>
              <a:t>Court/and or Legal paperwork stating another party outside of Texas DFPS is the legally authorized representative or the custodial </a:t>
            </a:r>
            <a:r>
              <a:rPr lang="en-US" dirty="0" smtClean="0">
                <a:solidFill>
                  <a:srgbClr val="000000"/>
                </a:solidFill>
                <a:latin typeface="Arial"/>
                <a:cs typeface="Arial"/>
              </a:rPr>
              <a:t>parent</a:t>
            </a:r>
          </a:p>
          <a:p>
            <a:pPr marL="222250" lvl="1" indent="-222250">
              <a:spcBef>
                <a:spcPct val="0"/>
              </a:spcBef>
              <a:spcAft>
                <a:spcPts val="1800"/>
              </a:spcAft>
              <a:buClr>
                <a:schemeClr val="accent1"/>
              </a:buClr>
              <a:buFont typeface="Arial"/>
              <a:buChar char="•"/>
            </a:pPr>
            <a:endParaRPr lang="en-US" dirty="0" smtClean="0">
              <a:solidFill>
                <a:srgbClr val="000000"/>
              </a:solidFill>
            </a:endParaRPr>
          </a:p>
          <a:p>
            <a:pPr marL="222250" lvl="1" indent="-222250">
              <a:spcBef>
                <a:spcPct val="0"/>
              </a:spcBef>
              <a:spcAft>
                <a:spcPts val="1800"/>
              </a:spcAft>
              <a:buClr>
                <a:schemeClr val="accent1"/>
              </a:buClr>
              <a:buFont typeface="Arial"/>
              <a:buChar char="•"/>
            </a:pPr>
            <a:endParaRPr lang="en-US" sz="5400" dirty="0" smtClean="0">
              <a:solidFill>
                <a:srgbClr val="000000"/>
              </a:solidFill>
              <a:latin typeface="Arial"/>
              <a:ea typeface="MS PGothic" charset="0"/>
              <a:cs typeface="Arial"/>
            </a:endParaRPr>
          </a:p>
        </p:txBody>
      </p:sp>
    </p:spTree>
    <p:extLst>
      <p:ext uri="{BB962C8B-B14F-4D97-AF65-F5344CB8AC3E}">
        <p14:creationId xmlns:p14="http://schemas.microsoft.com/office/powerpoint/2010/main" val="6330724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294967295"/>
          </p:nvPr>
        </p:nvSpPr>
        <p:spPr>
          <a:xfrm>
            <a:off x="8115852" y="6538477"/>
            <a:ext cx="772654" cy="257496"/>
          </a:xfrm>
          <a:prstGeom prst="rect">
            <a:avLst/>
          </a:prstGeom>
        </p:spPr>
        <p:txBody>
          <a:bodyPr/>
          <a:lstStyle/>
          <a:p>
            <a:r>
              <a:rPr lang="en-US" sz="1100" smtClean="0"/>
              <a:t>Slide </a:t>
            </a:r>
            <a:fld id="{7F5CE407-6216-4202-80E4-A30DC2F709B2}" type="slidenum">
              <a:rPr lang="en-US" sz="1100" smtClean="0"/>
              <a:pPr/>
              <a:t>66</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“Substitute Care” and Foster Care </a:t>
            </a:r>
            <a:r>
              <a:rPr lang="en-US" sz="2400" i="1" dirty="0" smtClean="0">
                <a:latin typeface="Arial"/>
                <a:cs typeface="Arial"/>
              </a:rPr>
              <a:t>(continued)</a:t>
            </a:r>
            <a:endParaRPr sz="2400" i="1" dirty="0" smtClean="0">
              <a:latin typeface="Arial"/>
              <a:cs typeface="Arial"/>
            </a:endParaRPr>
          </a:p>
        </p:txBody>
      </p:sp>
      <p:sp>
        <p:nvSpPr>
          <p:cNvPr id="9" name="Rectangle 3"/>
          <p:cNvSpPr txBox="1">
            <a:spLocks noChangeArrowheads="1"/>
          </p:cNvSpPr>
          <p:nvPr/>
        </p:nvSpPr>
        <p:spPr>
          <a:xfrm>
            <a:off x="207368" y="1756295"/>
            <a:ext cx="8681138" cy="453935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28600" lvl="1" indent="-228600">
              <a:spcBef>
                <a:spcPct val="0"/>
              </a:spcBef>
              <a:spcAft>
                <a:spcPts val="1800"/>
              </a:spcAft>
              <a:buClr>
                <a:schemeClr val="accent1"/>
              </a:buClr>
              <a:buSzPct val="90000"/>
              <a:buFont typeface="Arial"/>
              <a:buChar char="•"/>
            </a:pPr>
            <a:r>
              <a:rPr lang="en-US" sz="2400" b="1" i="1" dirty="0" smtClean="0">
                <a:solidFill>
                  <a:schemeClr val="tx1"/>
                </a:solidFill>
                <a:latin typeface="Arial"/>
                <a:cs typeface="Arial"/>
              </a:rPr>
              <a:t>All</a:t>
            </a:r>
            <a:r>
              <a:rPr lang="en-US" sz="2400" i="1" dirty="0" smtClean="0">
                <a:solidFill>
                  <a:schemeClr val="tx1"/>
                </a:solidFill>
                <a:latin typeface="Arial"/>
                <a:cs typeface="Arial"/>
              </a:rPr>
              <a:t> </a:t>
            </a:r>
            <a:r>
              <a:rPr lang="en-US" sz="2400" dirty="0" smtClean="0">
                <a:solidFill>
                  <a:schemeClr val="tx1"/>
                </a:solidFill>
                <a:latin typeface="Arial"/>
                <a:cs typeface="Arial"/>
              </a:rPr>
              <a:t>forms in the 2085 series: </a:t>
            </a:r>
          </a:p>
          <a:p>
            <a:pPr marL="625475" lvl="2" indent="-342900">
              <a:spcBef>
                <a:spcPct val="0"/>
              </a:spcBef>
              <a:spcAft>
                <a:spcPts val="1200"/>
              </a:spcAft>
              <a:buClr>
                <a:schemeClr val="accent1"/>
              </a:buClr>
              <a:buSzPct val="80000"/>
              <a:buFont typeface="Wingdings" charset="2"/>
              <a:buChar char="Ø"/>
            </a:pPr>
            <a:r>
              <a:rPr lang="en-US" sz="2400" dirty="0" smtClean="0">
                <a:solidFill>
                  <a:schemeClr val="tx1"/>
                </a:solidFill>
                <a:latin typeface="Arial"/>
                <a:cs typeface="Arial"/>
              </a:rPr>
              <a:t>Foster Care/Residential Care - 2085 FC </a:t>
            </a:r>
          </a:p>
          <a:p>
            <a:pPr marL="625475" lvl="2" indent="-342900">
              <a:spcBef>
                <a:spcPct val="0"/>
              </a:spcBef>
              <a:spcAft>
                <a:spcPts val="1200"/>
              </a:spcAft>
              <a:buClr>
                <a:schemeClr val="accent1"/>
              </a:buClr>
              <a:buSzPct val="80000"/>
              <a:buFont typeface="Wingdings" charset="2"/>
              <a:buChar char="Ø"/>
            </a:pPr>
            <a:r>
              <a:rPr lang="en-US" sz="2400" dirty="0" smtClean="0">
                <a:solidFill>
                  <a:schemeClr val="tx1"/>
                </a:solidFill>
                <a:latin typeface="Arial"/>
                <a:cs typeface="Arial"/>
              </a:rPr>
              <a:t>Kinship or Other Non-Foster Caregiver - 2085 KO </a:t>
            </a:r>
          </a:p>
          <a:p>
            <a:pPr marL="625475" lvl="2" indent="-342900">
              <a:spcBef>
                <a:spcPct val="0"/>
              </a:spcBef>
              <a:spcAft>
                <a:spcPts val="1200"/>
              </a:spcAft>
              <a:buClr>
                <a:schemeClr val="accent1"/>
              </a:buClr>
              <a:buSzPct val="80000"/>
              <a:buFont typeface="Wingdings" charset="2"/>
              <a:buChar char="Ø"/>
            </a:pPr>
            <a:r>
              <a:rPr lang="en-US" sz="2400" dirty="0" smtClean="0">
                <a:solidFill>
                  <a:schemeClr val="tx1"/>
                </a:solidFill>
                <a:latin typeface="Arial"/>
                <a:cs typeface="Arial"/>
              </a:rPr>
              <a:t>Verified Kinship Foster Caregiver - 2085 KF </a:t>
            </a:r>
          </a:p>
          <a:p>
            <a:pPr marL="625475" lvl="2" indent="-342900">
              <a:spcBef>
                <a:spcPct val="0"/>
              </a:spcBef>
              <a:spcAft>
                <a:spcPts val="1200"/>
              </a:spcAft>
              <a:buClr>
                <a:schemeClr val="accent1"/>
              </a:buClr>
              <a:buSzPct val="80000"/>
              <a:buFont typeface="Wingdings" charset="2"/>
              <a:buChar char="Ø"/>
            </a:pPr>
            <a:r>
              <a:rPr lang="da-DK" sz="2400" dirty="0" smtClean="0">
                <a:solidFill>
                  <a:schemeClr val="tx1"/>
                </a:solidFill>
                <a:latin typeface="Arial"/>
                <a:cs typeface="Arial"/>
              </a:rPr>
              <a:t>Legal </a:t>
            </a:r>
            <a:r>
              <a:rPr lang="da-DK" sz="2400" dirty="0" err="1" smtClean="0">
                <a:solidFill>
                  <a:schemeClr val="tx1"/>
                </a:solidFill>
                <a:latin typeface="Arial"/>
                <a:cs typeface="Arial"/>
              </a:rPr>
              <a:t>Risk</a:t>
            </a:r>
            <a:r>
              <a:rPr lang="da-DK" sz="2400" dirty="0" smtClean="0">
                <a:solidFill>
                  <a:schemeClr val="tx1"/>
                </a:solidFill>
                <a:latin typeface="Arial"/>
                <a:cs typeface="Arial"/>
              </a:rPr>
              <a:t> - 2085 LR </a:t>
            </a:r>
          </a:p>
          <a:p>
            <a:pPr marL="625475" lvl="2" indent="-342900">
              <a:spcBef>
                <a:spcPct val="0"/>
              </a:spcBef>
              <a:spcAft>
                <a:spcPts val="1200"/>
              </a:spcAft>
              <a:buClr>
                <a:schemeClr val="accent1"/>
              </a:buClr>
              <a:buSzPct val="80000"/>
              <a:buFont typeface="Wingdings" charset="2"/>
              <a:buChar char="Ø"/>
            </a:pPr>
            <a:r>
              <a:rPr lang="da-DK" sz="2400" dirty="0" smtClean="0">
                <a:solidFill>
                  <a:schemeClr val="tx1"/>
                </a:solidFill>
                <a:latin typeface="Arial"/>
                <a:cs typeface="Arial"/>
              </a:rPr>
              <a:t>Home and </a:t>
            </a:r>
            <a:r>
              <a:rPr lang="da-DK" sz="2400" dirty="0" err="1" smtClean="0">
                <a:solidFill>
                  <a:schemeClr val="tx1"/>
                </a:solidFill>
                <a:latin typeface="Arial"/>
                <a:cs typeface="Arial"/>
              </a:rPr>
              <a:t>Community-based</a:t>
            </a:r>
            <a:r>
              <a:rPr lang="da-DK" sz="2400" dirty="0" smtClean="0">
                <a:solidFill>
                  <a:schemeClr val="tx1"/>
                </a:solidFill>
                <a:latin typeface="Arial"/>
                <a:cs typeface="Arial"/>
              </a:rPr>
              <a:t> Services (HCS) - 2085 HCS</a:t>
            </a:r>
          </a:p>
          <a:p>
            <a:pPr marL="625475" lvl="2" indent="-342900">
              <a:spcBef>
                <a:spcPct val="0"/>
              </a:spcBef>
              <a:spcAft>
                <a:spcPts val="1200"/>
              </a:spcAft>
              <a:buClr>
                <a:schemeClr val="accent1"/>
              </a:buClr>
              <a:buSzPct val="80000"/>
              <a:buFont typeface="Wingdings" charset="2"/>
              <a:buChar char="Ø"/>
            </a:pPr>
            <a:r>
              <a:rPr lang="da-DK" sz="2400" dirty="0" err="1" smtClean="0">
                <a:solidFill>
                  <a:schemeClr val="tx1"/>
                </a:solidFill>
                <a:latin typeface="Arial"/>
                <a:cs typeface="Arial"/>
              </a:rPr>
              <a:t>Supervised</a:t>
            </a:r>
            <a:r>
              <a:rPr lang="da-DK" sz="2400" dirty="0" smtClean="0">
                <a:solidFill>
                  <a:schemeClr val="tx1"/>
                </a:solidFill>
                <a:latin typeface="Arial"/>
                <a:cs typeface="Arial"/>
              </a:rPr>
              <a:t> Independent </a:t>
            </a:r>
            <a:r>
              <a:rPr lang="da-DK" sz="2400" dirty="0" err="1" smtClean="0">
                <a:solidFill>
                  <a:schemeClr val="tx1"/>
                </a:solidFill>
                <a:latin typeface="Arial"/>
                <a:cs typeface="Arial"/>
              </a:rPr>
              <a:t>Living</a:t>
            </a:r>
            <a:r>
              <a:rPr lang="da-DK" sz="2400" dirty="0" smtClean="0">
                <a:solidFill>
                  <a:schemeClr val="tx1"/>
                </a:solidFill>
                <a:latin typeface="Arial"/>
                <a:cs typeface="Arial"/>
              </a:rPr>
              <a:t> - 2085 SIL </a:t>
            </a:r>
          </a:p>
          <a:p>
            <a:pPr marL="625475" lvl="2" indent="-342900">
              <a:spcBef>
                <a:spcPct val="0"/>
              </a:spcBef>
              <a:spcAft>
                <a:spcPts val="1200"/>
              </a:spcAft>
              <a:buClr>
                <a:schemeClr val="accent1"/>
              </a:buClr>
              <a:buSzPct val="80000"/>
              <a:buFont typeface="Wingdings" charset="2"/>
              <a:buChar char="Ø"/>
            </a:pPr>
            <a:r>
              <a:rPr lang="da-DK" sz="2400" dirty="0" smtClean="0">
                <a:solidFill>
                  <a:schemeClr val="tx1"/>
                </a:solidFill>
                <a:latin typeface="Arial"/>
                <a:cs typeface="Arial"/>
              </a:rPr>
              <a:t>Designation of Education Decision-Maker - 2085 E3 </a:t>
            </a:r>
          </a:p>
          <a:p>
            <a:pPr marL="0" lvl="1" indent="0">
              <a:spcBef>
                <a:spcPct val="0"/>
              </a:spcBef>
              <a:spcAft>
                <a:spcPts val="1800"/>
              </a:spcAft>
              <a:buNone/>
            </a:pPr>
            <a:endParaRPr lang="en-US" sz="2400" dirty="0">
              <a:solidFill>
                <a:schemeClr val="tx1"/>
              </a:solidFill>
              <a:latin typeface="Arial"/>
              <a:ea typeface="MS PGothic" charset="0"/>
              <a:cs typeface="Arial"/>
            </a:endParaRPr>
          </a:p>
        </p:txBody>
      </p:sp>
    </p:spTree>
    <p:extLst>
      <p:ext uri="{BB962C8B-B14F-4D97-AF65-F5344CB8AC3E}">
        <p14:creationId xmlns:p14="http://schemas.microsoft.com/office/powerpoint/2010/main" val="418684811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294967295"/>
          </p:nvPr>
        </p:nvSpPr>
        <p:spPr>
          <a:xfrm>
            <a:off x="8115852" y="6538477"/>
            <a:ext cx="772654" cy="257496"/>
          </a:xfrm>
          <a:prstGeom prst="rect">
            <a:avLst/>
          </a:prstGeom>
        </p:spPr>
        <p:txBody>
          <a:bodyPr/>
          <a:lstStyle/>
          <a:p>
            <a:r>
              <a:rPr lang="en-US" sz="1100" smtClean="0"/>
              <a:t>Slide </a:t>
            </a:r>
            <a:fld id="{7F5CE407-6216-4202-80E4-A30DC2F709B2}" type="slidenum">
              <a:rPr lang="en-US" sz="1100" smtClean="0"/>
              <a:pPr/>
              <a:t>67</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“Substitute Care” and Foster Care </a:t>
            </a:r>
            <a:r>
              <a:rPr lang="en-US" sz="2400" i="1" dirty="0" smtClean="0">
                <a:latin typeface="Arial"/>
                <a:cs typeface="Arial"/>
              </a:rPr>
              <a:t>(continued)</a:t>
            </a:r>
            <a:endParaRPr sz="2400" i="1" dirty="0" smtClean="0">
              <a:latin typeface="Arial"/>
              <a:cs typeface="Arial"/>
            </a:endParaRPr>
          </a:p>
        </p:txBody>
      </p:sp>
      <p:sp>
        <p:nvSpPr>
          <p:cNvPr id="9" name="Rectangle 3"/>
          <p:cNvSpPr txBox="1">
            <a:spLocks noChangeArrowheads="1"/>
          </p:cNvSpPr>
          <p:nvPr/>
        </p:nvSpPr>
        <p:spPr>
          <a:xfrm>
            <a:off x="207368" y="1756295"/>
            <a:ext cx="8681138" cy="453935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1" indent="0">
              <a:spcBef>
                <a:spcPts val="2000"/>
              </a:spcBef>
              <a:buClr>
                <a:schemeClr val="accent1">
                  <a:lumMod val="60000"/>
                  <a:lumOff val="40000"/>
                </a:schemeClr>
              </a:buClr>
              <a:buNone/>
            </a:pPr>
            <a:r>
              <a:rPr lang="en-US" sz="2400" dirty="0">
                <a:solidFill>
                  <a:srgbClr val="000000"/>
                </a:solidFill>
                <a:latin typeface="Arial"/>
                <a:ea typeface="MS PGothic" charset="0"/>
                <a:cs typeface="Arial"/>
              </a:rPr>
              <a:t>Any of the following documentation </a:t>
            </a:r>
            <a:r>
              <a:rPr lang="en-US" sz="2400" dirty="0" smtClean="0">
                <a:solidFill>
                  <a:srgbClr val="000000"/>
                </a:solidFill>
                <a:latin typeface="Arial"/>
                <a:ea typeface="MS PGothic" charset="0"/>
                <a:cs typeface="Arial"/>
              </a:rPr>
              <a:t>would indicate </a:t>
            </a:r>
            <a:r>
              <a:rPr lang="en-US" sz="2400" dirty="0">
                <a:solidFill>
                  <a:srgbClr val="000000"/>
                </a:solidFill>
                <a:latin typeface="Arial"/>
                <a:ea typeface="MS PGothic" charset="0"/>
                <a:cs typeface="Arial"/>
              </a:rPr>
              <a:t>that a student is</a:t>
            </a:r>
            <a:r>
              <a:rPr lang="en-US" sz="2400" b="1" dirty="0">
                <a:solidFill>
                  <a:srgbClr val="000000"/>
                </a:solidFill>
                <a:latin typeface="Arial"/>
                <a:ea typeface="MS PGothic" charset="0"/>
                <a:cs typeface="Arial"/>
              </a:rPr>
              <a:t> most likely </a:t>
            </a:r>
            <a:r>
              <a:rPr lang="en-US" sz="2400" b="1" dirty="0" smtClean="0">
                <a:solidFill>
                  <a:srgbClr val="000000"/>
                </a:solidFill>
                <a:latin typeface="Arial"/>
                <a:ea typeface="MS PGothic" charset="0"/>
                <a:cs typeface="Arial"/>
              </a:rPr>
              <a:t>not </a:t>
            </a:r>
            <a:r>
              <a:rPr lang="en-US" sz="2400" b="1" dirty="0">
                <a:solidFill>
                  <a:srgbClr val="000000"/>
                </a:solidFill>
                <a:latin typeface="Arial"/>
                <a:ea typeface="MS PGothic" charset="0"/>
                <a:cs typeface="Arial"/>
              </a:rPr>
              <a:t>eligible for M-V </a:t>
            </a:r>
            <a:r>
              <a:rPr lang="en-US" sz="2400" b="1" dirty="0" smtClean="0">
                <a:solidFill>
                  <a:srgbClr val="000000"/>
                </a:solidFill>
                <a:latin typeface="Arial"/>
                <a:ea typeface="MS PGothic" charset="0"/>
                <a:cs typeface="Arial"/>
              </a:rPr>
              <a:t>services </a:t>
            </a:r>
            <a:r>
              <a:rPr lang="en-US" sz="2400" dirty="0" smtClean="0">
                <a:solidFill>
                  <a:srgbClr val="000000"/>
                </a:solidFill>
                <a:latin typeface="Arial"/>
                <a:ea typeface="MS PGothic" charset="0"/>
                <a:cs typeface="Arial"/>
              </a:rPr>
              <a:t>(must be further investigated):</a:t>
            </a:r>
            <a:endParaRPr lang="en-US" sz="2400" dirty="0">
              <a:latin typeface="Arial"/>
              <a:cs typeface="Arial"/>
            </a:endParaRPr>
          </a:p>
          <a:p>
            <a:pPr marL="234950" indent="-234950">
              <a:spcBef>
                <a:spcPts val="1800"/>
              </a:spcBef>
              <a:spcAft>
                <a:spcPts val="1800"/>
              </a:spcAft>
              <a:buClr>
                <a:schemeClr val="accent1"/>
              </a:buClr>
              <a:buSzPct val="90000"/>
              <a:buFont typeface="Arial"/>
              <a:buChar char="•"/>
            </a:pPr>
            <a:r>
              <a:rPr lang="en-US" dirty="0">
                <a:solidFill>
                  <a:srgbClr val="000000"/>
                </a:solidFill>
                <a:latin typeface="Arial"/>
                <a:cs typeface="Arial"/>
              </a:rPr>
              <a:t>Placement Authorization forms from </a:t>
            </a:r>
            <a:r>
              <a:rPr lang="en-US" dirty="0" smtClean="0">
                <a:solidFill>
                  <a:srgbClr val="000000"/>
                </a:solidFill>
                <a:latin typeface="Arial"/>
                <a:cs typeface="Arial"/>
              </a:rPr>
              <a:t>child </a:t>
            </a:r>
            <a:r>
              <a:rPr lang="en-US" dirty="0">
                <a:solidFill>
                  <a:srgbClr val="000000"/>
                </a:solidFill>
                <a:latin typeface="Arial"/>
                <a:cs typeface="Arial"/>
              </a:rPr>
              <a:t>p</a:t>
            </a:r>
            <a:r>
              <a:rPr lang="en-US" dirty="0" smtClean="0">
                <a:solidFill>
                  <a:srgbClr val="000000"/>
                </a:solidFill>
                <a:latin typeface="Arial"/>
                <a:cs typeface="Arial"/>
              </a:rPr>
              <a:t>lacing agencies</a:t>
            </a:r>
            <a:endParaRPr lang="en-US" dirty="0">
              <a:solidFill>
                <a:srgbClr val="000000"/>
              </a:solidFill>
              <a:latin typeface="Arial"/>
              <a:cs typeface="Arial"/>
            </a:endParaRPr>
          </a:p>
          <a:p>
            <a:pPr marL="234950" indent="-234950">
              <a:spcBef>
                <a:spcPts val="0"/>
              </a:spcBef>
              <a:spcAft>
                <a:spcPts val="1800"/>
              </a:spcAft>
              <a:buClr>
                <a:schemeClr val="accent1"/>
              </a:buClr>
              <a:buSzPct val="90000"/>
              <a:buFont typeface="Arial"/>
              <a:buChar char="•"/>
            </a:pPr>
            <a:r>
              <a:rPr lang="en-US" dirty="0" smtClean="0">
                <a:solidFill>
                  <a:srgbClr val="000000"/>
                </a:solidFill>
                <a:latin typeface="Arial"/>
                <a:cs typeface="Arial"/>
              </a:rPr>
              <a:t>Letters </a:t>
            </a:r>
            <a:r>
              <a:rPr lang="en-US" dirty="0">
                <a:solidFill>
                  <a:srgbClr val="000000"/>
                </a:solidFill>
                <a:latin typeface="Arial"/>
                <a:cs typeface="Arial"/>
              </a:rPr>
              <a:t>from </a:t>
            </a:r>
            <a:r>
              <a:rPr lang="en-US" dirty="0" smtClean="0">
                <a:solidFill>
                  <a:srgbClr val="000000"/>
                </a:solidFill>
                <a:latin typeface="Arial"/>
                <a:cs typeface="Arial"/>
              </a:rPr>
              <a:t>child </a:t>
            </a:r>
            <a:r>
              <a:rPr lang="en-US" dirty="0">
                <a:solidFill>
                  <a:srgbClr val="000000"/>
                </a:solidFill>
                <a:latin typeface="Arial"/>
                <a:cs typeface="Arial"/>
              </a:rPr>
              <a:t>p</a:t>
            </a:r>
            <a:r>
              <a:rPr lang="en-US" dirty="0" smtClean="0">
                <a:solidFill>
                  <a:srgbClr val="000000"/>
                </a:solidFill>
                <a:latin typeface="Arial"/>
                <a:cs typeface="Arial"/>
              </a:rPr>
              <a:t>lacing </a:t>
            </a:r>
            <a:r>
              <a:rPr lang="en-US" dirty="0">
                <a:solidFill>
                  <a:srgbClr val="000000"/>
                </a:solidFill>
                <a:latin typeface="Arial"/>
                <a:cs typeface="Arial"/>
              </a:rPr>
              <a:t>a</a:t>
            </a:r>
            <a:r>
              <a:rPr lang="en-US" dirty="0" smtClean="0">
                <a:solidFill>
                  <a:srgbClr val="000000"/>
                </a:solidFill>
                <a:latin typeface="Arial"/>
                <a:cs typeface="Arial"/>
              </a:rPr>
              <a:t>gencies</a:t>
            </a:r>
            <a:endParaRPr lang="en-US" dirty="0">
              <a:solidFill>
                <a:srgbClr val="000000"/>
              </a:solidFill>
              <a:latin typeface="Arial"/>
              <a:cs typeface="Arial"/>
            </a:endParaRPr>
          </a:p>
          <a:p>
            <a:pPr marL="234950" indent="-234950">
              <a:spcBef>
                <a:spcPts val="0"/>
              </a:spcBef>
              <a:spcAft>
                <a:spcPts val="1800"/>
              </a:spcAft>
              <a:buClr>
                <a:schemeClr val="accent1"/>
              </a:buClr>
              <a:buSzPct val="90000"/>
              <a:buFont typeface="Arial"/>
              <a:buChar char="•"/>
            </a:pPr>
            <a:r>
              <a:rPr lang="en-US" dirty="0" smtClean="0">
                <a:solidFill>
                  <a:srgbClr val="000000"/>
                </a:solidFill>
                <a:latin typeface="Arial"/>
                <a:cs typeface="Arial"/>
              </a:rPr>
              <a:t>Documents </a:t>
            </a:r>
            <a:r>
              <a:rPr lang="en-US" dirty="0">
                <a:solidFill>
                  <a:srgbClr val="000000"/>
                </a:solidFill>
                <a:latin typeface="Arial"/>
                <a:cs typeface="Arial"/>
              </a:rPr>
              <a:t>from another state’s child welfare </a:t>
            </a:r>
            <a:r>
              <a:rPr lang="en-US" dirty="0" smtClean="0">
                <a:solidFill>
                  <a:srgbClr val="000000"/>
                </a:solidFill>
                <a:latin typeface="Arial"/>
                <a:cs typeface="Arial"/>
              </a:rPr>
              <a:t>system</a:t>
            </a:r>
          </a:p>
          <a:p>
            <a:pPr marL="234950" indent="-234950">
              <a:spcBef>
                <a:spcPts val="0"/>
              </a:spcBef>
              <a:spcAft>
                <a:spcPts val="1800"/>
              </a:spcAft>
              <a:buClr>
                <a:schemeClr val="accent1"/>
              </a:buClr>
              <a:buSzPct val="90000"/>
              <a:buFont typeface="Arial"/>
              <a:buChar char="•"/>
            </a:pPr>
            <a:r>
              <a:rPr lang="en-US" dirty="0">
                <a:solidFill>
                  <a:srgbClr val="000000"/>
                </a:solidFill>
                <a:latin typeface="Arial"/>
                <a:cs typeface="Arial"/>
              </a:rPr>
              <a:t>Documentation that a student is in conservatorship under another party other than Texas DFPS (e.g. Unaccompanied Refugee Minors)</a:t>
            </a:r>
          </a:p>
          <a:p>
            <a:pPr marL="234950" indent="-234950">
              <a:spcBef>
                <a:spcPts val="0"/>
              </a:spcBef>
              <a:spcAft>
                <a:spcPts val="1200"/>
              </a:spcAft>
              <a:buClr>
                <a:schemeClr val="accent1"/>
              </a:buClr>
              <a:buSzPct val="90000"/>
              <a:buFont typeface="Arial"/>
              <a:buChar char="•"/>
            </a:pPr>
            <a:endParaRPr lang="en-US" dirty="0">
              <a:solidFill>
                <a:srgbClr val="000000"/>
              </a:solidFill>
              <a:latin typeface="Arial"/>
              <a:cs typeface="Arial"/>
            </a:endParaRPr>
          </a:p>
        </p:txBody>
      </p:sp>
    </p:spTree>
    <p:extLst>
      <p:ext uri="{BB962C8B-B14F-4D97-AF65-F5344CB8AC3E}">
        <p14:creationId xmlns:p14="http://schemas.microsoft.com/office/powerpoint/2010/main" val="355364720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294967295"/>
          </p:nvPr>
        </p:nvSpPr>
        <p:spPr>
          <a:xfrm>
            <a:off x="8115852" y="6538477"/>
            <a:ext cx="772654" cy="257496"/>
          </a:xfrm>
          <a:prstGeom prst="rect">
            <a:avLst/>
          </a:prstGeom>
        </p:spPr>
        <p:txBody>
          <a:bodyPr/>
          <a:lstStyle/>
          <a:p>
            <a:r>
              <a:rPr lang="en-US" sz="1100" smtClean="0"/>
              <a:t>Slide </a:t>
            </a:r>
            <a:fld id="{7F5CE407-6216-4202-80E4-A30DC2F709B2}" type="slidenum">
              <a:rPr lang="en-US" sz="1100" smtClean="0"/>
              <a:pPr/>
              <a:t>68</a:t>
            </a:fld>
            <a:endParaRPr lang="en-US" sz="1100" dirty="0"/>
          </a:p>
        </p:txBody>
      </p:sp>
      <p:sp>
        <p:nvSpPr>
          <p:cNvPr id="15"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2"/>
          <p:cNvSpPr>
            <a:spLocks noGrp="1" noChangeArrowheads="1"/>
          </p:cNvSpPr>
          <p:nvPr>
            <p:ph type="title"/>
          </p:nvPr>
        </p:nvSpPr>
        <p:spPr>
          <a:xfrm>
            <a:off x="207367" y="1099281"/>
            <a:ext cx="8401334" cy="428140"/>
          </a:xfrm>
        </p:spPr>
        <p:txBody>
          <a:bodyPr>
            <a:noAutofit/>
          </a:bodyPr>
          <a:lstStyle/>
          <a:p>
            <a:pPr algn="l" eaLnBrk="1" hangingPunct="1">
              <a:defRPr/>
            </a:pPr>
            <a:r>
              <a:rPr lang="en-US" sz="2800" b="1" dirty="0" smtClean="0">
                <a:latin typeface="Arial"/>
                <a:cs typeface="Arial"/>
              </a:rPr>
              <a:t>“Substitute Care” and Foster Care </a:t>
            </a:r>
            <a:r>
              <a:rPr lang="en-US" sz="2400" i="1" dirty="0" smtClean="0">
                <a:latin typeface="Arial"/>
                <a:cs typeface="Arial"/>
              </a:rPr>
              <a:t>(continued)</a:t>
            </a:r>
            <a:endParaRPr sz="2400" i="1" dirty="0" smtClean="0">
              <a:latin typeface="Arial"/>
              <a:cs typeface="Arial"/>
            </a:endParaRPr>
          </a:p>
        </p:txBody>
      </p:sp>
      <p:sp>
        <p:nvSpPr>
          <p:cNvPr id="9" name="Rectangle 3"/>
          <p:cNvSpPr txBox="1">
            <a:spLocks noChangeArrowheads="1"/>
          </p:cNvSpPr>
          <p:nvPr/>
        </p:nvSpPr>
        <p:spPr>
          <a:xfrm>
            <a:off x="207368" y="1756295"/>
            <a:ext cx="8681138" cy="453935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1" indent="0">
              <a:spcBef>
                <a:spcPts val="0"/>
              </a:spcBef>
              <a:spcAft>
                <a:spcPts val="1200"/>
              </a:spcAft>
              <a:buClr>
                <a:schemeClr val="accent1">
                  <a:lumMod val="60000"/>
                  <a:lumOff val="40000"/>
                </a:schemeClr>
              </a:buClr>
              <a:buNone/>
            </a:pPr>
            <a:r>
              <a:rPr lang="en-US" sz="2800" dirty="0">
                <a:solidFill>
                  <a:srgbClr val="000000"/>
                </a:solidFill>
                <a:latin typeface="Arial"/>
                <a:ea typeface="MS PGothic" charset="0"/>
                <a:cs typeface="Arial"/>
              </a:rPr>
              <a:t>Any of the following documentation </a:t>
            </a:r>
            <a:r>
              <a:rPr lang="en-US" sz="2800" dirty="0" smtClean="0">
                <a:solidFill>
                  <a:srgbClr val="000000"/>
                </a:solidFill>
                <a:latin typeface="Arial"/>
                <a:ea typeface="MS PGothic" charset="0"/>
                <a:cs typeface="Arial"/>
              </a:rPr>
              <a:t>would indicate </a:t>
            </a:r>
            <a:r>
              <a:rPr lang="en-US" sz="2800" dirty="0">
                <a:solidFill>
                  <a:srgbClr val="000000"/>
                </a:solidFill>
                <a:latin typeface="Arial"/>
                <a:ea typeface="MS PGothic" charset="0"/>
                <a:cs typeface="Arial"/>
              </a:rPr>
              <a:t>that a student </a:t>
            </a:r>
            <a:r>
              <a:rPr lang="en-US" sz="2800" b="1" dirty="0" smtClean="0">
                <a:solidFill>
                  <a:srgbClr val="000000"/>
                </a:solidFill>
                <a:latin typeface="Arial"/>
                <a:ea typeface="MS PGothic" charset="0"/>
                <a:cs typeface="Arial"/>
              </a:rPr>
              <a:t>is eligible </a:t>
            </a:r>
            <a:r>
              <a:rPr lang="en-US" sz="2800" dirty="0" smtClean="0">
                <a:solidFill>
                  <a:srgbClr val="000000"/>
                </a:solidFill>
                <a:latin typeface="Arial"/>
                <a:ea typeface="MS PGothic" charset="0"/>
                <a:cs typeface="Arial"/>
              </a:rPr>
              <a:t>for M-V services:</a:t>
            </a:r>
            <a:endParaRPr lang="en-US" sz="2800" dirty="0"/>
          </a:p>
          <a:p>
            <a:pPr marL="234950" indent="-234950">
              <a:spcBef>
                <a:spcPts val="1200"/>
              </a:spcBef>
              <a:spcAft>
                <a:spcPts val="1800"/>
              </a:spcAft>
              <a:buClr>
                <a:schemeClr val="accent1"/>
              </a:buClr>
              <a:buSzPct val="90000"/>
              <a:buFont typeface="Arial"/>
              <a:buChar char="•"/>
            </a:pPr>
            <a:r>
              <a:rPr lang="en-US" dirty="0" smtClean="0">
                <a:solidFill>
                  <a:srgbClr val="000000"/>
                </a:solidFill>
                <a:latin typeface="Arial"/>
                <a:cs typeface="Arial"/>
              </a:rPr>
              <a:t>State </a:t>
            </a:r>
            <a:r>
              <a:rPr lang="en-US" dirty="0">
                <a:solidFill>
                  <a:srgbClr val="000000"/>
                </a:solidFill>
                <a:latin typeface="Arial"/>
                <a:cs typeface="Arial"/>
              </a:rPr>
              <a:t>of </a:t>
            </a:r>
            <a:r>
              <a:rPr lang="en-US" dirty="0" smtClean="0">
                <a:solidFill>
                  <a:srgbClr val="000000"/>
                </a:solidFill>
                <a:latin typeface="Arial"/>
                <a:cs typeface="Arial"/>
              </a:rPr>
              <a:t>Texas Authorization </a:t>
            </a:r>
            <a:r>
              <a:rPr lang="en-US" dirty="0">
                <a:solidFill>
                  <a:srgbClr val="000000"/>
                </a:solidFill>
                <a:latin typeface="Arial"/>
                <a:cs typeface="Arial"/>
              </a:rPr>
              <a:t>Agreement for Nonparent Relative or Voluntary </a:t>
            </a:r>
            <a:r>
              <a:rPr lang="en-US" dirty="0" smtClean="0">
                <a:solidFill>
                  <a:srgbClr val="000000"/>
                </a:solidFill>
                <a:latin typeface="Arial"/>
                <a:cs typeface="Arial"/>
              </a:rPr>
              <a:t>Caregiver </a:t>
            </a:r>
          </a:p>
          <a:p>
            <a:pPr marL="234950" indent="-234950">
              <a:spcBef>
                <a:spcPts val="0"/>
              </a:spcBef>
              <a:spcAft>
                <a:spcPts val="1800"/>
              </a:spcAft>
              <a:buClr>
                <a:schemeClr val="accent1"/>
              </a:buClr>
              <a:buSzPct val="90000"/>
              <a:buFont typeface="Arial"/>
              <a:buChar char="•"/>
            </a:pPr>
            <a:r>
              <a:rPr lang="en-US" dirty="0" smtClean="0">
                <a:solidFill>
                  <a:srgbClr val="000000"/>
                </a:solidFill>
                <a:latin typeface="Arial"/>
                <a:cs typeface="Arial"/>
              </a:rPr>
              <a:t>Agreement </a:t>
            </a:r>
            <a:r>
              <a:rPr lang="en-US" dirty="0">
                <a:solidFill>
                  <a:srgbClr val="000000"/>
                </a:solidFill>
                <a:latin typeface="Arial"/>
                <a:cs typeface="Arial"/>
              </a:rPr>
              <a:t>for a Parental Child Safety Placement - DFPS </a:t>
            </a:r>
            <a:r>
              <a:rPr lang="en-US" dirty="0" smtClean="0">
                <a:solidFill>
                  <a:srgbClr val="000000"/>
                </a:solidFill>
                <a:latin typeface="Arial"/>
                <a:cs typeface="Arial"/>
              </a:rPr>
              <a:t>2298</a:t>
            </a:r>
            <a:endParaRPr lang="en-US" dirty="0">
              <a:solidFill>
                <a:srgbClr val="000000"/>
              </a:solidFill>
              <a:latin typeface="Arial"/>
              <a:cs typeface="Arial"/>
            </a:endParaRPr>
          </a:p>
          <a:p>
            <a:pPr marL="234950" indent="-234950">
              <a:spcBef>
                <a:spcPts val="0"/>
              </a:spcBef>
              <a:spcAft>
                <a:spcPts val="1800"/>
              </a:spcAft>
              <a:buClr>
                <a:schemeClr val="accent1"/>
              </a:buClr>
              <a:buSzPct val="90000"/>
              <a:buFont typeface="Arial"/>
              <a:buChar char="•"/>
            </a:pPr>
            <a:r>
              <a:rPr lang="en-US" dirty="0" smtClean="0">
                <a:solidFill>
                  <a:srgbClr val="000000"/>
                </a:solidFill>
                <a:latin typeface="Arial"/>
                <a:cs typeface="Arial"/>
              </a:rPr>
              <a:t>Home </a:t>
            </a:r>
            <a:r>
              <a:rPr lang="en-US" dirty="0">
                <a:solidFill>
                  <a:srgbClr val="000000"/>
                </a:solidFill>
                <a:latin typeface="Arial"/>
                <a:cs typeface="Arial"/>
              </a:rPr>
              <a:t>and Community-based Services (HCS), Department of Aging and Disability Services - Form </a:t>
            </a:r>
            <a:r>
              <a:rPr lang="en-US" dirty="0" smtClean="0">
                <a:solidFill>
                  <a:srgbClr val="000000"/>
                </a:solidFill>
                <a:latin typeface="Arial"/>
                <a:cs typeface="Arial"/>
              </a:rPr>
              <a:t>8665 </a:t>
            </a:r>
            <a:endParaRPr lang="en-US" dirty="0">
              <a:solidFill>
                <a:srgbClr val="000000"/>
              </a:solidFill>
              <a:latin typeface="Arial"/>
              <a:cs typeface="Arial"/>
            </a:endParaRPr>
          </a:p>
        </p:txBody>
      </p:sp>
    </p:spTree>
    <p:extLst>
      <p:ext uri="{BB962C8B-B14F-4D97-AF65-F5344CB8AC3E}">
        <p14:creationId xmlns:p14="http://schemas.microsoft.com/office/powerpoint/2010/main" val="306258175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69</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3"/>
          <p:cNvSpPr txBox="1">
            <a:spLocks noChangeArrowheads="1"/>
          </p:cNvSpPr>
          <p:nvPr/>
        </p:nvSpPr>
        <p:spPr>
          <a:xfrm>
            <a:off x="207369" y="1756296"/>
            <a:ext cx="8681137" cy="414756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512763" indent="0">
              <a:buNone/>
              <a:tabLst>
                <a:tab pos="458788" algn="l"/>
              </a:tabLst>
              <a:defRPr/>
            </a:pPr>
            <a:r>
              <a:rPr lang="en-US" sz="2800" dirty="0">
                <a:solidFill>
                  <a:schemeClr val="tx1"/>
                </a:solidFill>
                <a:latin typeface="Arial"/>
                <a:cs typeface="Arial"/>
              </a:rPr>
              <a:t>Under Supreme Court decision </a:t>
            </a:r>
            <a:r>
              <a:rPr lang="en-US" sz="2800" b="1" dirty="0" err="1">
                <a:solidFill>
                  <a:schemeClr val="tx1"/>
                </a:solidFill>
                <a:latin typeface="Arial"/>
                <a:cs typeface="Arial"/>
              </a:rPr>
              <a:t>Plyler</a:t>
            </a:r>
            <a:r>
              <a:rPr lang="en-US" sz="2800" b="1" dirty="0">
                <a:solidFill>
                  <a:schemeClr val="tx1"/>
                </a:solidFill>
                <a:latin typeface="Arial"/>
                <a:cs typeface="Arial"/>
              </a:rPr>
              <a:t> v. Doe, undocumented students</a:t>
            </a:r>
            <a:r>
              <a:rPr lang="en-US" sz="2800" dirty="0">
                <a:solidFill>
                  <a:schemeClr val="tx1"/>
                </a:solidFill>
                <a:latin typeface="Arial"/>
                <a:cs typeface="Arial"/>
              </a:rPr>
              <a:t> entering the US from Mexico, Central America, and other countries</a:t>
            </a:r>
            <a:r>
              <a:rPr lang="en-US" sz="2800" b="1" dirty="0">
                <a:solidFill>
                  <a:schemeClr val="tx1"/>
                </a:solidFill>
                <a:latin typeface="Arial"/>
                <a:cs typeface="Arial"/>
              </a:rPr>
              <a:t> have the right to enroll in and attend public schools </a:t>
            </a:r>
            <a:r>
              <a:rPr lang="en-US" sz="2800" dirty="0">
                <a:solidFill>
                  <a:schemeClr val="tx1"/>
                </a:solidFill>
                <a:latin typeface="Arial"/>
                <a:cs typeface="Arial"/>
              </a:rPr>
              <a:t>in the US, just as any citizen would.</a:t>
            </a:r>
            <a:r>
              <a:rPr lang="en-US" sz="2800" dirty="0"/>
              <a:t/>
            </a:r>
            <a:br>
              <a:rPr lang="en-US" sz="2800" dirty="0"/>
            </a:br>
            <a:r>
              <a:rPr lang="en-US" sz="2800" dirty="0"/>
              <a:t/>
            </a:r>
            <a:br>
              <a:rPr lang="en-US" sz="2800" dirty="0"/>
            </a:br>
            <a:endParaRPr lang="en-US" sz="2800" dirty="0"/>
          </a:p>
          <a:p>
            <a:pPr marL="273050" indent="-273050">
              <a:spcBef>
                <a:spcPct val="35000"/>
              </a:spcBef>
              <a:spcAft>
                <a:spcPts val="1800"/>
              </a:spcAft>
              <a:buClr>
                <a:srgbClr val="BE0000"/>
              </a:buClr>
              <a:buFont typeface="Arial"/>
              <a:buChar char="•"/>
              <a:tabLst>
                <a:tab pos="0" algn="l"/>
              </a:tabLst>
              <a:defRPr/>
            </a:pPr>
            <a:endParaRPr lang="en-US" i="1" dirty="0" smtClean="0">
              <a:solidFill>
                <a:srgbClr val="000000"/>
              </a:solidFill>
              <a:latin typeface="Arial"/>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Undocumented Immigrants</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2"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Tree>
    <p:extLst>
      <p:ext uri="{BB962C8B-B14F-4D97-AF65-F5344CB8AC3E}">
        <p14:creationId xmlns:p14="http://schemas.microsoft.com/office/powerpoint/2010/main" val="24759289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r>
              <a:rPr lang="en-US" sz="1100" smtClean="0"/>
              <a:t>Slide </a:t>
            </a:r>
            <a:fld id="{7F5CE407-6216-4202-80E4-A30DC2F709B2}" type="slidenum">
              <a:rPr lang="en-US" sz="1100" smtClean="0"/>
              <a:pPr/>
              <a:t>7</a:t>
            </a:fld>
            <a:endParaRPr lang="en-US" sz="1100" dirty="0"/>
          </a:p>
        </p:txBody>
      </p:sp>
      <p:sp>
        <p:nvSpPr>
          <p:cNvPr id="7" name="Rectangle 2"/>
          <p:cNvSpPr txBox="1">
            <a:spLocks noChangeArrowheads="1"/>
          </p:cNvSpPr>
          <p:nvPr/>
        </p:nvSpPr>
        <p:spPr>
          <a:xfrm>
            <a:off x="268839" y="1047579"/>
            <a:ext cx="8619667" cy="49042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6350" indent="-6350">
              <a:spcBef>
                <a:spcPct val="0"/>
              </a:spcBef>
              <a:buFont typeface="Wingdings" charset="0"/>
              <a:buNone/>
            </a:pPr>
            <a:r>
              <a:rPr lang="en-US" sz="2800" b="1" dirty="0" smtClean="0">
                <a:solidFill>
                  <a:srgbClr val="000000"/>
                </a:solidFill>
                <a:latin typeface="Arial"/>
                <a:ea typeface="MS PGothic" charset="0"/>
                <a:cs typeface="Arial"/>
              </a:rPr>
              <a:t>In order to comply with the ESSA rules regarding the training of homeless education personnel across the state, please register for this training  </a:t>
            </a:r>
            <a:r>
              <a:rPr lang="en-US" sz="2800" b="1" i="1" u="sng" dirty="0" smtClean="0">
                <a:solidFill>
                  <a:srgbClr val="000000"/>
                </a:solidFill>
                <a:latin typeface="Arial"/>
                <a:ea typeface="MS PGothic" charset="0"/>
                <a:cs typeface="Arial"/>
              </a:rPr>
              <a:t>in addition</a:t>
            </a:r>
            <a:r>
              <a:rPr lang="en-US" sz="2800" b="1" dirty="0" smtClean="0">
                <a:solidFill>
                  <a:srgbClr val="000000"/>
                </a:solidFill>
                <a:latin typeface="Arial"/>
                <a:ea typeface="MS PGothic" charset="0"/>
                <a:cs typeface="Arial"/>
              </a:rPr>
              <a:t>  to any registration or sign-in you have done already today.</a:t>
            </a:r>
          </a:p>
          <a:p>
            <a:pPr marL="6350" indent="-6350">
              <a:spcBef>
                <a:spcPct val="0"/>
              </a:spcBef>
              <a:buFont typeface="Wingdings" charset="0"/>
              <a:buNone/>
            </a:pPr>
            <a:endParaRPr lang="en-US" sz="2800" b="1" dirty="0">
              <a:solidFill>
                <a:srgbClr val="000000"/>
              </a:solidFill>
              <a:latin typeface="Arial"/>
              <a:ea typeface="MS PGothic" charset="0"/>
              <a:cs typeface="Arial"/>
            </a:endParaRPr>
          </a:p>
          <a:p>
            <a:pPr marL="6350" indent="-6350">
              <a:spcBef>
                <a:spcPct val="0"/>
              </a:spcBef>
              <a:buNone/>
            </a:pPr>
            <a:r>
              <a:rPr lang="en-US" sz="2800" b="1" dirty="0">
                <a:solidFill>
                  <a:srgbClr val="000000"/>
                </a:solidFill>
                <a:latin typeface="Arial"/>
                <a:ea typeface="MS PGothic" charset="0"/>
                <a:cs typeface="Arial"/>
              </a:rPr>
              <a:t>U</a:t>
            </a:r>
            <a:r>
              <a:rPr lang="en-US" sz="2800" b="1" dirty="0" smtClean="0">
                <a:solidFill>
                  <a:srgbClr val="000000"/>
                </a:solidFill>
                <a:latin typeface="Arial"/>
                <a:ea typeface="MS PGothic" charset="0"/>
                <a:cs typeface="Arial"/>
              </a:rPr>
              <a:t>se any electronic device to log in to</a:t>
            </a:r>
          </a:p>
          <a:p>
            <a:pPr marL="6350" indent="-6350" algn="ctr">
              <a:spcBef>
                <a:spcPct val="0"/>
              </a:spcBef>
              <a:buNone/>
            </a:pPr>
            <a:endParaRPr lang="en-US" sz="2800" b="1" dirty="0">
              <a:solidFill>
                <a:schemeClr val="tx1"/>
              </a:solidFill>
              <a:latin typeface="Arial"/>
              <a:ea typeface="MS PGothic" charset="0"/>
              <a:cs typeface="Arial"/>
              <a:hlinkClick r:id="rId3"/>
            </a:endParaRPr>
          </a:p>
          <a:p>
            <a:pPr marL="6350" indent="-6350" algn="ctr">
              <a:spcBef>
                <a:spcPct val="0"/>
              </a:spcBef>
              <a:buNone/>
            </a:pPr>
            <a:r>
              <a:rPr lang="en-US" sz="3200" b="1" u="sng" dirty="0" smtClean="0">
                <a:solidFill>
                  <a:schemeClr val="tx1"/>
                </a:solidFill>
                <a:latin typeface="Arial"/>
                <a:cs typeface="Arial"/>
                <a:hlinkClick r:id="rId3"/>
              </a:rPr>
              <a:t>http</a:t>
            </a:r>
            <a:r>
              <a:rPr lang="en-US" sz="3200" b="1" u="sng" dirty="0">
                <a:solidFill>
                  <a:schemeClr val="tx1"/>
                </a:solidFill>
                <a:latin typeface="Arial"/>
                <a:cs typeface="Arial"/>
                <a:hlinkClick r:id="rId3"/>
              </a:rPr>
              <a:t>://www.region10.org/</a:t>
            </a:r>
            <a:r>
              <a:rPr lang="en-US" sz="3200" b="1" u="sng" dirty="0" smtClean="0">
                <a:solidFill>
                  <a:schemeClr val="tx1"/>
                </a:solidFill>
                <a:latin typeface="Arial"/>
                <a:cs typeface="Arial"/>
                <a:hlinkClick r:id="rId3"/>
              </a:rPr>
              <a:t>mvhpd</a:t>
            </a:r>
            <a:endParaRPr lang="en-US" sz="3200" b="1" dirty="0" smtClean="0">
              <a:solidFill>
                <a:schemeClr val="tx1"/>
              </a:solidFill>
              <a:latin typeface="Arial"/>
              <a:ea typeface="MS PGothic" charset="0"/>
              <a:cs typeface="Arial"/>
            </a:endParaRPr>
          </a:p>
          <a:p>
            <a:pPr algn="ctr">
              <a:spcBef>
                <a:spcPct val="0"/>
              </a:spcBef>
              <a:buFont typeface="Wingdings" charset="0"/>
              <a:buNone/>
            </a:pPr>
            <a:endParaRPr lang="en-US" sz="3200" b="1" dirty="0">
              <a:solidFill>
                <a:srgbClr val="FF0000"/>
              </a:solidFill>
              <a:latin typeface="Albertus Extra Bold" charset="0"/>
              <a:ea typeface="MS PGothic" charset="0"/>
            </a:endParaRPr>
          </a:p>
        </p:txBody>
      </p: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Welcome</a:t>
            </a:r>
            <a:endParaRPr lang="en-US" sz="4000" b="1" dirty="0">
              <a:latin typeface="Arial"/>
              <a:ea typeface="MS PGothic" charset="0"/>
              <a:cs typeface="Arial"/>
            </a:endParaRPr>
          </a:p>
        </p:txBody>
      </p:sp>
    </p:spTree>
    <p:extLst>
      <p:ext uri="{BB962C8B-B14F-4D97-AF65-F5344CB8AC3E}">
        <p14:creationId xmlns:p14="http://schemas.microsoft.com/office/powerpoint/2010/main" val="338690900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70</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3"/>
          <p:cNvSpPr txBox="1">
            <a:spLocks noChangeArrowheads="1"/>
          </p:cNvSpPr>
          <p:nvPr/>
        </p:nvSpPr>
        <p:spPr>
          <a:xfrm>
            <a:off x="207369" y="1756296"/>
            <a:ext cx="8681137" cy="414756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512763" indent="0">
              <a:buNone/>
              <a:tabLst>
                <a:tab pos="458788" algn="l"/>
              </a:tabLst>
              <a:defRPr/>
            </a:pPr>
            <a:r>
              <a:rPr lang="en-US" sz="2800" dirty="0">
                <a:solidFill>
                  <a:srgbClr val="000000"/>
                </a:solidFill>
                <a:latin typeface="Arial"/>
                <a:cs typeface="Arial"/>
              </a:rPr>
              <a:t>While children are in detention and temporary shelter, the Department of Health and Human Services (DHHS) has the legal obligation to meet their basic needs, including shelter, food, health care and education</a:t>
            </a:r>
            <a:r>
              <a:rPr lang="en-US" sz="2800" dirty="0" smtClean="0">
                <a:solidFill>
                  <a:srgbClr val="000000"/>
                </a:solidFill>
                <a:latin typeface="Arial"/>
                <a:cs typeface="Arial"/>
              </a:rPr>
              <a:t>.</a:t>
            </a:r>
            <a:r>
              <a:rPr lang="en-US" sz="2800" dirty="0">
                <a:solidFill>
                  <a:srgbClr val="000000"/>
                </a:solidFill>
                <a:latin typeface="Arial"/>
                <a:cs typeface="Arial"/>
              </a:rPr>
              <a:t/>
            </a:r>
            <a:br>
              <a:rPr lang="en-US" sz="2800" dirty="0">
                <a:solidFill>
                  <a:srgbClr val="000000"/>
                </a:solidFill>
                <a:latin typeface="Arial"/>
                <a:cs typeface="Arial"/>
              </a:rPr>
            </a:br>
            <a:r>
              <a:rPr lang="en-US" sz="2800" dirty="0"/>
              <a:t/>
            </a:r>
            <a:br>
              <a:rPr lang="en-US" sz="2800" dirty="0"/>
            </a:br>
            <a:endParaRPr lang="en-US" sz="2800" dirty="0"/>
          </a:p>
          <a:p>
            <a:pPr marL="273050" indent="-273050">
              <a:spcBef>
                <a:spcPct val="35000"/>
              </a:spcBef>
              <a:spcAft>
                <a:spcPts val="1800"/>
              </a:spcAft>
              <a:buClr>
                <a:srgbClr val="BE0000"/>
              </a:buClr>
              <a:buFont typeface="Arial"/>
              <a:buChar char="•"/>
              <a:tabLst>
                <a:tab pos="0" algn="l"/>
              </a:tabLst>
              <a:defRPr/>
            </a:pPr>
            <a:endParaRPr lang="en-US" i="1" dirty="0" smtClean="0">
              <a:solidFill>
                <a:srgbClr val="000000"/>
              </a:solidFill>
              <a:latin typeface="Arial"/>
              <a:cs typeface="Arial"/>
            </a:endParaRPr>
          </a:p>
        </p:txBody>
      </p:sp>
      <p:sp>
        <p:nvSpPr>
          <p:cNvPr id="9" name="Rectangle 2"/>
          <p:cNvSpPr>
            <a:spLocks noGrp="1" noChangeArrowheads="1"/>
          </p:cNvSpPr>
          <p:nvPr>
            <p:ph type="title"/>
          </p:nvPr>
        </p:nvSpPr>
        <p:spPr>
          <a:xfrm>
            <a:off x="207367" y="1072260"/>
            <a:ext cx="8507640" cy="535427"/>
          </a:xfrm>
        </p:spPr>
        <p:txBody>
          <a:bodyPr anchor="t" anchorCtr="0">
            <a:noAutofit/>
          </a:bodyPr>
          <a:lstStyle/>
          <a:p>
            <a:pPr algn="l">
              <a:defRPr/>
            </a:pPr>
            <a:r>
              <a:rPr lang="en-US" sz="2800" b="1" dirty="0" smtClean="0">
                <a:latin typeface="Arial"/>
                <a:cs typeface="Arial"/>
              </a:rPr>
              <a:t>Unaccompanied Immigrant/Alien Children (UIC)</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Tree>
    <p:extLst>
      <p:ext uri="{BB962C8B-B14F-4D97-AF65-F5344CB8AC3E}">
        <p14:creationId xmlns:p14="http://schemas.microsoft.com/office/powerpoint/2010/main" val="24266407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71</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3"/>
          <p:cNvSpPr txBox="1">
            <a:spLocks noChangeArrowheads="1"/>
          </p:cNvSpPr>
          <p:nvPr/>
        </p:nvSpPr>
        <p:spPr>
          <a:xfrm>
            <a:off x="207369" y="1661725"/>
            <a:ext cx="8761611" cy="476902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41300" indent="-241300">
              <a:spcBef>
                <a:spcPts val="0"/>
              </a:spcBef>
              <a:spcAft>
                <a:spcPts val="600"/>
              </a:spcAft>
              <a:buFont typeface="Arial" charset="0"/>
              <a:buChar char="•"/>
            </a:pPr>
            <a:r>
              <a:rPr lang="en-US" dirty="0">
                <a:solidFill>
                  <a:srgbClr val="000000"/>
                </a:solidFill>
                <a:latin typeface="Arial"/>
                <a:cs typeface="Arial"/>
              </a:rPr>
              <a:t>UIC exist in a complex legal limbo that affects their housing </a:t>
            </a:r>
            <a:r>
              <a:rPr lang="en-US" dirty="0" smtClean="0">
                <a:solidFill>
                  <a:srgbClr val="000000"/>
                </a:solidFill>
                <a:latin typeface="Arial"/>
                <a:cs typeface="Arial"/>
              </a:rPr>
              <a:t>status</a:t>
            </a:r>
          </a:p>
          <a:p>
            <a:pPr marL="241300" indent="-241300">
              <a:spcBef>
                <a:spcPts val="0"/>
              </a:spcBef>
              <a:spcAft>
                <a:spcPts val="600"/>
              </a:spcAft>
              <a:buFont typeface="Arial" charset="0"/>
              <a:buChar char="•"/>
            </a:pPr>
            <a:r>
              <a:rPr lang="en-US" dirty="0" smtClean="0">
                <a:solidFill>
                  <a:srgbClr val="000000"/>
                </a:solidFill>
                <a:latin typeface="Arial"/>
                <a:cs typeface="Arial"/>
              </a:rPr>
              <a:t>From </a:t>
            </a:r>
            <a:r>
              <a:rPr lang="en-US" dirty="0">
                <a:solidFill>
                  <a:srgbClr val="000000"/>
                </a:solidFill>
                <a:latin typeface="Arial"/>
                <a:cs typeface="Arial"/>
              </a:rPr>
              <a:t>their initial apprehension to their transfer to temporary DHHS custody awaiting longer-term placement, they are essentially in federal </a:t>
            </a:r>
            <a:r>
              <a:rPr lang="en-US" dirty="0" smtClean="0">
                <a:solidFill>
                  <a:srgbClr val="000000"/>
                </a:solidFill>
                <a:latin typeface="Arial"/>
                <a:cs typeface="Arial"/>
              </a:rPr>
              <a:t>custody </a:t>
            </a:r>
          </a:p>
          <a:p>
            <a:pPr marL="241300" indent="-241300">
              <a:spcBef>
                <a:spcPts val="0"/>
              </a:spcBef>
              <a:spcAft>
                <a:spcPts val="600"/>
              </a:spcAft>
              <a:buFont typeface="Arial" charset="0"/>
              <a:buChar char="•"/>
            </a:pPr>
            <a:r>
              <a:rPr lang="en-US" dirty="0" smtClean="0">
                <a:solidFill>
                  <a:srgbClr val="000000"/>
                </a:solidFill>
                <a:latin typeface="Arial"/>
                <a:cs typeface="Arial"/>
              </a:rPr>
              <a:t>Generally</a:t>
            </a:r>
            <a:r>
              <a:rPr lang="en-US" dirty="0">
                <a:solidFill>
                  <a:srgbClr val="000000"/>
                </a:solidFill>
                <a:latin typeface="Arial"/>
                <a:cs typeface="Arial"/>
              </a:rPr>
              <a:t>, children in this status are </a:t>
            </a:r>
            <a:r>
              <a:rPr lang="en-US" b="1" dirty="0">
                <a:solidFill>
                  <a:srgbClr val="000000"/>
                </a:solidFill>
                <a:latin typeface="Arial"/>
                <a:cs typeface="Arial"/>
              </a:rPr>
              <a:t>not eligible </a:t>
            </a:r>
            <a:r>
              <a:rPr lang="en-US" dirty="0">
                <a:solidFill>
                  <a:srgbClr val="000000"/>
                </a:solidFill>
                <a:latin typeface="Arial"/>
                <a:cs typeface="Arial"/>
              </a:rPr>
              <a:t>for McKinney-Vento services, because they would not </a:t>
            </a:r>
            <a:r>
              <a:rPr lang="en-US" dirty="0" smtClean="0">
                <a:solidFill>
                  <a:srgbClr val="000000"/>
                </a:solidFill>
                <a:latin typeface="Arial"/>
                <a:cs typeface="Arial"/>
              </a:rPr>
              <a:t>be considered </a:t>
            </a:r>
            <a:r>
              <a:rPr lang="en-US" dirty="0">
                <a:solidFill>
                  <a:srgbClr val="000000"/>
                </a:solidFill>
                <a:latin typeface="Arial"/>
                <a:cs typeface="Arial"/>
              </a:rPr>
              <a:t>“</a:t>
            </a:r>
            <a:r>
              <a:rPr lang="en-US" dirty="0" smtClean="0">
                <a:solidFill>
                  <a:srgbClr val="000000"/>
                </a:solidFill>
                <a:latin typeface="Arial"/>
                <a:cs typeface="Arial"/>
              </a:rPr>
              <a:t>homeless</a:t>
            </a:r>
          </a:p>
          <a:p>
            <a:pPr marL="241300" indent="-241300">
              <a:spcBef>
                <a:spcPts val="0"/>
              </a:spcBef>
              <a:spcAft>
                <a:spcPts val="600"/>
              </a:spcAft>
              <a:buFont typeface="Arial" charset="0"/>
              <a:buChar char="•"/>
            </a:pPr>
            <a:r>
              <a:rPr lang="en-US" dirty="0" smtClean="0">
                <a:solidFill>
                  <a:srgbClr val="000000"/>
                </a:solidFill>
                <a:latin typeface="Arial"/>
                <a:cs typeface="Arial"/>
              </a:rPr>
              <a:t>Education services are provided on-site</a:t>
            </a:r>
            <a:endParaRPr lang="en-US" dirty="0" smtClean="0">
              <a:latin typeface="Arial"/>
              <a:cs typeface="Arial"/>
            </a:endParaRPr>
          </a:p>
          <a:p>
            <a:pPr marL="241300" indent="-241300">
              <a:spcBef>
                <a:spcPts val="0"/>
              </a:spcBef>
              <a:spcAft>
                <a:spcPts val="600"/>
              </a:spcAft>
              <a:buFont typeface="Arial" charset="0"/>
              <a:buChar char="•"/>
            </a:pPr>
            <a:r>
              <a:rPr lang="en-US" dirty="0">
                <a:solidFill>
                  <a:srgbClr val="000000"/>
                </a:solidFill>
                <a:latin typeface="Arial"/>
                <a:cs typeface="Arial"/>
              </a:rPr>
              <a:t>C</a:t>
            </a:r>
            <a:r>
              <a:rPr lang="en-US" dirty="0" smtClean="0">
                <a:solidFill>
                  <a:srgbClr val="000000"/>
                </a:solidFill>
                <a:latin typeface="Arial"/>
                <a:cs typeface="Arial"/>
              </a:rPr>
              <a:t>hildren’s </a:t>
            </a:r>
            <a:r>
              <a:rPr lang="en-US" dirty="0">
                <a:solidFill>
                  <a:srgbClr val="000000"/>
                </a:solidFill>
                <a:latin typeface="Arial"/>
                <a:cs typeface="Arial"/>
              </a:rPr>
              <a:t>average stay in temporary placement is 35 </a:t>
            </a:r>
            <a:r>
              <a:rPr lang="en-US" dirty="0" smtClean="0">
                <a:solidFill>
                  <a:srgbClr val="000000"/>
                </a:solidFill>
                <a:latin typeface="Arial"/>
                <a:cs typeface="Arial"/>
              </a:rPr>
              <a:t>days </a:t>
            </a:r>
            <a:r>
              <a:rPr lang="en-US" dirty="0">
                <a:solidFill>
                  <a:srgbClr val="000000"/>
                </a:solidFill>
                <a:latin typeface="Arial"/>
                <a:cs typeface="Arial"/>
              </a:rPr>
              <a:t>until they are moved to a longer-term placement in the community</a:t>
            </a: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Unaccompanied Immigrant Children </a:t>
            </a:r>
            <a:r>
              <a:rPr lang="en-US" sz="2400" i="1" dirty="0" smtClean="0">
                <a:latin typeface="Arial"/>
                <a:cs typeface="Arial"/>
              </a:rPr>
              <a:t>(continued)</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2"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Tree>
    <p:extLst>
      <p:ext uri="{BB962C8B-B14F-4D97-AF65-F5344CB8AC3E}">
        <p14:creationId xmlns:p14="http://schemas.microsoft.com/office/powerpoint/2010/main" val="351358140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72</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8" name="Rectangle 3"/>
          <p:cNvSpPr txBox="1">
            <a:spLocks noChangeArrowheads="1"/>
          </p:cNvSpPr>
          <p:nvPr/>
        </p:nvSpPr>
        <p:spPr>
          <a:xfrm>
            <a:off x="207369" y="1756296"/>
            <a:ext cx="8681137" cy="414756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41300" indent="-241300">
              <a:spcAft>
                <a:spcPts val="1200"/>
              </a:spcAft>
              <a:buFont typeface="Arial"/>
              <a:buChar char="•"/>
            </a:pPr>
            <a:r>
              <a:rPr lang="en-US" dirty="0" smtClean="0">
                <a:solidFill>
                  <a:srgbClr val="000000"/>
                </a:solidFill>
                <a:latin typeface="Arial"/>
                <a:cs typeface="Arial"/>
              </a:rPr>
              <a:t>Once </a:t>
            </a:r>
            <a:r>
              <a:rPr lang="en-US" dirty="0">
                <a:solidFill>
                  <a:srgbClr val="000000"/>
                </a:solidFill>
                <a:latin typeface="Arial"/>
                <a:cs typeface="Arial"/>
              </a:rPr>
              <a:t>children are placed in the community, they are </a:t>
            </a:r>
            <a:r>
              <a:rPr lang="en-US" b="1" dirty="0">
                <a:solidFill>
                  <a:srgbClr val="000000"/>
                </a:solidFill>
                <a:latin typeface="Arial"/>
                <a:cs typeface="Arial"/>
              </a:rPr>
              <a:t>more likely to be eligible for McKinney-Vento </a:t>
            </a:r>
            <a:r>
              <a:rPr lang="en-US" b="1" dirty="0" smtClean="0">
                <a:solidFill>
                  <a:srgbClr val="000000"/>
                </a:solidFill>
                <a:latin typeface="Arial"/>
                <a:cs typeface="Arial"/>
              </a:rPr>
              <a:t>services</a:t>
            </a:r>
            <a:endParaRPr lang="en-US" dirty="0" smtClean="0">
              <a:solidFill>
                <a:srgbClr val="000000"/>
              </a:solidFill>
              <a:latin typeface="Arial"/>
              <a:cs typeface="Arial"/>
            </a:endParaRPr>
          </a:p>
          <a:p>
            <a:pPr marL="241300" indent="-241300">
              <a:spcAft>
                <a:spcPts val="1200"/>
              </a:spcAft>
              <a:buFont typeface="Arial"/>
              <a:buChar char="•"/>
            </a:pPr>
            <a:r>
              <a:rPr lang="en-US" dirty="0" smtClean="0">
                <a:solidFill>
                  <a:srgbClr val="000000"/>
                </a:solidFill>
                <a:latin typeface="Arial"/>
                <a:cs typeface="Arial"/>
              </a:rPr>
              <a:t>Once </a:t>
            </a:r>
            <a:r>
              <a:rPr lang="en-US" dirty="0">
                <a:solidFill>
                  <a:srgbClr val="000000"/>
                </a:solidFill>
                <a:latin typeface="Arial"/>
                <a:cs typeface="Arial"/>
              </a:rPr>
              <a:t>children have been placed in longer-term </a:t>
            </a:r>
            <a:r>
              <a:rPr lang="en-US" dirty="0" smtClean="0">
                <a:solidFill>
                  <a:srgbClr val="000000"/>
                </a:solidFill>
                <a:latin typeface="Arial"/>
                <a:cs typeface="Arial"/>
              </a:rPr>
              <a:t>accommodations—whether </a:t>
            </a:r>
            <a:r>
              <a:rPr lang="en-US" dirty="0">
                <a:solidFill>
                  <a:srgbClr val="000000"/>
                </a:solidFill>
                <a:latin typeface="Arial"/>
                <a:cs typeface="Arial"/>
              </a:rPr>
              <a:t>in a group home, shelter, foster family or with another </a:t>
            </a:r>
            <a:r>
              <a:rPr lang="en-US" dirty="0" smtClean="0">
                <a:solidFill>
                  <a:srgbClr val="000000"/>
                </a:solidFill>
                <a:latin typeface="Arial"/>
                <a:cs typeface="Arial"/>
              </a:rPr>
              <a:t>individual—their </a:t>
            </a:r>
            <a:r>
              <a:rPr lang="en-US" dirty="0">
                <a:solidFill>
                  <a:srgbClr val="000000"/>
                </a:solidFill>
                <a:latin typeface="Arial"/>
                <a:cs typeface="Arial"/>
              </a:rPr>
              <a:t>education becomes the responsibility of the local </a:t>
            </a:r>
            <a:r>
              <a:rPr lang="en-US" dirty="0" smtClean="0">
                <a:solidFill>
                  <a:srgbClr val="000000"/>
                </a:solidFill>
                <a:latin typeface="Arial"/>
                <a:cs typeface="Arial"/>
              </a:rPr>
              <a:t>school</a:t>
            </a:r>
            <a:r>
              <a:rPr lang="en-US" dirty="0">
                <a:solidFill>
                  <a:srgbClr val="000000"/>
                </a:solidFill>
                <a:latin typeface="Arial"/>
                <a:cs typeface="Arial"/>
              </a:rPr>
              <a:t> </a:t>
            </a:r>
            <a:r>
              <a:rPr lang="en-US" dirty="0" smtClean="0">
                <a:solidFill>
                  <a:srgbClr val="000000"/>
                </a:solidFill>
                <a:latin typeface="Arial"/>
                <a:cs typeface="Arial"/>
              </a:rPr>
              <a:t>district</a:t>
            </a:r>
          </a:p>
          <a:p>
            <a:pPr marL="241300" indent="-241300">
              <a:spcAft>
                <a:spcPts val="1200"/>
              </a:spcAft>
              <a:buFont typeface="Arial"/>
              <a:buChar char="•"/>
            </a:pPr>
            <a:r>
              <a:rPr lang="en-US" dirty="0" smtClean="0">
                <a:solidFill>
                  <a:srgbClr val="000000"/>
                </a:solidFill>
                <a:latin typeface="Arial"/>
                <a:cs typeface="Arial"/>
              </a:rPr>
              <a:t>When a child presents for enrollment at a school, his/her living situation must be assessed and a determination made about</a:t>
            </a:r>
            <a:r>
              <a:rPr lang="en-US" dirty="0">
                <a:solidFill>
                  <a:srgbClr val="000000"/>
                </a:solidFill>
                <a:latin typeface="Arial"/>
                <a:cs typeface="Arial"/>
              </a:rPr>
              <a:t> </a:t>
            </a:r>
            <a:r>
              <a:rPr lang="en-US" dirty="0" smtClean="0">
                <a:solidFill>
                  <a:srgbClr val="000000"/>
                </a:solidFill>
                <a:latin typeface="Arial"/>
                <a:cs typeface="Arial"/>
              </a:rPr>
              <a:t>their homeless status just as for any other student</a:t>
            </a:r>
            <a:endParaRPr lang="en-US" dirty="0">
              <a:solidFill>
                <a:srgbClr val="000000"/>
              </a:solidFill>
              <a:latin typeface="Arial"/>
              <a:cs typeface="Arial"/>
            </a:endParaRPr>
          </a:p>
          <a:p>
            <a:pPr marL="0" indent="0">
              <a:spcAft>
                <a:spcPts val="1200"/>
              </a:spcAft>
              <a:buNone/>
            </a:pPr>
            <a:endParaRPr lang="en-US" dirty="0">
              <a:latin typeface="Calibri" charset="0"/>
            </a:endParaRPr>
          </a:p>
          <a:p>
            <a:pPr marL="273050" indent="-273050">
              <a:spcBef>
                <a:spcPct val="35000"/>
              </a:spcBef>
              <a:spcAft>
                <a:spcPts val="1800"/>
              </a:spcAft>
              <a:buClr>
                <a:srgbClr val="BE0000"/>
              </a:buClr>
              <a:buFont typeface="Arial"/>
              <a:buChar char="•"/>
              <a:tabLst>
                <a:tab pos="0" algn="l"/>
              </a:tabLst>
              <a:defRPr/>
            </a:pPr>
            <a:endParaRPr lang="en-US" i="1" dirty="0" smtClean="0">
              <a:solidFill>
                <a:srgbClr val="000000"/>
              </a:solidFill>
              <a:latin typeface="Arial"/>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Unaccompanied Immigrant Children </a:t>
            </a:r>
            <a:r>
              <a:rPr lang="en-US" sz="2400" i="1" dirty="0">
                <a:latin typeface="Arial"/>
                <a:cs typeface="Arial"/>
              </a:rPr>
              <a:t>(continued)</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2" name="Rectangle 2"/>
          <p:cNvSpPr txBox="1">
            <a:spLocks noChangeArrowheads="1"/>
          </p:cNvSpPr>
          <p:nvPr/>
        </p:nvSpPr>
        <p:spPr>
          <a:xfrm>
            <a:off x="1486280" y="163703"/>
            <a:ext cx="74827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Definition of Homelessness</a:t>
            </a:r>
            <a:endParaRPr lang="en-US" sz="4000" b="1" dirty="0">
              <a:latin typeface="Arial"/>
              <a:ea typeface="MS PGothic" charset="0"/>
              <a:cs typeface="Arial"/>
            </a:endParaRPr>
          </a:p>
        </p:txBody>
      </p:sp>
    </p:spTree>
    <p:extLst>
      <p:ext uri="{BB962C8B-B14F-4D97-AF65-F5344CB8AC3E}">
        <p14:creationId xmlns:p14="http://schemas.microsoft.com/office/powerpoint/2010/main" val="302093547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4294967295"/>
          </p:nvPr>
        </p:nvSpPr>
        <p:spPr bwMode="auto">
          <a:xfrm>
            <a:off x="8077200" y="6356350"/>
            <a:ext cx="838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29E8DD-EDDD-2443-A853-470C4E9BB57B}" type="slidenum">
              <a:rPr lang="en-US" sz="1200">
                <a:solidFill>
                  <a:schemeClr val="tx2"/>
                </a:solidFill>
                <a:latin typeface="Calibri" charset="0"/>
              </a:rPr>
              <a:pPr/>
              <a:t>73</a:t>
            </a:fld>
            <a:endParaRPr lang="en-US" sz="1200">
              <a:solidFill>
                <a:schemeClr val="tx2"/>
              </a:solidFill>
              <a:latin typeface="Calibri" charset="0"/>
            </a:endParaRPr>
          </a:p>
        </p:txBody>
      </p:sp>
      <p:sp>
        <p:nvSpPr>
          <p:cNvPr id="5" name="TextBox 2"/>
          <p:cNvSpPr txBox="1">
            <a:spLocks noChangeArrowheads="1"/>
          </p:cNvSpPr>
          <p:nvPr/>
        </p:nvSpPr>
        <p:spPr bwMode="auto">
          <a:xfrm>
            <a:off x="337800" y="1841300"/>
            <a:ext cx="48006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a:solidFill>
                  <a:schemeClr val="tx1"/>
                </a:solidFill>
                <a:latin typeface="Arial" charset="0"/>
              </a:rPr>
              <a:t>Awareness</a:t>
            </a:r>
          </a:p>
          <a:p>
            <a:pPr marL="342900" indent="-342900" eaLnBrk="1" hangingPunct="1">
              <a:spcAft>
                <a:spcPts val="1200"/>
              </a:spcAft>
              <a:buFont typeface="Arial" charset="0"/>
              <a:buChar char="•"/>
            </a:pPr>
            <a:r>
              <a:rPr lang="en-US" sz="2400" b="1" dirty="0">
                <a:solidFill>
                  <a:schemeClr val="tx1"/>
                </a:solidFill>
                <a:latin typeface="Arial" charset="0"/>
              </a:rPr>
              <a:t>M-V Act Overview</a:t>
            </a:r>
          </a:p>
          <a:p>
            <a:pPr marL="342900" indent="-342900" eaLnBrk="1" hangingPunct="1">
              <a:spcAft>
                <a:spcPts val="1200"/>
              </a:spcAft>
              <a:buFont typeface="Arial" charset="0"/>
              <a:buChar char="•"/>
            </a:pPr>
            <a:r>
              <a:rPr lang="en-US" sz="2400" b="1" dirty="0">
                <a:solidFill>
                  <a:srgbClr val="000000"/>
                </a:solidFill>
                <a:latin typeface="Arial" charset="0"/>
              </a:rPr>
              <a:t>Liaison Duties</a:t>
            </a:r>
          </a:p>
          <a:p>
            <a:pPr marL="342900" indent="-342900" eaLnBrk="1" hangingPunct="1">
              <a:spcAft>
                <a:spcPts val="1200"/>
              </a:spcAft>
              <a:buFont typeface="Arial" charset="0"/>
              <a:buChar char="•"/>
            </a:pPr>
            <a:r>
              <a:rPr lang="en-US" sz="2400" b="1" dirty="0">
                <a:solidFill>
                  <a:srgbClr val="000000"/>
                </a:solidFill>
                <a:latin typeface="Arial" charset="0"/>
              </a:rPr>
              <a:t>Definition of Homelessness </a:t>
            </a:r>
            <a:endParaRPr lang="en-US" sz="2400" b="1" dirty="0" smtClean="0">
              <a:solidFill>
                <a:srgbClr val="000000"/>
              </a:solidFill>
              <a:latin typeface="Arial" charset="0"/>
            </a:endParaRPr>
          </a:p>
          <a:p>
            <a:pPr marL="342900" indent="-342900" eaLnBrk="1" hangingPunct="1">
              <a:spcAft>
                <a:spcPts val="1200"/>
              </a:spcAft>
              <a:buFont typeface="Arial" charset="0"/>
              <a:buChar char="•"/>
            </a:pPr>
            <a:r>
              <a:rPr lang="en-US" sz="2800" b="1" dirty="0" smtClean="0">
                <a:solidFill>
                  <a:srgbClr val="FF0000"/>
                </a:solidFill>
                <a:latin typeface="Arial" charset="0"/>
              </a:rPr>
              <a:t>Unaccompanied Youth</a:t>
            </a:r>
          </a:p>
          <a:p>
            <a:pPr marL="342900" indent="-342900" eaLnBrk="1" hangingPunct="1">
              <a:spcAft>
                <a:spcPts val="1200"/>
              </a:spcAft>
              <a:buFont typeface="Arial" charset="0"/>
              <a:buChar char="•"/>
            </a:pPr>
            <a:r>
              <a:rPr lang="en-US" sz="2400" b="1" dirty="0" smtClean="0">
                <a:solidFill>
                  <a:srgbClr val="000000"/>
                </a:solidFill>
                <a:latin typeface="Arial" charset="0"/>
              </a:rPr>
              <a:t>Determining Eligibility</a:t>
            </a:r>
          </a:p>
          <a:p>
            <a:pPr marL="800100" lvl="1" indent="-342900">
              <a:spcAft>
                <a:spcPts val="1200"/>
              </a:spcAft>
              <a:buFont typeface="Wingdings" charset="2"/>
              <a:buChar char="Ø"/>
            </a:pPr>
            <a:r>
              <a:rPr lang="en-US" sz="2000" b="1" dirty="0" smtClean="0">
                <a:solidFill>
                  <a:srgbClr val="000000"/>
                </a:solidFill>
                <a:latin typeface="Arial" charset="0"/>
              </a:rPr>
              <a:t>Identification</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Outreach</a:t>
            </a:r>
            <a:endParaRPr lang="en-US" sz="2000" b="1" dirty="0">
              <a:solidFill>
                <a:srgbClr val="000000"/>
              </a:solidFill>
              <a:latin typeface="Arial" charset="0"/>
            </a:endParaRPr>
          </a:p>
          <a:p>
            <a:pPr marL="800100" lvl="1" indent="-342900">
              <a:spcAft>
                <a:spcPts val="1200"/>
              </a:spcAft>
              <a:buFont typeface="Wingdings" charset="2"/>
              <a:buChar char="Ø"/>
            </a:pPr>
            <a:r>
              <a:rPr lang="en-US" sz="2000" b="1" dirty="0" smtClean="0">
                <a:solidFill>
                  <a:srgbClr val="000000"/>
                </a:solidFill>
                <a:latin typeface="Arial" charset="0"/>
              </a:rPr>
              <a:t>PEIMS</a:t>
            </a:r>
          </a:p>
        </p:txBody>
      </p:sp>
      <p:sp>
        <p:nvSpPr>
          <p:cNvPr id="6" name="TextBox 6"/>
          <p:cNvSpPr txBox="1">
            <a:spLocks noChangeArrowheads="1"/>
          </p:cNvSpPr>
          <p:nvPr/>
        </p:nvSpPr>
        <p:spPr bwMode="auto">
          <a:xfrm>
            <a:off x="5138400" y="1841235"/>
            <a:ext cx="36035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marL="800100" indent="-342900">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smtClean="0">
                <a:solidFill>
                  <a:schemeClr val="tx1"/>
                </a:solidFill>
                <a:latin typeface="Arial" charset="0"/>
              </a:rPr>
              <a:t>School </a:t>
            </a:r>
            <a:r>
              <a:rPr lang="en-US" sz="2400" b="1" dirty="0">
                <a:solidFill>
                  <a:schemeClr val="tx1"/>
                </a:solidFill>
                <a:latin typeface="Arial" charset="0"/>
              </a:rPr>
              <a:t>Selection and Enrollment</a:t>
            </a:r>
          </a:p>
          <a:p>
            <a:pPr lvl="1" eaLnBrk="1" hangingPunct="1">
              <a:spcAft>
                <a:spcPts val="1200"/>
              </a:spcAft>
              <a:buSzPct val="80000"/>
              <a:buFont typeface="Wingdings" charset="0"/>
              <a:buChar char="Ø"/>
            </a:pPr>
            <a:r>
              <a:rPr lang="en-US" sz="2000" b="1" dirty="0">
                <a:solidFill>
                  <a:schemeClr val="tx1"/>
                </a:solidFill>
                <a:latin typeface="Arial" charset="0"/>
              </a:rPr>
              <a:t>School of Origin </a:t>
            </a:r>
          </a:p>
          <a:p>
            <a:pPr lvl="1" eaLnBrk="1" hangingPunct="1">
              <a:spcAft>
                <a:spcPts val="1200"/>
              </a:spcAft>
              <a:buSzPct val="80000"/>
              <a:buFont typeface="Wingdings" charset="0"/>
              <a:buChar char="Ø"/>
            </a:pPr>
            <a:r>
              <a:rPr lang="en-US" sz="2000" b="1" dirty="0">
                <a:solidFill>
                  <a:schemeClr val="tx1"/>
                </a:solidFill>
                <a:latin typeface="Arial" charset="0"/>
              </a:rPr>
              <a:t>School Records</a:t>
            </a:r>
          </a:p>
          <a:p>
            <a:pPr lvl="1" eaLnBrk="1" hangingPunct="1">
              <a:spcAft>
                <a:spcPts val="1200"/>
              </a:spcAft>
              <a:buSzPct val="80000"/>
              <a:buFont typeface="Wingdings" charset="0"/>
              <a:buChar char="Ø"/>
            </a:pPr>
            <a:r>
              <a:rPr lang="en-US" sz="2000" b="1" dirty="0">
                <a:solidFill>
                  <a:schemeClr val="tx1"/>
                </a:solidFill>
                <a:latin typeface="Arial" charset="0"/>
              </a:rPr>
              <a:t>Guardianship</a:t>
            </a:r>
          </a:p>
          <a:p>
            <a:pPr lvl="1" eaLnBrk="1" hangingPunct="1">
              <a:spcAft>
                <a:spcPts val="1200"/>
              </a:spcAft>
              <a:buSzPct val="80000"/>
              <a:buFont typeface="Wingdings" charset="0"/>
              <a:buChar char="Ø"/>
            </a:pPr>
            <a:r>
              <a:rPr lang="en-US" sz="2000" b="1" dirty="0">
                <a:solidFill>
                  <a:schemeClr val="tx1"/>
                </a:solidFill>
                <a:latin typeface="Arial" charset="0"/>
              </a:rPr>
              <a:t>Immunizations</a:t>
            </a:r>
          </a:p>
          <a:p>
            <a:pPr lvl="1" eaLnBrk="1" hangingPunct="1">
              <a:spcAft>
                <a:spcPts val="600"/>
              </a:spcAft>
              <a:buSzPct val="80000"/>
              <a:buFont typeface="Wingdings" charset="0"/>
              <a:buChar char="Ø"/>
            </a:pPr>
            <a:endParaRPr lang="en-US" sz="2000" b="1" dirty="0">
              <a:solidFill>
                <a:schemeClr val="tx1"/>
              </a:solidFill>
              <a:latin typeface="Arial" charset="0"/>
            </a:endParaRPr>
          </a:p>
        </p:txBody>
      </p:sp>
      <p:sp>
        <p:nvSpPr>
          <p:cNvPr id="7" name="TextBox 7"/>
          <p:cNvSpPr txBox="1">
            <a:spLocks noChangeArrowheads="1"/>
          </p:cNvSpPr>
          <p:nvPr/>
        </p:nvSpPr>
        <p:spPr bwMode="auto">
          <a:xfrm>
            <a:off x="0" y="1061265"/>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algn="ctr" eaLnBrk="1" hangingPunct="1">
              <a:spcAft>
                <a:spcPts val="600"/>
              </a:spcAft>
            </a:pPr>
            <a:r>
              <a:rPr lang="en-US" b="1" u="sng" dirty="0" smtClean="0">
                <a:solidFill>
                  <a:schemeClr val="tx1"/>
                </a:solidFill>
                <a:latin typeface="Arial Black"/>
                <a:cs typeface="Arial Black"/>
              </a:rPr>
              <a:t>Part I </a:t>
            </a:r>
            <a:r>
              <a:rPr lang="en-US" b="1" u="sng" dirty="0">
                <a:solidFill>
                  <a:schemeClr val="tx1"/>
                </a:solidFill>
                <a:latin typeface="Arial Black"/>
                <a:cs typeface="Arial Black"/>
              </a:rPr>
              <a:t>– Identification and Enrollment</a:t>
            </a:r>
          </a:p>
        </p:txBody>
      </p:sp>
      <p:cxnSp>
        <p:nvCxnSpPr>
          <p:cNvPr id="9" name="Straight Connector 8"/>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0"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Part I</a:t>
            </a:r>
            <a:endParaRPr lang="en-US" sz="4000" b="1" dirty="0">
              <a:latin typeface="Arial"/>
              <a:ea typeface="MS PGothic" charset="0"/>
              <a:cs typeface="Arial"/>
            </a:endParaRPr>
          </a:p>
        </p:txBody>
      </p:sp>
    </p:spTree>
    <p:extLst>
      <p:ext uri="{BB962C8B-B14F-4D97-AF65-F5344CB8AC3E}">
        <p14:creationId xmlns:p14="http://schemas.microsoft.com/office/powerpoint/2010/main" val="136592709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74</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944839"/>
            <a:ext cx="7978280" cy="2613752"/>
          </a:xfrm>
        </p:spPr>
        <p:txBody>
          <a:bodyPr/>
          <a:lstStyle/>
          <a:p>
            <a:pPr>
              <a:defRPr/>
            </a:pPr>
            <a:r>
              <a:rPr lang="en-US" sz="2800" b="1" dirty="0" smtClean="0">
                <a:latin typeface="Arial"/>
                <a:cs typeface="Arial"/>
              </a:rPr>
              <a:t>Video Segment #3</a:t>
            </a:r>
            <a:br>
              <a:rPr lang="en-US" sz="2800" b="1" dirty="0" smtClean="0">
                <a:latin typeface="Arial"/>
                <a:cs typeface="Arial"/>
              </a:rPr>
            </a:br>
            <a:r>
              <a:rPr lang="en-US" sz="2800" b="1" dirty="0" smtClean="0">
                <a:latin typeface="Arial"/>
                <a:cs typeface="Arial"/>
              </a:rPr>
              <a:t/>
            </a:r>
            <a:br>
              <a:rPr lang="en-US" sz="2800" b="1" dirty="0" smtClean="0">
                <a:latin typeface="Arial"/>
                <a:cs typeface="Arial"/>
              </a:rPr>
            </a:br>
            <a:r>
              <a:rPr lang="en-US" sz="2800" b="1" i="1" dirty="0" smtClean="0">
                <a:solidFill>
                  <a:srgbClr val="000000"/>
                </a:solidFill>
                <a:latin typeface="Arial"/>
                <a:cs typeface="Arial"/>
              </a:rPr>
              <a:t>Region 10 video </a:t>
            </a:r>
            <a:r>
              <a:rPr lang="en-US" sz="2800" b="1" i="1" dirty="0" smtClean="0">
                <a:solidFill>
                  <a:srgbClr val="000000"/>
                </a:solidFill>
                <a:latin typeface="Arial" charset="0"/>
                <a:ea typeface="MS PGothic" charset="0"/>
              </a:rPr>
              <a:t>on </a:t>
            </a:r>
            <a:r>
              <a:rPr lang="en-US" sz="2800" b="1" i="1" dirty="0">
                <a:solidFill>
                  <a:srgbClr val="000000"/>
                </a:solidFill>
                <a:latin typeface="Arial" charset="0"/>
                <a:ea typeface="MS PGothic" charset="0"/>
              </a:rPr>
              <a:t>U</a:t>
            </a:r>
            <a:r>
              <a:rPr lang="en-US" sz="2800" b="1" i="1" dirty="0" smtClean="0">
                <a:solidFill>
                  <a:srgbClr val="000000"/>
                </a:solidFill>
                <a:latin typeface="Arial" charset="0"/>
                <a:ea typeface="MS PGothic" charset="0"/>
              </a:rPr>
              <a:t>naccompanied </a:t>
            </a:r>
            <a:r>
              <a:rPr lang="en-US" sz="2800" b="1" i="1" dirty="0">
                <a:solidFill>
                  <a:srgbClr val="000000"/>
                </a:solidFill>
                <a:latin typeface="Arial" charset="0"/>
                <a:ea typeface="MS PGothic" charset="0"/>
              </a:rPr>
              <a:t>Y</a:t>
            </a:r>
            <a:r>
              <a:rPr lang="en-US" sz="2800" b="1" i="1" dirty="0" smtClean="0">
                <a:solidFill>
                  <a:srgbClr val="000000"/>
                </a:solidFill>
                <a:latin typeface="Arial" charset="0"/>
                <a:ea typeface="MS PGothic" charset="0"/>
              </a:rPr>
              <a:t>outh</a:t>
            </a:r>
            <a:br>
              <a:rPr lang="en-US" sz="2800" b="1" i="1" dirty="0" smtClean="0">
                <a:solidFill>
                  <a:srgbClr val="000000"/>
                </a:solidFill>
                <a:latin typeface="Arial" charset="0"/>
                <a:ea typeface="MS PGothic" charset="0"/>
              </a:rPr>
            </a:br>
            <a:r>
              <a:rPr lang="en-US" sz="2800" b="1" i="1" dirty="0" smtClean="0">
                <a:solidFill>
                  <a:srgbClr val="000000"/>
                </a:solidFill>
                <a:latin typeface="Arial"/>
                <a:cs typeface="Arial"/>
              </a:rPr>
              <a:t/>
            </a:r>
            <a:br>
              <a:rPr lang="en-US" sz="2800" b="1" i="1" dirty="0" smtClean="0">
                <a:solidFill>
                  <a:srgbClr val="000000"/>
                </a:solidFill>
                <a:latin typeface="Arial"/>
                <a:cs typeface="Arial"/>
              </a:rPr>
            </a:br>
            <a:r>
              <a:rPr lang="en-US" sz="2800" b="1" dirty="0" smtClean="0">
                <a:latin typeface="Arial"/>
                <a:cs typeface="Arial"/>
              </a:rPr>
              <a:t>2:00 minutes</a:t>
            </a:r>
            <a:endParaRPr lang="en-US" sz="2400" b="1" dirty="0" smtClean="0">
              <a:latin typeface="Arial"/>
              <a:cs typeface="Arial"/>
            </a:endParaRPr>
          </a:p>
        </p:txBody>
      </p:sp>
      <p:sp>
        <p:nvSpPr>
          <p:cNvPr id="7"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Tree>
    <p:extLst>
      <p:ext uri="{BB962C8B-B14F-4D97-AF65-F5344CB8AC3E}">
        <p14:creationId xmlns:p14="http://schemas.microsoft.com/office/powerpoint/2010/main" val="72287794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75</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9" name="Rectangle 3"/>
          <p:cNvSpPr txBox="1">
            <a:spLocks noChangeArrowheads="1"/>
          </p:cNvSpPr>
          <p:nvPr/>
        </p:nvSpPr>
        <p:spPr>
          <a:xfrm>
            <a:off x="207368" y="1080799"/>
            <a:ext cx="8761612" cy="5309418"/>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1" indent="0">
              <a:spcBef>
                <a:spcPct val="0"/>
              </a:spcBef>
              <a:spcAft>
                <a:spcPts val="1800"/>
              </a:spcAft>
              <a:buNone/>
            </a:pPr>
            <a:r>
              <a:rPr lang="en-US" sz="2800" b="1" dirty="0" smtClean="0">
                <a:solidFill>
                  <a:schemeClr val="tx1"/>
                </a:solidFill>
                <a:latin typeface="Arial"/>
                <a:ea typeface="MS PGothic" charset="0"/>
                <a:cs typeface="Arial"/>
              </a:rPr>
              <a:t>The McKinney-Vento Act defines an “unaccompanied youth” as a youth that is not in the physical custody of a parent or guardian.</a:t>
            </a:r>
            <a:endParaRPr lang="en-US" sz="2800" b="1" dirty="0">
              <a:solidFill>
                <a:schemeClr val="tx1"/>
              </a:solidFill>
              <a:latin typeface="Arial"/>
              <a:ea typeface="MS PGothic" charset="0"/>
              <a:cs typeface="Arial"/>
            </a:endParaRPr>
          </a:p>
          <a:p>
            <a:pPr marL="234950" lvl="2" indent="-234950">
              <a:spcBef>
                <a:spcPts val="50"/>
              </a:spcBef>
              <a:spcAft>
                <a:spcPts val="1200"/>
              </a:spcAft>
              <a:buClr>
                <a:schemeClr val="accent1"/>
              </a:buClr>
              <a:buSzPct val="90000"/>
              <a:buFont typeface="Arial"/>
              <a:buChar char="•"/>
              <a:tabLst>
                <a:tab pos="230188" algn="l"/>
              </a:tabLst>
            </a:pPr>
            <a:r>
              <a:rPr lang="en-US" altLang="ja-JP" sz="2400" dirty="0" smtClean="0">
                <a:solidFill>
                  <a:schemeClr val="tx1"/>
                </a:solidFill>
                <a:latin typeface="Arial"/>
                <a:ea typeface="MS PGothic" charset="0"/>
                <a:cs typeface="Arial"/>
              </a:rPr>
              <a:t>“Guardian</a:t>
            </a:r>
            <a:r>
              <a:rPr lang="en-US" altLang="ja-JP" sz="2400" dirty="0">
                <a:solidFill>
                  <a:schemeClr val="tx1"/>
                </a:solidFill>
                <a:latin typeface="Arial"/>
                <a:ea typeface="MS PGothic" charset="0"/>
                <a:cs typeface="Arial"/>
              </a:rPr>
              <a:t>” is a legal designation representing the person who has legal custody of a </a:t>
            </a:r>
            <a:r>
              <a:rPr lang="en-US" altLang="ja-JP" sz="2400" dirty="0" smtClean="0">
                <a:solidFill>
                  <a:schemeClr val="tx1"/>
                </a:solidFill>
                <a:latin typeface="Arial"/>
                <a:ea typeface="MS PGothic" charset="0"/>
                <a:cs typeface="Arial"/>
              </a:rPr>
              <a:t>student; this designation </a:t>
            </a:r>
            <a:r>
              <a:rPr lang="en-US" altLang="ja-JP" sz="2400" dirty="0">
                <a:solidFill>
                  <a:schemeClr val="tx1"/>
                </a:solidFill>
                <a:latin typeface="Arial"/>
                <a:ea typeface="MS PGothic" charset="0"/>
                <a:cs typeface="Arial"/>
              </a:rPr>
              <a:t>can only be granted by a judge in a court of </a:t>
            </a:r>
            <a:r>
              <a:rPr lang="en-US" altLang="ja-JP" sz="2400" dirty="0" smtClean="0">
                <a:solidFill>
                  <a:schemeClr val="tx1"/>
                </a:solidFill>
                <a:latin typeface="Arial"/>
                <a:ea typeface="MS PGothic" charset="0"/>
                <a:cs typeface="Arial"/>
              </a:rPr>
              <a:t>law</a:t>
            </a:r>
          </a:p>
          <a:p>
            <a:pPr marL="234950" lvl="2" indent="-234950">
              <a:spcBef>
                <a:spcPts val="50"/>
              </a:spcBef>
              <a:spcAft>
                <a:spcPts val="1200"/>
              </a:spcAft>
              <a:buClr>
                <a:schemeClr val="accent1"/>
              </a:buClr>
              <a:buSzPct val="90000"/>
              <a:buFont typeface="Arial"/>
              <a:buChar char="•"/>
              <a:tabLst>
                <a:tab pos="230188" algn="l"/>
              </a:tabLst>
            </a:pPr>
            <a:r>
              <a:rPr lang="en-US" altLang="ja-JP" sz="2400" dirty="0">
                <a:solidFill>
                  <a:schemeClr val="tx1"/>
                </a:solidFill>
                <a:latin typeface="Arial"/>
                <a:ea typeface="MS PGothic" charset="0"/>
                <a:cs typeface="Arial"/>
              </a:rPr>
              <a:t>“Guardian” does not include those persons who have signed an “educational affidavit</a:t>
            </a:r>
            <a:r>
              <a:rPr lang="en-US" altLang="ja-JP" sz="2400" dirty="0" smtClean="0">
                <a:solidFill>
                  <a:schemeClr val="tx1"/>
                </a:solidFill>
                <a:latin typeface="Arial"/>
                <a:ea typeface="MS PGothic" charset="0"/>
                <a:cs typeface="Arial"/>
              </a:rPr>
              <a:t>” or notarized document pertaining to a student’s care</a:t>
            </a:r>
          </a:p>
          <a:p>
            <a:pPr marL="234950" lvl="2" indent="-234950">
              <a:spcBef>
                <a:spcPts val="50"/>
              </a:spcBef>
              <a:spcAft>
                <a:spcPts val="1200"/>
              </a:spcAft>
              <a:buClr>
                <a:schemeClr val="accent1"/>
              </a:buClr>
              <a:buSzPct val="90000"/>
              <a:buFont typeface="Arial"/>
              <a:buChar char="•"/>
              <a:tabLst>
                <a:tab pos="230188" algn="l"/>
              </a:tabLst>
            </a:pPr>
            <a:r>
              <a:rPr lang="en-US" altLang="ja-JP" sz="2400" dirty="0" smtClean="0">
                <a:solidFill>
                  <a:schemeClr val="tx1"/>
                </a:solidFill>
                <a:latin typeface="Arial"/>
                <a:ea typeface="MS PGothic" charset="0"/>
                <a:cs typeface="Arial"/>
              </a:rPr>
              <a:t>“</a:t>
            </a:r>
            <a:r>
              <a:rPr lang="en-US" altLang="ja-JP" sz="2400" dirty="0">
                <a:solidFill>
                  <a:schemeClr val="tx1"/>
                </a:solidFill>
                <a:latin typeface="Arial"/>
                <a:ea typeface="MS PGothic" charset="0"/>
                <a:cs typeface="Arial"/>
              </a:rPr>
              <a:t>Guardian” does not include those persons who have been given a “power of attorney” or notarized letter to care for a student by his/her </a:t>
            </a:r>
            <a:r>
              <a:rPr lang="en-US" altLang="ja-JP" sz="2400" dirty="0" smtClean="0">
                <a:solidFill>
                  <a:schemeClr val="tx1"/>
                </a:solidFill>
                <a:latin typeface="Arial"/>
                <a:ea typeface="MS PGothic" charset="0"/>
                <a:cs typeface="Arial"/>
              </a:rPr>
              <a:t>parent </a:t>
            </a:r>
            <a:r>
              <a:rPr lang="en-US" altLang="ja-JP" sz="2400" dirty="0">
                <a:solidFill>
                  <a:schemeClr val="tx1"/>
                </a:solidFill>
                <a:latin typeface="Arial"/>
                <a:ea typeface="MS PGothic" charset="0"/>
                <a:cs typeface="Arial"/>
              </a:rPr>
              <a:t>or legal </a:t>
            </a:r>
            <a:r>
              <a:rPr lang="en-US" altLang="ja-JP" sz="2400" dirty="0" smtClean="0">
                <a:solidFill>
                  <a:schemeClr val="tx1"/>
                </a:solidFill>
                <a:latin typeface="Arial"/>
                <a:ea typeface="MS PGothic" charset="0"/>
                <a:cs typeface="Arial"/>
              </a:rPr>
              <a:t>guardian</a:t>
            </a:r>
            <a:endParaRPr lang="en-US" sz="2400" dirty="0">
              <a:solidFill>
                <a:schemeClr val="tx1"/>
              </a:solidFill>
              <a:latin typeface="Arial"/>
              <a:ea typeface="MS PGothic" charset="0"/>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Tree>
    <p:extLst>
      <p:ext uri="{BB962C8B-B14F-4D97-AF65-F5344CB8AC3E}">
        <p14:creationId xmlns:p14="http://schemas.microsoft.com/office/powerpoint/2010/main" val="168658090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76</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9" name="Rectangle 3"/>
          <p:cNvSpPr txBox="1">
            <a:spLocks noChangeArrowheads="1"/>
          </p:cNvSpPr>
          <p:nvPr/>
        </p:nvSpPr>
        <p:spPr>
          <a:xfrm>
            <a:off x="207368" y="1080799"/>
            <a:ext cx="8761612" cy="5309418"/>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1" indent="0">
              <a:spcBef>
                <a:spcPct val="0"/>
              </a:spcBef>
              <a:spcAft>
                <a:spcPts val="2400"/>
              </a:spcAft>
              <a:buNone/>
            </a:pPr>
            <a:r>
              <a:rPr lang="en-US" sz="2400" b="1" dirty="0" smtClean="0">
                <a:solidFill>
                  <a:srgbClr val="000000"/>
                </a:solidFill>
                <a:latin typeface="Arial"/>
                <a:ea typeface="MS PGothic" charset="0"/>
                <a:cs typeface="Arial"/>
              </a:rPr>
              <a:t>An unaccompanied youth’s living situation must meet the M-V Act’s definition of </a:t>
            </a:r>
            <a:r>
              <a:rPr lang="en-US" sz="2400" dirty="0" smtClean="0">
                <a:solidFill>
                  <a:srgbClr val="000000"/>
                </a:solidFill>
                <a:latin typeface="Arial"/>
                <a:ea typeface="MS PGothic" charset="0"/>
                <a:cs typeface="Arial"/>
              </a:rPr>
              <a:t>homeless in order to qualify for M-V services and</a:t>
            </a:r>
            <a:r>
              <a:rPr lang="en-US" sz="2400" b="1" dirty="0" smtClean="0">
                <a:solidFill>
                  <a:srgbClr val="000000"/>
                </a:solidFill>
                <a:latin typeface="Arial"/>
                <a:ea typeface="MS PGothic" charset="0"/>
                <a:cs typeface="Arial"/>
              </a:rPr>
              <a:t> to be considered a HOMELESS unaccompanied youth…</a:t>
            </a:r>
            <a:endParaRPr lang="en-US" sz="2400" b="1" dirty="0">
              <a:solidFill>
                <a:srgbClr val="000000"/>
              </a:solidFill>
              <a:latin typeface="Arial"/>
              <a:ea typeface="MS PGothic" charset="0"/>
              <a:cs typeface="Arial"/>
            </a:endParaRPr>
          </a:p>
          <a:p>
            <a:pPr>
              <a:spcBef>
                <a:spcPct val="0"/>
              </a:spcBef>
              <a:spcAft>
                <a:spcPts val="1800"/>
              </a:spcAft>
              <a:buSzPct val="90000"/>
              <a:buFont typeface="Arial"/>
              <a:buChar char="•"/>
            </a:pPr>
            <a:r>
              <a:rPr lang="en-US" dirty="0" smtClean="0">
                <a:solidFill>
                  <a:srgbClr val="000000"/>
                </a:solidFill>
                <a:latin typeface="Arial"/>
                <a:ea typeface="MS PGothic" charset="0"/>
                <a:cs typeface="Arial"/>
              </a:rPr>
              <a:t>A youth may be eligible </a:t>
            </a:r>
            <a:r>
              <a:rPr lang="en-US" dirty="0">
                <a:solidFill>
                  <a:srgbClr val="000000"/>
                </a:solidFill>
                <a:latin typeface="Arial"/>
                <a:ea typeface="MS PGothic" charset="0"/>
                <a:cs typeface="Arial"/>
              </a:rPr>
              <a:t>regardless of whether he/she was asked to leave the home or </a:t>
            </a:r>
            <a:r>
              <a:rPr lang="en-US" dirty="0" smtClean="0">
                <a:solidFill>
                  <a:srgbClr val="000000"/>
                </a:solidFill>
                <a:latin typeface="Arial"/>
                <a:ea typeface="MS PGothic" charset="0"/>
                <a:cs typeface="Arial"/>
              </a:rPr>
              <a:t>“chose” </a:t>
            </a:r>
            <a:r>
              <a:rPr lang="en-US" dirty="0">
                <a:solidFill>
                  <a:srgbClr val="000000"/>
                </a:solidFill>
                <a:latin typeface="Arial"/>
                <a:ea typeface="MS PGothic" charset="0"/>
                <a:cs typeface="Arial"/>
              </a:rPr>
              <a:t>to </a:t>
            </a:r>
            <a:r>
              <a:rPr lang="en-US" dirty="0" smtClean="0">
                <a:solidFill>
                  <a:srgbClr val="000000"/>
                </a:solidFill>
                <a:latin typeface="Arial"/>
                <a:ea typeface="MS PGothic" charset="0"/>
                <a:cs typeface="Arial"/>
              </a:rPr>
              <a:t>leave their home</a:t>
            </a:r>
          </a:p>
          <a:p>
            <a:pPr>
              <a:spcBef>
                <a:spcPct val="0"/>
              </a:spcBef>
              <a:spcAft>
                <a:spcPts val="1800"/>
              </a:spcAft>
              <a:buSzPct val="90000"/>
              <a:buFont typeface="Arial"/>
              <a:buChar char="•"/>
            </a:pPr>
            <a:r>
              <a:rPr lang="en-US" dirty="0">
                <a:solidFill>
                  <a:srgbClr val="000000"/>
                </a:solidFill>
                <a:latin typeface="Arial"/>
                <a:ea typeface="MS PGothic" charset="0"/>
                <a:cs typeface="Arial"/>
              </a:rPr>
              <a:t>T</a:t>
            </a:r>
            <a:r>
              <a:rPr lang="en-US" dirty="0" smtClean="0">
                <a:solidFill>
                  <a:srgbClr val="000000"/>
                </a:solidFill>
                <a:latin typeface="Arial"/>
                <a:ea typeface="MS PGothic" charset="0"/>
                <a:cs typeface="Arial"/>
              </a:rPr>
              <a:t>here is often </a:t>
            </a:r>
            <a:r>
              <a:rPr lang="ja-JP" altLang="en-US" dirty="0">
                <a:solidFill>
                  <a:srgbClr val="000000"/>
                </a:solidFill>
                <a:latin typeface="Arial"/>
                <a:ea typeface="MS PGothic" charset="0"/>
                <a:cs typeface="Arial"/>
              </a:rPr>
              <a:t>“</a:t>
            </a:r>
            <a:r>
              <a:rPr lang="en-US" altLang="ja-JP" dirty="0">
                <a:solidFill>
                  <a:srgbClr val="000000"/>
                </a:solidFill>
                <a:latin typeface="Arial"/>
                <a:ea typeface="MS PGothic" charset="0"/>
                <a:cs typeface="Arial"/>
              </a:rPr>
              <a:t>more than meets the eye</a:t>
            </a:r>
            <a:r>
              <a:rPr lang="ja-JP" altLang="en-US" dirty="0">
                <a:solidFill>
                  <a:srgbClr val="000000"/>
                </a:solidFill>
                <a:latin typeface="Arial"/>
                <a:ea typeface="MS PGothic" charset="0"/>
                <a:cs typeface="Arial"/>
              </a:rPr>
              <a:t>”</a:t>
            </a:r>
            <a:r>
              <a:rPr lang="en-US" altLang="ja-JP" dirty="0">
                <a:solidFill>
                  <a:srgbClr val="000000"/>
                </a:solidFill>
                <a:latin typeface="Arial"/>
                <a:ea typeface="MS PGothic" charset="0"/>
                <a:cs typeface="Arial"/>
              </a:rPr>
              <a:t> in a youth</a:t>
            </a:r>
            <a:r>
              <a:rPr lang="ja-JP" altLang="en-US" dirty="0">
                <a:solidFill>
                  <a:srgbClr val="000000"/>
                </a:solidFill>
                <a:latin typeface="Arial"/>
                <a:ea typeface="MS PGothic" charset="0"/>
                <a:cs typeface="Arial"/>
              </a:rPr>
              <a:t>’</a:t>
            </a:r>
            <a:r>
              <a:rPr lang="en-US" altLang="ja-JP" dirty="0">
                <a:solidFill>
                  <a:srgbClr val="000000"/>
                </a:solidFill>
                <a:latin typeface="Arial"/>
                <a:ea typeface="MS PGothic" charset="0"/>
                <a:cs typeface="Arial"/>
              </a:rPr>
              <a:t>s home life </a:t>
            </a:r>
            <a:r>
              <a:rPr lang="en-US" altLang="ja-JP" dirty="0" smtClean="0">
                <a:solidFill>
                  <a:srgbClr val="000000"/>
                </a:solidFill>
                <a:latin typeface="Arial"/>
                <a:ea typeface="MS PGothic" charset="0"/>
                <a:cs typeface="Arial"/>
              </a:rPr>
              <a:t>situation</a:t>
            </a:r>
          </a:p>
          <a:p>
            <a:pPr marL="0" indent="0">
              <a:spcBef>
                <a:spcPct val="0"/>
              </a:spcBef>
              <a:spcAft>
                <a:spcPts val="1800"/>
              </a:spcAft>
              <a:buSzPct val="90000"/>
              <a:buNone/>
            </a:pPr>
            <a:r>
              <a:rPr lang="en-US" altLang="ja-JP" b="1" dirty="0" smtClean="0">
                <a:solidFill>
                  <a:srgbClr val="000000"/>
                </a:solidFill>
                <a:latin typeface="Arial"/>
                <a:ea typeface="MS PGothic" charset="0"/>
                <a:cs typeface="Arial"/>
              </a:rPr>
              <a:t>… the circumstances/motivation </a:t>
            </a:r>
            <a:r>
              <a:rPr lang="en-US" altLang="ja-JP" dirty="0" smtClean="0">
                <a:solidFill>
                  <a:srgbClr val="000000"/>
                </a:solidFill>
                <a:latin typeface="Arial"/>
                <a:ea typeface="MS PGothic" charset="0"/>
                <a:cs typeface="Arial"/>
              </a:rPr>
              <a:t>around a youth leaving their home are</a:t>
            </a:r>
            <a:r>
              <a:rPr lang="en-US" altLang="ja-JP" b="1" dirty="0" smtClean="0">
                <a:solidFill>
                  <a:srgbClr val="000000"/>
                </a:solidFill>
                <a:latin typeface="Arial"/>
                <a:ea typeface="MS PGothic" charset="0"/>
                <a:cs typeface="Arial"/>
              </a:rPr>
              <a:t> inconsequential; only </a:t>
            </a:r>
            <a:r>
              <a:rPr lang="en-US" altLang="ja-JP" dirty="0" smtClean="0">
                <a:solidFill>
                  <a:srgbClr val="000000"/>
                </a:solidFill>
                <a:latin typeface="Arial"/>
                <a:ea typeface="MS PGothic" charset="0"/>
                <a:cs typeface="Arial"/>
              </a:rPr>
              <a:t>the youth’s </a:t>
            </a:r>
            <a:r>
              <a:rPr lang="en-US" altLang="ja-JP" b="1" dirty="0" smtClean="0">
                <a:solidFill>
                  <a:srgbClr val="000000"/>
                </a:solidFill>
                <a:latin typeface="Arial"/>
                <a:ea typeface="MS PGothic" charset="0"/>
                <a:cs typeface="Arial"/>
              </a:rPr>
              <a:t>current living situation</a:t>
            </a:r>
            <a:r>
              <a:rPr lang="en-US" altLang="ja-JP" dirty="0" smtClean="0">
                <a:solidFill>
                  <a:srgbClr val="000000"/>
                </a:solidFill>
                <a:latin typeface="Arial"/>
                <a:ea typeface="MS PGothic" charset="0"/>
                <a:cs typeface="Arial"/>
              </a:rPr>
              <a:t> is evaluated</a:t>
            </a:r>
            <a:r>
              <a:rPr lang="en-US" altLang="ja-JP" b="1" dirty="0" smtClean="0">
                <a:solidFill>
                  <a:srgbClr val="000000"/>
                </a:solidFill>
                <a:latin typeface="Arial"/>
                <a:ea typeface="MS PGothic" charset="0"/>
                <a:cs typeface="Arial"/>
              </a:rPr>
              <a:t>.</a:t>
            </a:r>
            <a:endParaRPr lang="en-US" altLang="ja-JP" b="1" dirty="0">
              <a:solidFill>
                <a:srgbClr val="000000"/>
              </a:solidFill>
              <a:latin typeface="Arial"/>
              <a:ea typeface="MS PGothic" charset="0"/>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Tree>
    <p:extLst>
      <p:ext uri="{BB962C8B-B14F-4D97-AF65-F5344CB8AC3E}">
        <p14:creationId xmlns:p14="http://schemas.microsoft.com/office/powerpoint/2010/main" val="189687998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77</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7" name="Rectangle 3"/>
          <p:cNvSpPr txBox="1">
            <a:spLocks noChangeArrowheads="1"/>
          </p:cNvSpPr>
          <p:nvPr/>
        </p:nvSpPr>
        <p:spPr>
          <a:xfrm>
            <a:off x="152400" y="1215898"/>
            <a:ext cx="8468024" cy="480390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81000" lvl="1" indent="-342900">
              <a:lnSpc>
                <a:spcPct val="90000"/>
              </a:lnSpc>
              <a:spcBef>
                <a:spcPts val="0"/>
              </a:spcBef>
              <a:spcAft>
                <a:spcPts val="2400"/>
              </a:spcAft>
              <a:buClr>
                <a:schemeClr val="accent1"/>
              </a:buClr>
              <a:buSzPct val="90000"/>
              <a:buFont typeface="Arial"/>
              <a:buChar char="•"/>
            </a:pPr>
            <a:r>
              <a:rPr lang="en-US" sz="2400" dirty="0" smtClean="0">
                <a:solidFill>
                  <a:schemeClr val="tx1"/>
                </a:solidFill>
                <a:latin typeface="Arial"/>
                <a:ea typeface="MS PGothic" charset="0"/>
                <a:cs typeface="Arial"/>
              </a:rPr>
              <a:t>Many youth become separated from parents due to lack of space in living situations or shelter policies</a:t>
            </a:r>
          </a:p>
          <a:p>
            <a:pPr marL="381000" lvl="1" indent="-342900">
              <a:spcBef>
                <a:spcPts val="0"/>
              </a:spcBef>
              <a:spcAft>
                <a:spcPts val="2400"/>
              </a:spcAft>
              <a:buClr>
                <a:schemeClr val="accent1"/>
              </a:buClr>
              <a:buSzPct val="90000"/>
              <a:buFont typeface="Arial"/>
              <a:buChar char="•"/>
            </a:pPr>
            <a:r>
              <a:rPr lang="en-US" sz="2400" dirty="0" smtClean="0">
                <a:solidFill>
                  <a:schemeClr val="tx1"/>
                </a:solidFill>
                <a:latin typeface="Arial"/>
                <a:ea typeface="MS PGothic" charset="0"/>
                <a:cs typeface="Arial"/>
              </a:rPr>
              <a:t>Many flee abuse: 20-50% sexual; 40-60% physical</a:t>
            </a:r>
          </a:p>
          <a:p>
            <a:pPr marL="381000" lvl="1" indent="-342900">
              <a:lnSpc>
                <a:spcPct val="90000"/>
              </a:lnSpc>
              <a:spcBef>
                <a:spcPts val="0"/>
              </a:spcBef>
              <a:spcAft>
                <a:spcPts val="2400"/>
              </a:spcAft>
              <a:buClr>
                <a:schemeClr val="accent1"/>
              </a:buClr>
              <a:buSzPct val="90000"/>
              <a:buFont typeface="Arial"/>
              <a:buChar char="•"/>
            </a:pPr>
            <a:r>
              <a:rPr lang="en-US" sz="2400" dirty="0" smtClean="0">
                <a:solidFill>
                  <a:schemeClr val="tx1"/>
                </a:solidFill>
                <a:latin typeface="Arial"/>
                <a:ea typeface="MS PGothic" charset="0"/>
                <a:cs typeface="Arial"/>
              </a:rPr>
              <a:t>Many flee family dysfunction: Over 2/3 Hotline callers report at least one parent abuses drugs or alcohol</a:t>
            </a:r>
          </a:p>
          <a:p>
            <a:pPr marL="381000" lvl="1" indent="-342900">
              <a:lnSpc>
                <a:spcPct val="90000"/>
              </a:lnSpc>
              <a:spcBef>
                <a:spcPts val="0"/>
              </a:spcBef>
              <a:spcAft>
                <a:spcPts val="2400"/>
              </a:spcAft>
              <a:buClr>
                <a:schemeClr val="accent1"/>
              </a:buClr>
              <a:buSzPct val="90000"/>
              <a:buFont typeface="Arial"/>
              <a:buChar char="•"/>
            </a:pPr>
            <a:r>
              <a:rPr lang="en-US" sz="2400" dirty="0" smtClean="0">
                <a:solidFill>
                  <a:schemeClr val="tx1"/>
                </a:solidFill>
                <a:latin typeface="Arial"/>
                <a:ea typeface="MS PGothic" charset="0"/>
                <a:cs typeface="Arial"/>
              </a:rPr>
              <a:t>Roughly 33-40% homeless youth identify as LGBTQ (compared to 3–5% of the overall population)</a:t>
            </a:r>
          </a:p>
          <a:p>
            <a:pPr marL="381000" lvl="1" indent="-342900">
              <a:lnSpc>
                <a:spcPct val="90000"/>
              </a:lnSpc>
              <a:spcBef>
                <a:spcPts val="0"/>
              </a:spcBef>
              <a:spcAft>
                <a:spcPts val="2400"/>
              </a:spcAft>
              <a:buClr>
                <a:schemeClr val="accent1"/>
              </a:buClr>
              <a:buSzPct val="90000"/>
              <a:buFont typeface="Arial"/>
              <a:buChar char="•"/>
            </a:pPr>
            <a:r>
              <a:rPr lang="en-US" sz="2400" dirty="0" smtClean="0">
                <a:solidFill>
                  <a:schemeClr val="tx1"/>
                </a:solidFill>
                <a:latin typeface="Arial"/>
                <a:ea typeface="MS PGothic" charset="0"/>
                <a:cs typeface="Arial"/>
              </a:rPr>
              <a:t>10% of currently homeless female teens are pregnant</a:t>
            </a:r>
          </a:p>
          <a:p>
            <a:pPr>
              <a:lnSpc>
                <a:spcPct val="90000"/>
              </a:lnSpc>
            </a:pPr>
            <a:endParaRPr lang="en-US" dirty="0">
              <a:solidFill>
                <a:srgbClr val="2A2D6C"/>
              </a:solidFill>
              <a:latin typeface="Calibri" charset="0"/>
              <a:ea typeface="MS PGothic" charset="0"/>
            </a:endParaRPr>
          </a:p>
        </p:txBody>
      </p:sp>
    </p:spTree>
    <p:extLst>
      <p:ext uri="{BB962C8B-B14F-4D97-AF65-F5344CB8AC3E}">
        <p14:creationId xmlns:p14="http://schemas.microsoft.com/office/powerpoint/2010/main" val="235329465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78</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207366" y="2042240"/>
            <a:ext cx="8784233" cy="48768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0188" lvl="1" indent="-228600">
              <a:lnSpc>
                <a:spcPct val="90000"/>
              </a:lnSpc>
              <a:spcBef>
                <a:spcPct val="0"/>
              </a:spcBef>
              <a:spcAft>
                <a:spcPts val="1200"/>
              </a:spcAft>
              <a:buClr>
                <a:schemeClr val="accent1"/>
              </a:buClr>
              <a:buSzPct val="90000"/>
              <a:buFont typeface="Arial"/>
              <a:buChar char="•"/>
            </a:pPr>
            <a:r>
              <a:rPr lang="en-US" sz="2400" dirty="0" smtClean="0">
                <a:solidFill>
                  <a:srgbClr val="000000"/>
                </a:solidFill>
                <a:latin typeface="Arial"/>
                <a:ea typeface="MS PGothic" charset="0"/>
                <a:cs typeface="Arial"/>
              </a:rPr>
              <a:t>Youth is embarrassed to tell </a:t>
            </a:r>
          </a:p>
          <a:p>
            <a:pPr marL="230188" lvl="1" indent="-228600">
              <a:spcBef>
                <a:spcPct val="0"/>
              </a:spcBef>
              <a:spcAft>
                <a:spcPts val="1200"/>
              </a:spcAft>
              <a:buClr>
                <a:schemeClr val="accent1"/>
              </a:buClr>
              <a:buSzPct val="90000"/>
              <a:buFont typeface="Arial"/>
              <a:buChar char="•"/>
            </a:pPr>
            <a:r>
              <a:rPr lang="en-US" sz="2400" dirty="0" smtClean="0">
                <a:solidFill>
                  <a:srgbClr val="000000"/>
                </a:solidFill>
                <a:latin typeface="Arial"/>
                <a:ea typeface="MS PGothic" charset="0"/>
                <a:cs typeface="Arial"/>
              </a:rPr>
              <a:t>Youth is afraid to tell – afraid of authority, CPS, Police</a:t>
            </a:r>
          </a:p>
          <a:p>
            <a:pPr marL="230188" lvl="1" indent="-228600">
              <a:lnSpc>
                <a:spcPct val="90000"/>
              </a:lnSpc>
              <a:spcBef>
                <a:spcPct val="0"/>
              </a:spcBef>
              <a:spcAft>
                <a:spcPts val="1200"/>
              </a:spcAft>
              <a:buClr>
                <a:schemeClr val="accent1"/>
              </a:buClr>
              <a:buSzPct val="90000"/>
              <a:buFont typeface="Arial"/>
              <a:buChar char="•"/>
            </a:pPr>
            <a:r>
              <a:rPr lang="en-US" sz="2400" dirty="0" smtClean="0">
                <a:solidFill>
                  <a:srgbClr val="000000"/>
                </a:solidFill>
                <a:latin typeface="Arial"/>
                <a:ea typeface="MS PGothic" charset="0"/>
                <a:cs typeface="Arial"/>
              </a:rPr>
              <a:t>Youth does not know their living situation meets the M-Vento definition of homeless</a:t>
            </a:r>
          </a:p>
          <a:p>
            <a:pPr marL="230188" lvl="1" indent="-228600">
              <a:lnSpc>
                <a:spcPct val="90000"/>
              </a:lnSpc>
              <a:spcBef>
                <a:spcPct val="0"/>
              </a:spcBef>
              <a:spcAft>
                <a:spcPts val="1200"/>
              </a:spcAft>
              <a:buClr>
                <a:schemeClr val="accent1"/>
              </a:buClr>
              <a:buSzPct val="90000"/>
              <a:buFont typeface="Arial"/>
              <a:buChar char="•"/>
            </a:pPr>
            <a:r>
              <a:rPr lang="en-US" sz="2400" dirty="0" smtClean="0">
                <a:solidFill>
                  <a:srgbClr val="000000"/>
                </a:solidFill>
                <a:latin typeface="Arial"/>
                <a:ea typeface="MS PGothic" charset="0"/>
                <a:cs typeface="Arial"/>
              </a:rPr>
              <a:t>Youth do not know their rights</a:t>
            </a:r>
          </a:p>
          <a:p>
            <a:pPr marL="230188" lvl="1" indent="-228600">
              <a:lnSpc>
                <a:spcPct val="90000"/>
              </a:lnSpc>
              <a:spcBef>
                <a:spcPct val="0"/>
              </a:spcBef>
              <a:spcAft>
                <a:spcPts val="1200"/>
              </a:spcAft>
              <a:buClr>
                <a:schemeClr val="accent1"/>
              </a:buClr>
              <a:buSzPct val="90000"/>
              <a:buFont typeface="Arial"/>
              <a:buChar char="•"/>
            </a:pPr>
            <a:r>
              <a:rPr lang="en-US" sz="2400" dirty="0" smtClean="0">
                <a:solidFill>
                  <a:srgbClr val="000000"/>
                </a:solidFill>
                <a:latin typeface="Arial"/>
                <a:ea typeface="MS PGothic" charset="0"/>
                <a:cs typeface="Arial"/>
              </a:rPr>
              <a:t>Youth do not have trusted adult relationships</a:t>
            </a:r>
          </a:p>
          <a:p>
            <a:pPr marL="230188" lvl="1" indent="-228600">
              <a:lnSpc>
                <a:spcPct val="90000"/>
              </a:lnSpc>
              <a:spcBef>
                <a:spcPct val="0"/>
              </a:spcBef>
              <a:spcAft>
                <a:spcPts val="1200"/>
              </a:spcAft>
              <a:buClr>
                <a:schemeClr val="accent1"/>
              </a:buClr>
              <a:buSzPct val="90000"/>
              <a:buFont typeface="Arial"/>
              <a:buChar char="•"/>
            </a:pPr>
            <a:r>
              <a:rPr lang="en-US" sz="2400" dirty="0" smtClean="0">
                <a:solidFill>
                  <a:srgbClr val="000000"/>
                </a:solidFill>
                <a:latin typeface="Arial"/>
                <a:ea typeface="MS PGothic" charset="0"/>
                <a:cs typeface="Arial"/>
              </a:rPr>
              <a:t>Many youth must work to support themselves and to contribute to the household in which they are staying</a:t>
            </a:r>
          </a:p>
          <a:p>
            <a:pPr marL="230188" lvl="1" indent="-228600">
              <a:lnSpc>
                <a:spcPct val="90000"/>
              </a:lnSpc>
              <a:spcBef>
                <a:spcPct val="0"/>
              </a:spcBef>
              <a:spcAft>
                <a:spcPts val="1200"/>
              </a:spcAft>
              <a:buClr>
                <a:schemeClr val="accent1"/>
              </a:buClr>
              <a:buSzPct val="90000"/>
              <a:buFont typeface="Arial"/>
              <a:buChar char="•"/>
            </a:pPr>
            <a:r>
              <a:rPr lang="en-US" sz="2400" dirty="0" smtClean="0">
                <a:solidFill>
                  <a:srgbClr val="000000"/>
                </a:solidFill>
                <a:latin typeface="Arial"/>
                <a:ea typeface="MS PGothic" charset="0"/>
                <a:cs typeface="Arial"/>
              </a:rPr>
              <a:t>Unaccompanied homeless youth are particularly at-risk for trafficking, sexual/physical abuse and exploitation</a:t>
            </a:r>
            <a:endParaRPr lang="en-US" sz="2400" dirty="0">
              <a:solidFill>
                <a:srgbClr val="000000"/>
              </a:solidFill>
              <a:latin typeface="Arial"/>
              <a:ea typeface="MS PGothic" charset="0"/>
              <a:cs typeface="Arial"/>
            </a:endParaRPr>
          </a:p>
        </p:txBody>
      </p:sp>
      <p:sp>
        <p:nvSpPr>
          <p:cNvPr id="9" name="Rectangle 2"/>
          <p:cNvSpPr>
            <a:spLocks noGrp="1" noChangeArrowheads="1"/>
          </p:cNvSpPr>
          <p:nvPr>
            <p:ph type="title"/>
          </p:nvPr>
        </p:nvSpPr>
        <p:spPr>
          <a:xfrm>
            <a:off x="207367" y="1072260"/>
            <a:ext cx="8401334" cy="873175"/>
          </a:xfrm>
        </p:spPr>
        <p:txBody>
          <a:bodyPr>
            <a:noAutofit/>
          </a:bodyPr>
          <a:lstStyle/>
          <a:p>
            <a:pPr algn="l" eaLnBrk="1" hangingPunct="1">
              <a:defRPr/>
            </a:pPr>
            <a:r>
              <a:rPr lang="en-US" sz="2800" b="1" dirty="0" smtClean="0">
                <a:latin typeface="Arial"/>
                <a:cs typeface="Arial"/>
              </a:rPr>
              <a:t>Unaccompanied homeless youth are often not identified due to:</a:t>
            </a:r>
            <a:endParaRPr sz="2400" i="1" dirty="0" smtClean="0">
              <a:latin typeface="Arial"/>
              <a:ea typeface="+mj-ea"/>
              <a:cs typeface="Arial"/>
            </a:endParaRPr>
          </a:p>
        </p:txBody>
      </p:sp>
    </p:spTree>
    <p:extLst>
      <p:ext uri="{BB962C8B-B14F-4D97-AF65-F5344CB8AC3E}">
        <p14:creationId xmlns:p14="http://schemas.microsoft.com/office/powerpoint/2010/main" val="299842209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79</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207366" y="1880120"/>
            <a:ext cx="8784233" cy="48768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1775" indent="-217488">
              <a:spcAft>
                <a:spcPts val="1800"/>
              </a:spcAft>
              <a:buFont typeface="Arial"/>
              <a:buChar char="•"/>
              <a:defRPr/>
            </a:pPr>
            <a:r>
              <a:rPr lang="en-US" dirty="0">
                <a:solidFill>
                  <a:schemeClr val="tx1"/>
                </a:solidFill>
                <a:latin typeface="Arial"/>
                <a:ea typeface="ＭＳ Ｐゴシック" charset="0"/>
                <a:cs typeface="Arial"/>
              </a:rPr>
              <a:t>Liability is based upon </a:t>
            </a:r>
            <a:r>
              <a:rPr lang="en-US" dirty="0" smtClean="0">
                <a:solidFill>
                  <a:schemeClr val="tx1"/>
                </a:solidFill>
                <a:latin typeface="Arial"/>
                <a:ea typeface="ＭＳ Ｐゴシック" charset="0"/>
                <a:cs typeface="Arial"/>
              </a:rPr>
              <a:t>negligence</a:t>
            </a:r>
            <a:endParaRPr lang="en-US" dirty="0">
              <a:solidFill>
                <a:schemeClr val="tx1"/>
              </a:solidFill>
              <a:latin typeface="Arial"/>
              <a:ea typeface="ＭＳ Ｐゴシック" charset="0"/>
              <a:cs typeface="Arial"/>
            </a:endParaRPr>
          </a:p>
          <a:p>
            <a:pPr marL="231775" indent="-217488">
              <a:spcBef>
                <a:spcPts val="0"/>
              </a:spcBef>
              <a:spcAft>
                <a:spcPts val="1800"/>
              </a:spcAft>
              <a:buFont typeface="Arial"/>
              <a:buChar char="•"/>
              <a:defRPr/>
            </a:pPr>
            <a:r>
              <a:rPr lang="en-US" dirty="0">
                <a:solidFill>
                  <a:schemeClr val="tx1"/>
                </a:solidFill>
                <a:latin typeface="Arial"/>
                <a:ea typeface="ＭＳ Ｐゴシック" charset="0"/>
                <a:cs typeface="Arial"/>
              </a:rPr>
              <a:t>Following federal law and providing appropriate services are evidence of reasonable care, and written policy and procedures can help shield the school from </a:t>
            </a:r>
            <a:r>
              <a:rPr lang="en-US" dirty="0" smtClean="0">
                <a:solidFill>
                  <a:schemeClr val="tx1"/>
                </a:solidFill>
                <a:latin typeface="Arial"/>
                <a:ea typeface="ＭＳ Ｐゴシック" charset="0"/>
                <a:cs typeface="Arial"/>
              </a:rPr>
              <a:t>liability</a:t>
            </a:r>
            <a:br>
              <a:rPr lang="en-US" dirty="0" smtClean="0">
                <a:solidFill>
                  <a:schemeClr val="tx1"/>
                </a:solidFill>
                <a:latin typeface="Arial"/>
                <a:ea typeface="ＭＳ Ｐゴシック" charset="0"/>
                <a:cs typeface="Arial"/>
              </a:rPr>
            </a:br>
            <a:r>
              <a:rPr lang="en-US" sz="1800" b="1" i="1" dirty="0" smtClean="0">
                <a:solidFill>
                  <a:schemeClr val="tx1"/>
                </a:solidFill>
                <a:latin typeface="Arial"/>
                <a:ea typeface="ＭＳ Ｐゴシック" charset="0"/>
                <a:cs typeface="Arial"/>
              </a:rPr>
              <a:t>(</a:t>
            </a:r>
            <a:r>
              <a:rPr lang="en-US" sz="1800" b="1" i="1" dirty="0">
                <a:solidFill>
                  <a:schemeClr val="tx1"/>
                </a:solidFill>
                <a:latin typeface="Arial"/>
                <a:ea typeface="ＭＳ Ｐゴシック" charset="0"/>
                <a:cs typeface="Arial"/>
              </a:rPr>
              <a:t>Violating federal law and denying services are evidence of negligence.</a:t>
            </a:r>
            <a:r>
              <a:rPr lang="en-US" sz="1800" b="1" i="1" dirty="0" smtClean="0">
                <a:solidFill>
                  <a:schemeClr val="tx1"/>
                </a:solidFill>
                <a:latin typeface="Arial"/>
                <a:ea typeface="ＭＳ Ｐゴシック" charset="0"/>
                <a:cs typeface="Arial"/>
              </a:rPr>
              <a:t>)</a:t>
            </a:r>
          </a:p>
          <a:p>
            <a:pPr marL="231775" indent="-217488">
              <a:spcBef>
                <a:spcPts val="0"/>
              </a:spcBef>
              <a:spcAft>
                <a:spcPts val="1800"/>
              </a:spcAft>
              <a:buFont typeface="Arial"/>
              <a:buChar char="•"/>
              <a:defRPr/>
            </a:pPr>
            <a:r>
              <a:rPr lang="en-US" dirty="0" smtClean="0">
                <a:solidFill>
                  <a:schemeClr val="tx1"/>
                </a:solidFill>
                <a:latin typeface="Arial"/>
                <a:ea typeface="ＭＳ Ｐゴシック" charset="-128"/>
                <a:cs typeface="Arial"/>
              </a:rPr>
              <a:t>MV </a:t>
            </a:r>
            <a:r>
              <a:rPr lang="en-US" dirty="0">
                <a:solidFill>
                  <a:schemeClr val="tx1"/>
                </a:solidFill>
                <a:latin typeface="Arial"/>
                <a:ea typeface="ＭＳ Ｐゴシック" charset="-128"/>
                <a:cs typeface="Arial"/>
              </a:rPr>
              <a:t>requires eliminating barriers to enrollment and retention in school.</a:t>
            </a:r>
          </a:p>
          <a:p>
            <a:pPr marL="231775" lvl="1" indent="-217488">
              <a:spcAft>
                <a:spcPts val="1800"/>
              </a:spcAft>
              <a:buFont typeface="Arial"/>
              <a:buChar char="•"/>
              <a:defRPr/>
            </a:pPr>
            <a:r>
              <a:rPr lang="en-US" sz="2400" b="1" dirty="0" smtClean="0">
                <a:solidFill>
                  <a:schemeClr val="tx1"/>
                </a:solidFill>
                <a:latin typeface="Arial"/>
                <a:ea typeface="ＭＳ Ｐゴシック" charset="0"/>
                <a:cs typeface="Arial"/>
              </a:rPr>
              <a:t>School </a:t>
            </a:r>
            <a:r>
              <a:rPr lang="en-US" sz="2400" b="1" dirty="0">
                <a:solidFill>
                  <a:schemeClr val="tx1"/>
                </a:solidFill>
                <a:latin typeface="Arial"/>
                <a:ea typeface="ＭＳ Ｐゴシック" charset="0"/>
                <a:cs typeface="Arial"/>
              </a:rPr>
              <a:t>is the safest and best place for youth. </a:t>
            </a: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eaLnBrk="1" hangingPunct="1">
              <a:defRPr/>
            </a:pPr>
            <a:r>
              <a:rPr lang="en-US" sz="2800" b="1" dirty="0" smtClean="0">
                <a:latin typeface="Arial"/>
                <a:cs typeface="Arial"/>
              </a:rPr>
              <a:t>Liability and reporting</a:t>
            </a:r>
            <a:endParaRPr sz="2400" i="1" dirty="0" smtClean="0">
              <a:latin typeface="Arial"/>
              <a:ea typeface="+mj-ea"/>
              <a:cs typeface="Arial"/>
            </a:endParaRPr>
          </a:p>
        </p:txBody>
      </p:sp>
    </p:spTree>
    <p:extLst>
      <p:ext uri="{BB962C8B-B14F-4D97-AF65-F5344CB8AC3E}">
        <p14:creationId xmlns:p14="http://schemas.microsoft.com/office/powerpoint/2010/main" val="14709697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r>
              <a:rPr lang="en-US" sz="1100" smtClean="0"/>
              <a:t>Slide </a:t>
            </a:r>
            <a:fld id="{7F5CE407-6216-4202-80E4-A30DC2F709B2}" type="slidenum">
              <a:rPr lang="en-US" sz="1100" smtClean="0"/>
              <a:pPr/>
              <a:t>8</a:t>
            </a:fld>
            <a:endParaRPr lang="en-US" sz="1100" dirty="0"/>
          </a:p>
        </p:txBody>
      </p:sp>
      <p:sp>
        <p:nvSpPr>
          <p:cNvPr id="7" name="Rectangle 2"/>
          <p:cNvSpPr txBox="1">
            <a:spLocks noChangeArrowheads="1"/>
          </p:cNvSpPr>
          <p:nvPr/>
        </p:nvSpPr>
        <p:spPr>
          <a:xfrm>
            <a:off x="213217" y="1019778"/>
            <a:ext cx="8675289" cy="55502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spcBef>
                <a:spcPct val="0"/>
              </a:spcBef>
              <a:buFont typeface="Wingdings" charset="0"/>
              <a:buNone/>
            </a:pPr>
            <a:r>
              <a:rPr lang="en-US" b="1" dirty="0" smtClean="0">
                <a:solidFill>
                  <a:schemeClr val="bg1">
                    <a:lumMod val="50000"/>
                  </a:schemeClr>
                </a:solidFill>
                <a:latin typeface="Arial"/>
                <a:ea typeface="MS PGothic" charset="0"/>
                <a:cs typeface="Arial"/>
              </a:rPr>
              <a:t>The following screen will display:</a:t>
            </a:r>
            <a:endParaRPr lang="en-US" b="1" dirty="0">
              <a:solidFill>
                <a:schemeClr val="bg1">
                  <a:lumMod val="50000"/>
                </a:schemeClr>
              </a:solidFill>
              <a:latin typeface="Arial"/>
              <a:ea typeface="MS PGothic" charset="0"/>
              <a:cs typeface="Arial"/>
            </a:endParaRPr>
          </a:p>
        </p:txBody>
      </p:sp>
      <p:pic>
        <p:nvPicPr>
          <p:cNvPr id="9" name="Picture 8"/>
          <p:cNvPicPr>
            <a:picLocks noChangeAspect="1"/>
          </p:cNvPicPr>
          <p:nvPr/>
        </p:nvPicPr>
        <p:blipFill rotWithShape="1">
          <a:blip r:embed="rId3"/>
          <a:srcRect b="20530"/>
          <a:stretch/>
        </p:blipFill>
        <p:spPr>
          <a:xfrm>
            <a:off x="-1" y="1574800"/>
            <a:ext cx="9148347" cy="4800600"/>
          </a:xfrm>
          <a:prstGeom prst="rect">
            <a:avLst/>
          </a:prstGeom>
        </p:spPr>
      </p:pic>
      <p:sp>
        <p:nvSpPr>
          <p:cNvPr id="10"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Welcome</a:t>
            </a:r>
            <a:endParaRPr lang="en-US" sz="4000" b="1" dirty="0">
              <a:latin typeface="Arial"/>
              <a:ea typeface="MS PGothic" charset="0"/>
              <a:cs typeface="Arial"/>
            </a:endParaRPr>
          </a:p>
        </p:txBody>
      </p:sp>
      <p:sp>
        <p:nvSpPr>
          <p:cNvPr id="8" name="Rectangle 2"/>
          <p:cNvSpPr txBox="1">
            <a:spLocks noChangeArrowheads="1"/>
          </p:cNvSpPr>
          <p:nvPr/>
        </p:nvSpPr>
        <p:spPr>
          <a:xfrm>
            <a:off x="124317" y="257062"/>
            <a:ext cx="5628783" cy="59796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spcBef>
                <a:spcPct val="0"/>
              </a:spcBef>
              <a:buNone/>
            </a:pPr>
            <a:r>
              <a:rPr lang="en-US" b="1" u="sng" dirty="0" smtClean="0">
                <a:solidFill>
                  <a:schemeClr val="tx1"/>
                </a:solidFill>
                <a:latin typeface="Arial"/>
                <a:cs typeface="Arial"/>
                <a:hlinkClick r:id="rId4"/>
              </a:rPr>
              <a:t>http</a:t>
            </a:r>
            <a:r>
              <a:rPr lang="en-US" b="1" u="sng" dirty="0">
                <a:solidFill>
                  <a:schemeClr val="tx1"/>
                </a:solidFill>
                <a:latin typeface="Arial"/>
                <a:cs typeface="Arial"/>
                <a:hlinkClick r:id="rId4"/>
              </a:rPr>
              <a:t>://www.region10.org/</a:t>
            </a:r>
            <a:r>
              <a:rPr lang="en-US" b="1" u="sng" dirty="0" smtClean="0">
                <a:solidFill>
                  <a:schemeClr val="tx1"/>
                </a:solidFill>
                <a:latin typeface="Arial"/>
                <a:cs typeface="Arial"/>
                <a:hlinkClick r:id="rId4"/>
              </a:rPr>
              <a:t>mvhpd</a:t>
            </a:r>
            <a:endParaRPr lang="en-US" b="1" dirty="0" smtClean="0">
              <a:solidFill>
                <a:schemeClr val="tx1"/>
              </a:solidFill>
              <a:latin typeface="Arial"/>
              <a:ea typeface="MS PGothic" charset="0"/>
              <a:cs typeface="Arial"/>
            </a:endParaRPr>
          </a:p>
        </p:txBody>
      </p:sp>
      <p:sp>
        <p:nvSpPr>
          <p:cNvPr id="3" name="TextBox 2"/>
          <p:cNvSpPr txBox="1"/>
          <p:nvPr/>
        </p:nvSpPr>
        <p:spPr>
          <a:xfrm>
            <a:off x="86217" y="3835400"/>
            <a:ext cx="7991535" cy="307777"/>
          </a:xfrm>
          <a:prstGeom prst="rect">
            <a:avLst/>
          </a:prstGeom>
          <a:solidFill>
            <a:schemeClr val="bg1"/>
          </a:solidFill>
        </p:spPr>
        <p:txBody>
          <a:bodyPr wrap="square" rtlCol="0">
            <a:spAutoFit/>
          </a:bodyPr>
          <a:lstStyle/>
          <a:p>
            <a:r>
              <a:rPr lang="en-US" sz="1400" b="1" dirty="0" smtClean="0">
                <a:latin typeface="Arial"/>
                <a:cs typeface="Arial"/>
              </a:rPr>
              <a:t>Pull-down menu: LEA non-</a:t>
            </a:r>
            <a:r>
              <a:rPr lang="en-US" sz="1400" b="1" dirty="0" err="1" smtClean="0">
                <a:latin typeface="Arial"/>
                <a:cs typeface="Arial"/>
              </a:rPr>
              <a:t>subgrantee</a:t>
            </a:r>
            <a:r>
              <a:rPr lang="en-US" sz="1400" b="1" dirty="0" smtClean="0">
                <a:latin typeface="Arial"/>
                <a:cs typeface="Arial"/>
              </a:rPr>
              <a:t>, LEA </a:t>
            </a:r>
            <a:r>
              <a:rPr lang="en-US" sz="1400" b="1" dirty="0" err="1" smtClean="0">
                <a:latin typeface="Arial"/>
                <a:cs typeface="Arial"/>
              </a:rPr>
              <a:t>subgrantee</a:t>
            </a:r>
            <a:r>
              <a:rPr lang="en-US" sz="1400" b="1" dirty="0" smtClean="0">
                <a:latin typeface="Arial"/>
                <a:cs typeface="Arial"/>
              </a:rPr>
              <a:t>, or select another type</a:t>
            </a:r>
            <a:endParaRPr lang="en-US" sz="1400" b="1" dirty="0">
              <a:latin typeface="Arial"/>
              <a:cs typeface="Arial"/>
            </a:endParaRPr>
          </a:p>
        </p:txBody>
      </p:sp>
      <p:sp>
        <p:nvSpPr>
          <p:cNvPr id="11" name="TextBox 10"/>
          <p:cNvSpPr txBox="1"/>
          <p:nvPr/>
        </p:nvSpPr>
        <p:spPr>
          <a:xfrm>
            <a:off x="86217" y="4381500"/>
            <a:ext cx="9057783" cy="307777"/>
          </a:xfrm>
          <a:prstGeom prst="rect">
            <a:avLst/>
          </a:prstGeom>
          <a:solidFill>
            <a:schemeClr val="bg1"/>
          </a:solidFill>
        </p:spPr>
        <p:txBody>
          <a:bodyPr wrap="square" rtlCol="0">
            <a:spAutoFit/>
          </a:bodyPr>
          <a:lstStyle/>
          <a:p>
            <a:r>
              <a:rPr lang="en-US" sz="1400" b="1" dirty="0" smtClean="0">
                <a:latin typeface="Arial"/>
                <a:cs typeface="Arial"/>
              </a:rPr>
              <a:t>Pull-down menu: Select the name of your LEA</a:t>
            </a:r>
            <a:endParaRPr lang="en-US" sz="1400" b="1" dirty="0">
              <a:latin typeface="Arial"/>
              <a:cs typeface="Arial"/>
            </a:endParaRPr>
          </a:p>
        </p:txBody>
      </p:sp>
      <p:sp>
        <p:nvSpPr>
          <p:cNvPr id="12" name="TextBox 11"/>
          <p:cNvSpPr txBox="1"/>
          <p:nvPr/>
        </p:nvSpPr>
        <p:spPr>
          <a:xfrm>
            <a:off x="111617" y="4914900"/>
            <a:ext cx="7966135" cy="307777"/>
          </a:xfrm>
          <a:prstGeom prst="rect">
            <a:avLst/>
          </a:prstGeom>
          <a:solidFill>
            <a:schemeClr val="bg1"/>
          </a:solidFill>
        </p:spPr>
        <p:txBody>
          <a:bodyPr wrap="square" rtlCol="0">
            <a:spAutoFit/>
          </a:bodyPr>
          <a:lstStyle/>
          <a:p>
            <a:r>
              <a:rPr lang="en-US" sz="1400" b="1" dirty="0" smtClean="0">
                <a:latin typeface="Arial"/>
                <a:cs typeface="Arial"/>
              </a:rPr>
              <a:t>Enter the name of the ESC or other location where the training is taking place</a:t>
            </a:r>
            <a:endParaRPr lang="en-US" sz="1400" b="1" dirty="0">
              <a:latin typeface="Arial"/>
              <a:cs typeface="Arial"/>
            </a:endParaRPr>
          </a:p>
        </p:txBody>
      </p:sp>
      <p:sp>
        <p:nvSpPr>
          <p:cNvPr id="13" name="TextBox 12"/>
          <p:cNvSpPr txBox="1"/>
          <p:nvPr/>
        </p:nvSpPr>
        <p:spPr>
          <a:xfrm>
            <a:off x="86217" y="5422900"/>
            <a:ext cx="5793883" cy="307777"/>
          </a:xfrm>
          <a:prstGeom prst="rect">
            <a:avLst/>
          </a:prstGeom>
          <a:solidFill>
            <a:schemeClr val="bg1"/>
          </a:solidFill>
        </p:spPr>
        <p:txBody>
          <a:bodyPr wrap="square" rtlCol="0">
            <a:spAutoFit/>
          </a:bodyPr>
          <a:lstStyle/>
          <a:p>
            <a:r>
              <a:rPr lang="en-US" sz="1400" b="1" dirty="0" smtClean="0">
                <a:latin typeface="Arial"/>
                <a:cs typeface="Arial"/>
              </a:rPr>
              <a:t>Use the pop-up calendar to pick today’s date</a:t>
            </a:r>
            <a:endParaRPr lang="en-US" sz="1400" b="1" dirty="0">
              <a:latin typeface="Arial"/>
              <a:cs typeface="Arial"/>
            </a:endParaRPr>
          </a:p>
        </p:txBody>
      </p:sp>
    </p:spTree>
    <p:extLst>
      <p:ext uri="{BB962C8B-B14F-4D97-AF65-F5344CB8AC3E}">
        <p14:creationId xmlns:p14="http://schemas.microsoft.com/office/powerpoint/2010/main" val="72174785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80</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207366" y="1880120"/>
            <a:ext cx="8784233" cy="48768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defRPr/>
            </a:pPr>
            <a:r>
              <a:rPr lang="en-US" dirty="0">
                <a:solidFill>
                  <a:srgbClr val="000000"/>
                </a:solidFill>
                <a:latin typeface="Arial"/>
                <a:ea typeface="ＭＳ Ｐゴシック" charset="-128"/>
                <a:cs typeface="Arial"/>
              </a:rPr>
              <a:t>Educators are mandated to report suspected abuse and/or neglect on a case-by-case basis</a:t>
            </a:r>
            <a:r>
              <a:rPr lang="en-US" dirty="0" smtClean="0">
                <a:solidFill>
                  <a:srgbClr val="000000"/>
                </a:solidFill>
                <a:latin typeface="Arial"/>
                <a:ea typeface="ＭＳ Ｐゴシック" charset="-128"/>
                <a:cs typeface="Arial"/>
              </a:rPr>
              <a:t>.</a:t>
            </a:r>
          </a:p>
          <a:p>
            <a:pPr marL="0" lvl="1" indent="0" algn="ctr">
              <a:buNone/>
              <a:defRPr/>
            </a:pPr>
            <a:endParaRPr lang="en-US" sz="2400" b="1" i="1" dirty="0" smtClean="0">
              <a:solidFill>
                <a:srgbClr val="2A2D6C"/>
              </a:solidFill>
              <a:latin typeface="Arial"/>
              <a:ea typeface="ＭＳ Ｐゴシック" charset="-128"/>
              <a:cs typeface="Arial"/>
            </a:endParaRPr>
          </a:p>
          <a:p>
            <a:pPr marL="0" lvl="1" indent="0" algn="ctr">
              <a:buNone/>
              <a:defRPr/>
            </a:pPr>
            <a:r>
              <a:rPr lang="en-US" sz="2800" b="1" i="1" dirty="0" smtClean="0">
                <a:solidFill>
                  <a:schemeClr val="accent1"/>
                </a:solidFill>
                <a:latin typeface="Arial"/>
                <a:ea typeface="ＭＳ Ｐゴシック" charset="-128"/>
                <a:cs typeface="Arial"/>
              </a:rPr>
              <a:t>Homelessness </a:t>
            </a:r>
            <a:r>
              <a:rPr lang="en-US" sz="2800" b="1" i="1" dirty="0">
                <a:solidFill>
                  <a:schemeClr val="accent1"/>
                </a:solidFill>
                <a:latin typeface="Arial"/>
                <a:ea typeface="ＭＳ Ｐゴシック" charset="-128"/>
                <a:cs typeface="Arial"/>
              </a:rPr>
              <a:t>alone is not abuse/neglect.</a:t>
            </a:r>
            <a:endParaRPr lang="en-US" sz="2800" b="1" i="1" dirty="0">
              <a:solidFill>
                <a:schemeClr val="accent1"/>
              </a:solidFill>
              <a:latin typeface="Arial"/>
              <a:ea typeface="ＭＳ Ｐゴシック"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eaLnBrk="1" hangingPunct="1">
              <a:defRPr/>
            </a:pPr>
            <a:r>
              <a:rPr lang="en-US" sz="2800" b="1" dirty="0" smtClean="0">
                <a:latin typeface="Arial"/>
                <a:cs typeface="Arial"/>
              </a:rPr>
              <a:t>Liability and reporting</a:t>
            </a:r>
            <a:endParaRPr sz="2400" i="1" dirty="0" smtClean="0">
              <a:latin typeface="Arial"/>
              <a:ea typeface="+mj-ea"/>
              <a:cs typeface="Arial"/>
            </a:endParaRPr>
          </a:p>
        </p:txBody>
      </p:sp>
    </p:spTree>
    <p:extLst>
      <p:ext uri="{BB962C8B-B14F-4D97-AF65-F5344CB8AC3E}">
        <p14:creationId xmlns:p14="http://schemas.microsoft.com/office/powerpoint/2010/main" val="165675246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81</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207366" y="1880120"/>
            <a:ext cx="8784233" cy="48768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1" indent="0">
              <a:spcBef>
                <a:spcPct val="0"/>
              </a:spcBef>
              <a:spcAft>
                <a:spcPts val="1200"/>
              </a:spcAft>
              <a:buNone/>
            </a:pPr>
            <a:r>
              <a:rPr lang="en-US" sz="2400" b="1" dirty="0">
                <a:solidFill>
                  <a:srgbClr val="000000"/>
                </a:solidFill>
                <a:latin typeface="Arial"/>
                <a:ea typeface="MS PGothic" charset="0"/>
                <a:cs typeface="Arial"/>
              </a:rPr>
              <a:t>Schools are mandatory reporters of suspected abuse; schools are NOT legally required to report </a:t>
            </a:r>
            <a:r>
              <a:rPr lang="en-US" sz="2400" b="1" dirty="0" smtClean="0">
                <a:solidFill>
                  <a:srgbClr val="000000"/>
                </a:solidFill>
                <a:latin typeface="Arial"/>
                <a:ea typeface="MS PGothic" charset="0"/>
                <a:cs typeface="Arial"/>
              </a:rPr>
              <a:t>runaways.</a:t>
            </a:r>
            <a:endParaRPr lang="en-US" sz="2400" b="1" dirty="0">
              <a:solidFill>
                <a:srgbClr val="000000"/>
              </a:solidFill>
              <a:latin typeface="Arial"/>
              <a:ea typeface="MS PGothic" charset="0"/>
              <a:cs typeface="Arial"/>
            </a:endParaRPr>
          </a:p>
          <a:p>
            <a:pPr marL="922338" lvl="3" indent="-231775">
              <a:spcBef>
                <a:spcPct val="0"/>
              </a:spcBef>
              <a:spcAft>
                <a:spcPts val="1200"/>
              </a:spcAft>
              <a:buClr>
                <a:schemeClr val="accent1"/>
              </a:buClr>
              <a:buSzPct val="80000"/>
              <a:buFont typeface="Wingdings" charset="2"/>
              <a:buChar char="Ø"/>
            </a:pPr>
            <a:r>
              <a:rPr lang="en-US" sz="2400" dirty="0" smtClean="0">
                <a:solidFill>
                  <a:srgbClr val="000000"/>
                </a:solidFill>
                <a:latin typeface="Arial"/>
                <a:ea typeface="MS PGothic" charset="0"/>
                <a:cs typeface="Arial"/>
              </a:rPr>
              <a:t>Local </a:t>
            </a:r>
            <a:r>
              <a:rPr lang="en-US" sz="2400" dirty="0">
                <a:solidFill>
                  <a:srgbClr val="000000"/>
                </a:solidFill>
                <a:latin typeface="Arial"/>
                <a:ea typeface="MS PGothic" charset="0"/>
                <a:cs typeface="Arial"/>
              </a:rPr>
              <a:t>policy may require reporting</a:t>
            </a:r>
          </a:p>
          <a:p>
            <a:pPr marL="922338" lvl="3" indent="-231775">
              <a:spcBef>
                <a:spcPct val="0"/>
              </a:spcBef>
              <a:spcAft>
                <a:spcPts val="1200"/>
              </a:spcAft>
              <a:buClr>
                <a:schemeClr val="accent1"/>
              </a:buClr>
              <a:buSzPct val="80000"/>
              <a:buFont typeface="Wingdings" charset="2"/>
              <a:buChar char="Ø"/>
            </a:pPr>
            <a:r>
              <a:rPr lang="en-US" sz="2400" dirty="0" smtClean="0">
                <a:solidFill>
                  <a:srgbClr val="000000"/>
                </a:solidFill>
                <a:latin typeface="Arial"/>
                <a:ea typeface="MS PGothic" charset="0"/>
                <a:cs typeface="Arial"/>
              </a:rPr>
              <a:t>Runaways </a:t>
            </a:r>
            <a:r>
              <a:rPr lang="en-US" sz="2400" dirty="0">
                <a:solidFill>
                  <a:srgbClr val="000000"/>
                </a:solidFill>
                <a:latin typeface="Arial"/>
                <a:ea typeface="MS PGothic" charset="0"/>
                <a:cs typeface="Arial"/>
              </a:rPr>
              <a:t>are unaccompanied youth</a:t>
            </a:r>
          </a:p>
          <a:p>
            <a:pPr marL="922338" lvl="3" indent="-231775">
              <a:spcBef>
                <a:spcPct val="0"/>
              </a:spcBef>
              <a:spcAft>
                <a:spcPts val="1200"/>
              </a:spcAft>
              <a:buClr>
                <a:schemeClr val="accent1"/>
              </a:buClr>
              <a:buSzPct val="80000"/>
              <a:buFont typeface="Wingdings" charset="2"/>
              <a:buChar char="Ø"/>
            </a:pPr>
            <a:r>
              <a:rPr lang="en-US" sz="2400" dirty="0" smtClean="0">
                <a:solidFill>
                  <a:srgbClr val="000000"/>
                </a:solidFill>
                <a:latin typeface="Arial"/>
                <a:ea typeface="MS PGothic" charset="0"/>
                <a:cs typeface="Arial"/>
              </a:rPr>
              <a:t>There </a:t>
            </a:r>
            <a:r>
              <a:rPr lang="en-US" sz="2400" dirty="0">
                <a:solidFill>
                  <a:srgbClr val="000000"/>
                </a:solidFill>
                <a:latin typeface="Arial"/>
                <a:ea typeface="MS PGothic" charset="0"/>
                <a:cs typeface="Arial"/>
              </a:rPr>
              <a:t>are specific definitions and procedures in place in Texas regarding runaways</a:t>
            </a:r>
          </a:p>
          <a:p>
            <a:pPr marL="922338" lvl="3" indent="-231775">
              <a:spcBef>
                <a:spcPct val="0"/>
              </a:spcBef>
              <a:spcAft>
                <a:spcPts val="1200"/>
              </a:spcAft>
              <a:buClr>
                <a:schemeClr val="accent1"/>
              </a:buClr>
              <a:buSzPct val="80000"/>
              <a:buFont typeface="Wingdings" charset="2"/>
              <a:buChar char="Ø"/>
            </a:pPr>
            <a:r>
              <a:rPr lang="en-US" sz="2400" dirty="0" smtClean="0">
                <a:solidFill>
                  <a:srgbClr val="000000"/>
                </a:solidFill>
                <a:latin typeface="Arial"/>
                <a:ea typeface="MS PGothic" charset="0"/>
                <a:cs typeface="Arial"/>
              </a:rPr>
              <a:t>Runaways </a:t>
            </a:r>
            <a:r>
              <a:rPr lang="en-US" sz="2400" dirty="0">
                <a:solidFill>
                  <a:srgbClr val="000000"/>
                </a:solidFill>
                <a:latin typeface="Arial"/>
                <a:ea typeface="MS PGothic" charset="0"/>
                <a:cs typeface="Arial"/>
              </a:rPr>
              <a:t>are a law enforcement matter, not a school district matter</a:t>
            </a:r>
          </a:p>
          <a:p>
            <a:pPr marL="922338" lvl="3" indent="-231775">
              <a:spcBef>
                <a:spcPct val="0"/>
              </a:spcBef>
              <a:spcAft>
                <a:spcPts val="1200"/>
              </a:spcAft>
              <a:buClr>
                <a:schemeClr val="accent1"/>
              </a:buClr>
              <a:buSzPct val="80000"/>
              <a:buFont typeface="Wingdings" charset="2"/>
              <a:buChar char="Ø"/>
            </a:pPr>
            <a:r>
              <a:rPr lang="en-US" sz="2400" dirty="0" smtClean="0">
                <a:solidFill>
                  <a:srgbClr val="000000"/>
                </a:solidFill>
                <a:latin typeface="Arial"/>
                <a:ea typeface="MS PGothic" charset="0"/>
                <a:cs typeface="Arial"/>
              </a:rPr>
              <a:t>“Harboring</a:t>
            </a:r>
            <a:r>
              <a:rPr lang="en-US" sz="2400" dirty="0">
                <a:solidFill>
                  <a:srgbClr val="000000"/>
                </a:solidFill>
                <a:latin typeface="Arial"/>
                <a:ea typeface="MS PGothic" charset="0"/>
                <a:cs typeface="Arial"/>
              </a:rPr>
              <a:t>” </a:t>
            </a:r>
            <a:r>
              <a:rPr lang="en-US" sz="2400" dirty="0" smtClean="0">
                <a:solidFill>
                  <a:srgbClr val="000000"/>
                </a:solidFill>
                <a:latin typeface="Arial"/>
                <a:ea typeface="MS PGothic" charset="0"/>
                <a:cs typeface="Arial"/>
              </a:rPr>
              <a:t>is not </a:t>
            </a:r>
            <a:r>
              <a:rPr lang="en-US" sz="2400" dirty="0">
                <a:solidFill>
                  <a:srgbClr val="000000"/>
                </a:solidFill>
                <a:latin typeface="Arial"/>
                <a:ea typeface="MS PGothic" charset="0"/>
                <a:cs typeface="Arial"/>
              </a:rPr>
              <a:t>an issue for </a:t>
            </a:r>
            <a:r>
              <a:rPr lang="en-US" sz="2400" dirty="0" smtClean="0">
                <a:solidFill>
                  <a:srgbClr val="000000"/>
                </a:solidFill>
                <a:latin typeface="Arial"/>
                <a:ea typeface="MS PGothic" charset="0"/>
                <a:cs typeface="Arial"/>
              </a:rPr>
              <a:t>schools; must notify the parent/guardian of the student’s whereabouts</a:t>
            </a:r>
            <a:endParaRPr lang="en-US" sz="2400" dirty="0">
              <a:solidFill>
                <a:srgbClr val="000000"/>
              </a:solidFill>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eaLnBrk="1" hangingPunct="1">
              <a:defRPr/>
            </a:pPr>
            <a:r>
              <a:rPr lang="en-US" sz="2800" b="1" dirty="0" smtClean="0">
                <a:latin typeface="Arial"/>
                <a:cs typeface="Arial"/>
              </a:rPr>
              <a:t>Liability and reporting</a:t>
            </a:r>
            <a:endParaRPr sz="2400" i="1" dirty="0" smtClean="0">
              <a:latin typeface="Arial"/>
              <a:ea typeface="+mj-ea"/>
              <a:cs typeface="Arial"/>
            </a:endParaRPr>
          </a:p>
        </p:txBody>
      </p:sp>
    </p:spTree>
    <p:extLst>
      <p:ext uri="{BB962C8B-B14F-4D97-AF65-F5344CB8AC3E}">
        <p14:creationId xmlns:p14="http://schemas.microsoft.com/office/powerpoint/2010/main" val="11117399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82</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540465" y="1880120"/>
            <a:ext cx="8068236" cy="3929168"/>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73025" indent="0">
              <a:buNone/>
            </a:pPr>
            <a:r>
              <a:rPr lang="en-US" sz="2800" dirty="0">
                <a:solidFill>
                  <a:schemeClr val="tx1"/>
                </a:solidFill>
                <a:latin typeface="Arial"/>
                <a:cs typeface="Arial"/>
              </a:rPr>
              <a:t>For a person under the age of 18 years to establish a residence for the purpose of attending the public schools separate and apart from the person's parent, guardian, or other person having lawful control of the person under a court order, it must be established that the </a:t>
            </a:r>
            <a:r>
              <a:rPr lang="en-US" sz="2800" b="1" i="1" dirty="0">
                <a:solidFill>
                  <a:schemeClr val="tx1"/>
                </a:solidFill>
                <a:latin typeface="Arial"/>
                <a:cs typeface="Arial"/>
              </a:rPr>
              <a:t>person's presence in the school district is not for the primary purpose of participation in extra-curricular activities</a:t>
            </a:r>
            <a:r>
              <a:rPr lang="en-US" sz="2800" dirty="0">
                <a:solidFill>
                  <a:schemeClr val="tx1"/>
                </a:solidFill>
                <a:latin typeface="Arial"/>
                <a:cs typeface="Arial"/>
              </a:rPr>
              <a:t>. </a:t>
            </a:r>
            <a:r>
              <a:rPr lang="en-US" sz="2800" dirty="0">
                <a:latin typeface="Calibri" charset="0"/>
              </a:rPr>
              <a:t> </a:t>
            </a:r>
            <a:endParaRPr lang="en-US" sz="2800" i="1" dirty="0">
              <a:solidFill>
                <a:srgbClr val="0000FF"/>
              </a:solidFill>
              <a:latin typeface="Calibri" charset="0"/>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Texas Education Code </a:t>
            </a:r>
            <a:r>
              <a:rPr lang="en-US" sz="2800" dirty="0">
                <a:latin typeface="Arial"/>
                <a:ea typeface="MS PGothic" charset="0"/>
                <a:cs typeface="Arial"/>
              </a:rPr>
              <a:t>§</a:t>
            </a:r>
            <a:r>
              <a:rPr lang="en-US" sz="2800" b="1" dirty="0" smtClean="0">
                <a:latin typeface="Arial"/>
                <a:cs typeface="Arial"/>
              </a:rPr>
              <a:t>25.001(d)</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0090749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83</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207366" y="1690980"/>
            <a:ext cx="8681139" cy="4212878"/>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11113" indent="-11113">
              <a:spcBef>
                <a:spcPct val="35000"/>
              </a:spcBef>
              <a:spcAft>
                <a:spcPts val="1800"/>
              </a:spcAft>
              <a:buClr>
                <a:srgbClr val="BE0000"/>
              </a:buClr>
              <a:buNone/>
              <a:tabLst>
                <a:tab pos="0" algn="l"/>
              </a:tabLst>
              <a:defRPr/>
            </a:pPr>
            <a:r>
              <a:rPr lang="en-US" sz="2800" dirty="0">
                <a:solidFill>
                  <a:srgbClr val="000000"/>
                </a:solidFill>
                <a:latin typeface="Arial"/>
                <a:cs typeface="Arial"/>
              </a:rPr>
              <a:t>Students </a:t>
            </a:r>
            <a:r>
              <a:rPr lang="en-US" sz="2800" dirty="0" smtClean="0">
                <a:solidFill>
                  <a:srgbClr val="000000"/>
                </a:solidFill>
                <a:latin typeface="Arial"/>
                <a:cs typeface="Arial"/>
              </a:rPr>
              <a:t>living separate </a:t>
            </a:r>
            <a:r>
              <a:rPr lang="en-US" sz="2800" dirty="0">
                <a:solidFill>
                  <a:srgbClr val="000000"/>
                </a:solidFill>
                <a:latin typeface="Arial"/>
                <a:cs typeface="Arial"/>
              </a:rPr>
              <a:t>and </a:t>
            </a:r>
            <a:r>
              <a:rPr lang="en-US" sz="2800" dirty="0" smtClean="0">
                <a:solidFill>
                  <a:srgbClr val="000000"/>
                </a:solidFill>
                <a:latin typeface="Arial"/>
                <a:cs typeface="Arial"/>
              </a:rPr>
              <a:t>apart from parents </a:t>
            </a:r>
            <a:r>
              <a:rPr lang="en-US" sz="2800" dirty="0">
                <a:solidFill>
                  <a:srgbClr val="000000"/>
                </a:solidFill>
                <a:latin typeface="Arial"/>
                <a:cs typeface="Arial"/>
              </a:rPr>
              <a:t>and </a:t>
            </a:r>
            <a:r>
              <a:rPr lang="en-US" sz="2800" dirty="0" smtClean="0">
                <a:solidFill>
                  <a:srgbClr val="000000"/>
                </a:solidFill>
                <a:latin typeface="Arial"/>
                <a:cs typeface="Arial"/>
              </a:rPr>
              <a:t>legal guardians </a:t>
            </a:r>
            <a:r>
              <a:rPr lang="en-US" sz="2800" dirty="0">
                <a:solidFill>
                  <a:srgbClr val="000000"/>
                </a:solidFill>
                <a:latin typeface="Arial"/>
                <a:cs typeface="Arial"/>
              </a:rPr>
              <a:t>can attend school as long as</a:t>
            </a:r>
            <a:r>
              <a:rPr lang="en-US" sz="2800" dirty="0" smtClean="0">
                <a:solidFill>
                  <a:srgbClr val="000000"/>
                </a:solidFill>
                <a:latin typeface="Arial"/>
                <a:cs typeface="Arial"/>
              </a:rPr>
              <a:t>:</a:t>
            </a:r>
          </a:p>
          <a:p>
            <a:pPr marL="917575" indent="-228600">
              <a:spcBef>
                <a:spcPts val="0"/>
              </a:spcBef>
              <a:spcAft>
                <a:spcPts val="1200"/>
              </a:spcAft>
              <a:buClr>
                <a:srgbClr val="BE0000"/>
              </a:buClr>
              <a:buFont typeface="Wingdings" charset="0"/>
              <a:buChar char="§"/>
              <a:defRPr/>
            </a:pPr>
            <a:r>
              <a:rPr lang="en-US" dirty="0">
                <a:solidFill>
                  <a:srgbClr val="000000"/>
                </a:solidFill>
                <a:latin typeface="Arial"/>
                <a:cs typeface="Arial"/>
              </a:rPr>
              <a:t>the child or youth is not on probation or in need of supervision because of delinquent conduct</a:t>
            </a:r>
            <a:r>
              <a:rPr lang="en-US" dirty="0" smtClean="0">
                <a:solidFill>
                  <a:srgbClr val="000000"/>
                </a:solidFill>
                <a:latin typeface="Arial"/>
                <a:cs typeface="Arial"/>
              </a:rPr>
              <a:t>;</a:t>
            </a:r>
            <a:r>
              <a:rPr lang="en-US" dirty="0">
                <a:solidFill>
                  <a:srgbClr val="000000"/>
                </a:solidFill>
                <a:latin typeface="Arial"/>
                <a:cs typeface="Arial"/>
              </a:rPr>
              <a:t> </a:t>
            </a:r>
            <a:r>
              <a:rPr lang="en-US" dirty="0" smtClean="0">
                <a:solidFill>
                  <a:srgbClr val="000000"/>
                </a:solidFill>
                <a:latin typeface="Arial"/>
                <a:cs typeface="Arial"/>
              </a:rPr>
              <a:t> </a:t>
            </a:r>
          </a:p>
          <a:p>
            <a:pPr marL="688975" indent="0">
              <a:spcBef>
                <a:spcPts val="0"/>
              </a:spcBef>
              <a:spcAft>
                <a:spcPts val="1200"/>
              </a:spcAft>
              <a:buClr>
                <a:srgbClr val="BE0000"/>
              </a:buClr>
              <a:buNone/>
              <a:defRPr/>
            </a:pPr>
            <a:r>
              <a:rPr lang="en-US" i="1" dirty="0">
                <a:solidFill>
                  <a:srgbClr val="000000"/>
                </a:solidFill>
                <a:latin typeface="Arial"/>
                <a:cs typeface="Arial"/>
              </a:rPr>
              <a:t>	</a:t>
            </a:r>
            <a:r>
              <a:rPr lang="en-US" i="1" dirty="0" smtClean="0">
                <a:solidFill>
                  <a:srgbClr val="000000"/>
                </a:solidFill>
                <a:latin typeface="Arial"/>
                <a:cs typeface="Arial"/>
              </a:rPr>
              <a:t>	 </a:t>
            </a:r>
            <a:r>
              <a:rPr lang="en-US" i="1" dirty="0">
                <a:solidFill>
                  <a:srgbClr val="000000"/>
                </a:solidFill>
                <a:latin typeface="Arial"/>
                <a:cs typeface="Arial"/>
              </a:rPr>
              <a:t>or</a:t>
            </a:r>
          </a:p>
          <a:p>
            <a:pPr marL="917575" indent="-228600">
              <a:spcBef>
                <a:spcPts val="0"/>
              </a:spcBef>
              <a:spcAft>
                <a:spcPts val="1200"/>
              </a:spcAft>
              <a:buClr>
                <a:srgbClr val="BE0000"/>
              </a:buClr>
              <a:buFont typeface="Wingdings" charset="0"/>
              <a:buChar char="§"/>
              <a:defRPr/>
            </a:pPr>
            <a:r>
              <a:rPr lang="en-US" dirty="0">
                <a:solidFill>
                  <a:srgbClr val="000000"/>
                </a:solidFill>
                <a:latin typeface="Arial"/>
                <a:cs typeface="Arial"/>
              </a:rPr>
              <a:t>the child or youth has not been convicted of a criminal offense and is not on probation or other conditional release</a:t>
            </a:r>
            <a:r>
              <a:rPr lang="en-US" dirty="0" smtClean="0">
                <a:solidFill>
                  <a:srgbClr val="000000"/>
                </a:solidFill>
                <a:latin typeface="Arial"/>
                <a:cs typeface="Arial"/>
              </a:rPr>
              <a:t>.</a:t>
            </a:r>
            <a:endParaRPr lang="en-US" i="1" dirty="0">
              <a:solidFill>
                <a:srgbClr val="000000"/>
              </a:solidFill>
              <a:latin typeface="Arial"/>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Texas Education Code </a:t>
            </a:r>
            <a:r>
              <a:rPr lang="en-US" sz="2800" dirty="0">
                <a:latin typeface="Arial"/>
                <a:ea typeface="MS PGothic" charset="0"/>
                <a:cs typeface="Arial"/>
              </a:rPr>
              <a:t>§</a:t>
            </a:r>
            <a:r>
              <a:rPr lang="en-US" sz="2800" b="1" dirty="0" smtClean="0">
                <a:latin typeface="Arial"/>
                <a:cs typeface="Arial"/>
              </a:rPr>
              <a:t>25.001(d)</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5947188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84</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207367" y="2202126"/>
            <a:ext cx="7534801" cy="370173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11113" indent="-11113">
              <a:spcBef>
                <a:spcPct val="35000"/>
              </a:spcBef>
              <a:spcAft>
                <a:spcPts val="1800"/>
              </a:spcAft>
              <a:buClr>
                <a:srgbClr val="BE0000"/>
              </a:buClr>
              <a:buNone/>
              <a:tabLst>
                <a:tab pos="0" algn="l"/>
              </a:tabLst>
              <a:defRPr/>
            </a:pPr>
            <a:r>
              <a:rPr lang="en-US" i="1" dirty="0" smtClean="0">
                <a:solidFill>
                  <a:srgbClr val="000000"/>
                </a:solidFill>
                <a:latin typeface="Arial"/>
                <a:cs typeface="Arial"/>
              </a:rPr>
              <a:t>From TEA’s Chief Legal Counsel:</a:t>
            </a:r>
            <a:endParaRPr lang="en-US" i="1" dirty="0">
              <a:solidFill>
                <a:srgbClr val="000000"/>
              </a:solidFill>
              <a:latin typeface="Arial"/>
              <a:cs typeface="Arial"/>
            </a:endParaRPr>
          </a:p>
          <a:p>
            <a:pPr marL="915988" indent="-11113">
              <a:spcBef>
                <a:spcPct val="35000"/>
              </a:spcBef>
              <a:spcAft>
                <a:spcPts val="1800"/>
              </a:spcAft>
              <a:buClr>
                <a:srgbClr val="BE0000"/>
              </a:buClr>
              <a:buNone/>
              <a:tabLst>
                <a:tab pos="919163" algn="l"/>
              </a:tabLst>
              <a:defRPr/>
            </a:pPr>
            <a:r>
              <a:rPr lang="en-US" altLang="ja-JP" b="1" i="1" dirty="0" smtClean="0">
                <a:solidFill>
                  <a:srgbClr val="000000"/>
                </a:solidFill>
                <a:latin typeface="Arial"/>
                <a:cs typeface="Arial"/>
              </a:rPr>
              <a:t>The </a:t>
            </a:r>
            <a:r>
              <a:rPr lang="en-US" altLang="ja-JP" b="1" i="1" dirty="0">
                <a:solidFill>
                  <a:srgbClr val="000000"/>
                </a:solidFill>
                <a:latin typeface="Arial"/>
                <a:cs typeface="Arial"/>
              </a:rPr>
              <a:t>exceptions cannot be used to prevent a student eligible  for admission under a different provision  of  [Section] 25.001(b)  from being enrolled, including homeless  students</a:t>
            </a:r>
            <a:r>
              <a:rPr lang="en-US" altLang="ja-JP" b="1" i="1" dirty="0" smtClean="0">
                <a:solidFill>
                  <a:srgbClr val="000000"/>
                </a:solidFill>
                <a:latin typeface="Arial"/>
                <a:cs typeface="Arial"/>
              </a:rPr>
              <a:t>.</a:t>
            </a:r>
            <a:endParaRPr lang="en-US" dirty="0">
              <a:solidFill>
                <a:srgbClr val="000000"/>
              </a:solidFill>
              <a:latin typeface="Arial"/>
              <a:cs typeface="Arial"/>
            </a:endParaRPr>
          </a:p>
          <a:p>
            <a:pPr marL="11113" indent="-11113">
              <a:spcBef>
                <a:spcPct val="35000"/>
              </a:spcBef>
              <a:spcAft>
                <a:spcPts val="1800"/>
              </a:spcAft>
              <a:buClr>
                <a:srgbClr val="BE0000"/>
              </a:buClr>
              <a:buNone/>
              <a:tabLst>
                <a:tab pos="0" algn="l"/>
              </a:tabLst>
              <a:defRPr/>
            </a:pPr>
            <a:endParaRPr lang="en-US" i="1" dirty="0" smtClean="0">
              <a:solidFill>
                <a:srgbClr val="000000"/>
              </a:solidFill>
              <a:latin typeface="Arial"/>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Texas Education Code </a:t>
            </a:r>
            <a:r>
              <a:rPr lang="en-US" sz="2800" dirty="0">
                <a:latin typeface="Arial"/>
                <a:ea typeface="MS PGothic" charset="0"/>
                <a:cs typeface="Arial"/>
              </a:rPr>
              <a:t>§</a:t>
            </a:r>
            <a:r>
              <a:rPr lang="en-US" sz="2800" b="1" dirty="0" smtClean="0">
                <a:latin typeface="Arial"/>
                <a:cs typeface="Arial"/>
              </a:rPr>
              <a:t>25.001(d)</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489569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85</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207367" y="1756296"/>
            <a:ext cx="8681139" cy="414756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73050" lvl="2" indent="-273050">
              <a:spcBef>
                <a:spcPct val="0"/>
              </a:spcBef>
              <a:spcAft>
                <a:spcPts val="1800"/>
              </a:spcAft>
              <a:buFont typeface="Arial"/>
              <a:buChar char="•"/>
            </a:pPr>
            <a:r>
              <a:rPr lang="en-US" sz="2400" dirty="0">
                <a:solidFill>
                  <a:srgbClr val="000000"/>
                </a:solidFill>
                <a:latin typeface="Arial"/>
                <a:ea typeface="MS PGothic" charset="0"/>
                <a:cs typeface="Arial"/>
              </a:rPr>
              <a:t>Emergency care can be given to a minor of any age without parental consent if this is deemed medically necessary by a physician</a:t>
            </a:r>
          </a:p>
          <a:p>
            <a:pPr marL="273050" lvl="2" indent="-273050">
              <a:spcBef>
                <a:spcPct val="0"/>
              </a:spcBef>
              <a:spcAft>
                <a:spcPts val="1800"/>
              </a:spcAft>
              <a:buFont typeface="Arial"/>
              <a:buChar char="•"/>
            </a:pPr>
            <a:r>
              <a:rPr lang="en-US" sz="2400" dirty="0">
                <a:solidFill>
                  <a:srgbClr val="000000"/>
                </a:solidFill>
                <a:latin typeface="Arial"/>
                <a:ea typeface="MS PGothic" charset="0"/>
                <a:cs typeface="Arial"/>
              </a:rPr>
              <a:t>Students age 18 and older can consent to their own medical care</a:t>
            </a:r>
          </a:p>
          <a:p>
            <a:pPr marL="273050" lvl="2" indent="-273050">
              <a:spcBef>
                <a:spcPct val="0"/>
              </a:spcBef>
              <a:spcAft>
                <a:spcPts val="1800"/>
              </a:spcAft>
              <a:buFont typeface="Arial"/>
              <a:buChar char="•"/>
            </a:pPr>
            <a:r>
              <a:rPr lang="en-US" sz="2400" dirty="0">
                <a:solidFill>
                  <a:srgbClr val="000000"/>
                </a:solidFill>
                <a:latin typeface="Arial"/>
                <a:ea typeface="MS PGothic" charset="0"/>
                <a:cs typeface="Arial"/>
              </a:rPr>
              <a:t>Married minors are emancipated and can grant consent for their own healthcare</a:t>
            </a:r>
          </a:p>
          <a:p>
            <a:pPr marL="273050" lvl="2" indent="-273050">
              <a:spcBef>
                <a:spcPts val="275"/>
              </a:spcBef>
              <a:spcAft>
                <a:spcPts val="1800"/>
              </a:spcAft>
              <a:buFont typeface="Arial"/>
              <a:buChar char="•"/>
            </a:pPr>
            <a:r>
              <a:rPr lang="en-US" sz="2400" dirty="0">
                <a:solidFill>
                  <a:srgbClr val="000000"/>
                </a:solidFill>
                <a:latin typeface="Arial"/>
                <a:ea typeface="MS PGothic" charset="0"/>
                <a:cs typeface="Arial"/>
              </a:rPr>
              <a:t>16-year-olds may consent to some medical care, not necessarily immunizations</a:t>
            </a:r>
          </a:p>
          <a:p>
            <a:pPr marL="273050" indent="-273050">
              <a:spcBef>
                <a:spcPct val="35000"/>
              </a:spcBef>
              <a:spcAft>
                <a:spcPts val="1800"/>
              </a:spcAft>
              <a:buClr>
                <a:srgbClr val="BE0000"/>
              </a:buClr>
              <a:buFont typeface="Arial"/>
              <a:buChar char="•"/>
              <a:tabLst>
                <a:tab pos="0" algn="l"/>
              </a:tabLst>
              <a:defRPr/>
            </a:pPr>
            <a:endParaRPr lang="en-US" i="1" dirty="0" smtClean="0">
              <a:solidFill>
                <a:srgbClr val="000000"/>
              </a:solidFill>
              <a:latin typeface="Arial"/>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Medical Consent</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0413521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86</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207367" y="1756295"/>
            <a:ext cx="8681139" cy="459339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4950" lvl="2" indent="-234950">
              <a:spcBef>
                <a:spcPts val="0"/>
              </a:spcBef>
              <a:spcAft>
                <a:spcPts val="1200"/>
              </a:spcAft>
              <a:buFont typeface="Arial"/>
              <a:buChar char="•"/>
              <a:tabLst>
                <a:tab pos="107950" algn="l"/>
              </a:tabLst>
            </a:pPr>
            <a:r>
              <a:rPr lang="en-US" sz="2400" dirty="0" smtClean="0">
                <a:solidFill>
                  <a:srgbClr val="000000"/>
                </a:solidFill>
                <a:latin typeface="Arial"/>
                <a:ea typeface="MS PGothic" charset="0"/>
                <a:cs typeface="Arial"/>
              </a:rPr>
              <a:t>There is no lower age limit for who is considered an unaccompanied youth</a:t>
            </a:r>
          </a:p>
          <a:p>
            <a:pPr marL="234950" lvl="2" indent="-234950">
              <a:spcBef>
                <a:spcPts val="0"/>
              </a:spcBef>
              <a:spcAft>
                <a:spcPts val="1200"/>
              </a:spcAft>
              <a:buFont typeface="Arial"/>
              <a:buChar char="•"/>
              <a:tabLst>
                <a:tab pos="107950" algn="l"/>
              </a:tabLst>
            </a:pPr>
            <a:r>
              <a:rPr lang="en-US" sz="2400" dirty="0" smtClean="0">
                <a:solidFill>
                  <a:srgbClr val="000000"/>
                </a:solidFill>
                <a:latin typeface="Arial"/>
                <a:ea typeface="MS PGothic" charset="0"/>
                <a:cs typeface="Arial"/>
              </a:rPr>
              <a:t>A student who is age 18 or older is no longer a minor in Texas and may enroll in school and has any number of other rights as an adult</a:t>
            </a:r>
          </a:p>
          <a:p>
            <a:pPr marL="234950" indent="-234950">
              <a:spcBef>
                <a:spcPts val="0"/>
              </a:spcBef>
              <a:spcAft>
                <a:spcPts val="1200"/>
              </a:spcAft>
              <a:buFont typeface="Arial"/>
              <a:buChar char="•"/>
              <a:tabLst>
                <a:tab pos="107950" algn="l"/>
              </a:tabLst>
            </a:pPr>
            <a:r>
              <a:rPr lang="en-US" sz="2400" dirty="0" smtClean="0">
                <a:solidFill>
                  <a:srgbClr val="000000"/>
                </a:solidFill>
                <a:latin typeface="Arial"/>
                <a:ea typeface="MS PGothic" charset="0"/>
                <a:cs typeface="Arial"/>
              </a:rPr>
              <a:t>The Texas Education Agency </a:t>
            </a:r>
            <a:r>
              <a:rPr lang="en-US" sz="2400" b="1" dirty="0" smtClean="0">
                <a:solidFill>
                  <a:srgbClr val="000000"/>
                </a:solidFill>
                <a:latin typeface="Arial"/>
                <a:ea typeface="MS PGothic" charset="0"/>
                <a:cs typeface="Arial"/>
              </a:rPr>
              <a:t>defines a youth to be a person who is under age 21 on September 1 of the applicable school year </a:t>
            </a:r>
            <a:r>
              <a:rPr lang="en-US" sz="2400" dirty="0" smtClean="0">
                <a:solidFill>
                  <a:srgbClr val="000000"/>
                </a:solidFill>
                <a:latin typeface="Arial"/>
                <a:ea typeface="MS PGothic" charset="0"/>
                <a:cs typeface="Arial"/>
              </a:rPr>
              <a:t>or, for students eligible for special education services, under age 22 on </a:t>
            </a:r>
            <a:br>
              <a:rPr lang="en-US" sz="2400" dirty="0" smtClean="0">
                <a:solidFill>
                  <a:srgbClr val="000000"/>
                </a:solidFill>
                <a:latin typeface="Arial"/>
                <a:ea typeface="MS PGothic" charset="0"/>
                <a:cs typeface="Arial"/>
              </a:rPr>
            </a:br>
            <a:r>
              <a:rPr lang="en-US" sz="2400" dirty="0" smtClean="0">
                <a:solidFill>
                  <a:srgbClr val="000000"/>
                </a:solidFill>
                <a:latin typeface="Arial"/>
                <a:ea typeface="MS PGothic" charset="0"/>
                <a:cs typeface="Arial"/>
              </a:rPr>
              <a:t>September 1 of the applicable school year</a:t>
            </a:r>
          </a:p>
          <a:p>
            <a:pPr marL="234950" lvl="2" indent="-234950">
              <a:spcBef>
                <a:spcPts val="0"/>
              </a:spcBef>
              <a:spcAft>
                <a:spcPts val="1200"/>
              </a:spcAft>
              <a:buFont typeface="Arial"/>
              <a:buChar char="•"/>
              <a:tabLst>
                <a:tab pos="107950" algn="l"/>
              </a:tabLst>
            </a:pPr>
            <a:r>
              <a:rPr lang="en-US" sz="2400" dirty="0">
                <a:solidFill>
                  <a:srgbClr val="000000"/>
                </a:solidFill>
                <a:latin typeface="Arial"/>
                <a:ea typeface="MS PGothic" charset="0"/>
                <a:cs typeface="Arial"/>
              </a:rPr>
              <a:t>Compulsory school attendance for children goes to age 19</a:t>
            </a:r>
            <a:endParaRPr lang="en-US" dirty="0">
              <a:solidFill>
                <a:srgbClr val="000000"/>
              </a:solidFill>
              <a:latin typeface="Arial"/>
              <a:cs typeface="Arial"/>
            </a:endParaRPr>
          </a:p>
          <a:p>
            <a:pPr marL="234950" indent="-234950">
              <a:spcBef>
                <a:spcPts val="0"/>
              </a:spcBef>
              <a:spcAft>
                <a:spcPts val="1200"/>
              </a:spcAft>
              <a:buFont typeface="Arial"/>
              <a:buChar char="•"/>
              <a:tabLst>
                <a:tab pos="107950" algn="l"/>
              </a:tabLst>
            </a:pPr>
            <a:endParaRPr lang="en-US" sz="2400" dirty="0" smtClean="0">
              <a:solidFill>
                <a:srgbClr val="000000"/>
              </a:solidFill>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Age Limits</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479302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87</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Unaccompanied Youth</a:t>
            </a:r>
            <a:endParaRPr lang="en-US" sz="4000" b="1" dirty="0">
              <a:latin typeface="Arial"/>
              <a:ea typeface="MS PGothic" charset="0"/>
              <a:cs typeface="Arial"/>
            </a:endParaRPr>
          </a:p>
        </p:txBody>
      </p:sp>
      <p:sp>
        <p:nvSpPr>
          <p:cNvPr id="8" name="Rectangle 3"/>
          <p:cNvSpPr txBox="1">
            <a:spLocks noChangeArrowheads="1"/>
          </p:cNvSpPr>
          <p:nvPr/>
        </p:nvSpPr>
        <p:spPr>
          <a:xfrm>
            <a:off x="207367" y="1580665"/>
            <a:ext cx="8681139" cy="475551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41300" indent="-241300">
              <a:spcBef>
                <a:spcPts val="0"/>
              </a:spcBef>
              <a:spcAft>
                <a:spcPts val="1200"/>
              </a:spcAft>
              <a:buFont typeface="Arial"/>
              <a:buChar char="•"/>
              <a:tabLst>
                <a:tab pos="0" algn="l"/>
              </a:tabLst>
            </a:pPr>
            <a:r>
              <a:rPr lang="en-US" dirty="0" smtClean="0">
                <a:solidFill>
                  <a:srgbClr val="000000"/>
                </a:solidFill>
                <a:latin typeface="Arial"/>
                <a:ea typeface="MS PGothic" charset="0"/>
                <a:cs typeface="Arial"/>
              </a:rPr>
              <a:t>A person between 18 and 21 years old (22 for special education purposes), otherwise considered an adult, is  considered a </a:t>
            </a:r>
            <a:r>
              <a:rPr lang="en-US" b="1" dirty="0" smtClean="0">
                <a:solidFill>
                  <a:srgbClr val="000000"/>
                </a:solidFill>
                <a:latin typeface="Arial"/>
                <a:ea typeface="MS PGothic" charset="0"/>
                <a:cs typeface="Arial"/>
              </a:rPr>
              <a:t>youth</a:t>
            </a:r>
            <a:r>
              <a:rPr lang="en-US" dirty="0" smtClean="0">
                <a:solidFill>
                  <a:srgbClr val="000000"/>
                </a:solidFill>
                <a:latin typeface="Arial"/>
                <a:ea typeface="MS PGothic" charset="0"/>
                <a:cs typeface="Arial"/>
              </a:rPr>
              <a:t> for educational purposes in Texas</a:t>
            </a:r>
          </a:p>
          <a:p>
            <a:pPr marL="241300" indent="-241300">
              <a:spcBef>
                <a:spcPts val="0"/>
              </a:spcBef>
              <a:spcAft>
                <a:spcPts val="1200"/>
              </a:spcAft>
              <a:buFont typeface="Arial"/>
              <a:buChar char="•"/>
              <a:tabLst>
                <a:tab pos="0" algn="l"/>
              </a:tabLst>
            </a:pPr>
            <a:r>
              <a:rPr lang="en-US" dirty="0" smtClean="0">
                <a:solidFill>
                  <a:srgbClr val="000000"/>
                </a:solidFill>
                <a:latin typeface="Arial"/>
                <a:ea typeface="MS PGothic" charset="0"/>
                <a:cs typeface="Arial"/>
              </a:rPr>
              <a:t>A </a:t>
            </a:r>
            <a:r>
              <a:rPr lang="en-US" dirty="0">
                <a:solidFill>
                  <a:srgbClr val="000000"/>
                </a:solidFill>
                <a:latin typeface="Arial"/>
                <a:ea typeface="MS PGothic" charset="0"/>
                <a:cs typeface="Arial"/>
              </a:rPr>
              <a:t>person between 18 and 21 years old (22 for special education purposes</a:t>
            </a:r>
            <a:r>
              <a:rPr lang="en-US" dirty="0" smtClean="0">
                <a:solidFill>
                  <a:srgbClr val="000000"/>
                </a:solidFill>
                <a:latin typeface="Arial"/>
                <a:ea typeface="MS PGothic" charset="0"/>
                <a:cs typeface="Arial"/>
              </a:rPr>
              <a:t>) is considered an </a:t>
            </a:r>
            <a:r>
              <a:rPr lang="en-US" b="1" dirty="0" smtClean="0">
                <a:solidFill>
                  <a:srgbClr val="000000"/>
                </a:solidFill>
                <a:latin typeface="Arial"/>
                <a:ea typeface="MS PGothic" charset="0"/>
                <a:cs typeface="Arial"/>
              </a:rPr>
              <a:t>unaccompanied youth</a:t>
            </a:r>
            <a:r>
              <a:rPr lang="en-US" dirty="0" smtClean="0">
                <a:solidFill>
                  <a:srgbClr val="000000"/>
                </a:solidFill>
                <a:latin typeface="Arial"/>
                <a:ea typeface="MS PGothic" charset="0"/>
                <a:cs typeface="Arial"/>
              </a:rPr>
              <a:t> for educational purposes in Texas if he/she is not in the physical custody of his/her parent or guardian</a:t>
            </a:r>
          </a:p>
          <a:p>
            <a:pPr marL="241300" indent="-241300">
              <a:spcBef>
                <a:spcPts val="0"/>
              </a:spcBef>
              <a:spcAft>
                <a:spcPts val="1200"/>
              </a:spcAft>
              <a:buFont typeface="Arial"/>
              <a:buChar char="•"/>
              <a:tabLst>
                <a:tab pos="0" algn="l"/>
              </a:tabLst>
            </a:pPr>
            <a:r>
              <a:rPr lang="en-US" dirty="0">
                <a:solidFill>
                  <a:srgbClr val="000000"/>
                </a:solidFill>
                <a:latin typeface="Arial"/>
                <a:ea typeface="MS PGothic" charset="0"/>
                <a:cs typeface="Arial"/>
              </a:rPr>
              <a:t>A person between 18 and 21 years old (22 for special education purposes) </a:t>
            </a:r>
            <a:r>
              <a:rPr lang="en-US" dirty="0" smtClean="0">
                <a:solidFill>
                  <a:srgbClr val="000000"/>
                </a:solidFill>
                <a:latin typeface="Arial"/>
                <a:ea typeface="MS PGothic" charset="0"/>
                <a:cs typeface="Arial"/>
              </a:rPr>
              <a:t>is considered </a:t>
            </a:r>
            <a:r>
              <a:rPr lang="en-US" dirty="0">
                <a:solidFill>
                  <a:srgbClr val="000000"/>
                </a:solidFill>
                <a:latin typeface="Arial"/>
                <a:ea typeface="MS PGothic" charset="0"/>
                <a:cs typeface="Arial"/>
              </a:rPr>
              <a:t>an </a:t>
            </a:r>
            <a:r>
              <a:rPr lang="en-US" b="1" dirty="0">
                <a:solidFill>
                  <a:srgbClr val="000000"/>
                </a:solidFill>
                <a:latin typeface="Arial"/>
                <a:ea typeface="MS PGothic" charset="0"/>
                <a:cs typeface="Arial"/>
              </a:rPr>
              <a:t>unaccompanied </a:t>
            </a:r>
            <a:r>
              <a:rPr lang="en-US" b="1" dirty="0" smtClean="0">
                <a:solidFill>
                  <a:srgbClr val="000000"/>
                </a:solidFill>
                <a:latin typeface="Arial"/>
                <a:ea typeface="MS PGothic" charset="0"/>
                <a:cs typeface="Arial"/>
              </a:rPr>
              <a:t>homeless youth </a:t>
            </a:r>
            <a:r>
              <a:rPr lang="en-US" dirty="0">
                <a:solidFill>
                  <a:srgbClr val="000000"/>
                </a:solidFill>
                <a:latin typeface="Arial"/>
                <a:ea typeface="MS PGothic" charset="0"/>
                <a:cs typeface="Arial"/>
              </a:rPr>
              <a:t>in Texas if he/she is not in the physical custody of his/her parent or </a:t>
            </a:r>
            <a:r>
              <a:rPr lang="en-US" dirty="0" smtClean="0">
                <a:solidFill>
                  <a:srgbClr val="000000"/>
                </a:solidFill>
                <a:latin typeface="Arial"/>
                <a:ea typeface="MS PGothic" charset="0"/>
                <a:cs typeface="Arial"/>
              </a:rPr>
              <a:t>guardian and lacks a fixed, regular, and adequate nighttime residence</a:t>
            </a:r>
            <a:endParaRPr lang="en-US" sz="3200" dirty="0">
              <a:solidFill>
                <a:srgbClr val="000000"/>
              </a:solidFill>
              <a:latin typeface="Arial"/>
              <a:ea typeface="MS PGothic" charset="0"/>
              <a:cs typeface="Arial"/>
            </a:endParaRPr>
          </a:p>
          <a:p>
            <a:pPr marL="458788" indent="0">
              <a:spcBef>
                <a:spcPts val="0"/>
              </a:spcBef>
              <a:spcAft>
                <a:spcPts val="1200"/>
              </a:spcAft>
              <a:buNone/>
              <a:tabLst>
                <a:tab pos="107950" algn="l"/>
                <a:tab pos="458788" algn="l"/>
              </a:tabLst>
            </a:pPr>
            <a:endParaRPr lang="en-US" sz="2400" dirty="0">
              <a:solidFill>
                <a:srgbClr val="000000"/>
              </a:solidFill>
              <a:latin typeface="Arial"/>
              <a:ea typeface="MS PGothic" charset="0"/>
              <a:cs typeface="Arial"/>
            </a:endParaRPr>
          </a:p>
        </p:txBody>
      </p:sp>
      <p:sp>
        <p:nvSpPr>
          <p:cNvPr id="9" name="Rectangle 2"/>
          <p:cNvSpPr>
            <a:spLocks noGrp="1" noChangeArrowheads="1"/>
          </p:cNvSpPr>
          <p:nvPr>
            <p:ph type="title"/>
          </p:nvPr>
        </p:nvSpPr>
        <p:spPr>
          <a:xfrm>
            <a:off x="207367" y="977690"/>
            <a:ext cx="8401334" cy="554325"/>
          </a:xfrm>
        </p:spPr>
        <p:txBody>
          <a:bodyPr anchor="t" anchorCtr="0">
            <a:noAutofit/>
          </a:bodyPr>
          <a:lstStyle/>
          <a:p>
            <a:pPr algn="l">
              <a:defRPr/>
            </a:pPr>
            <a:r>
              <a:rPr lang="en-US" sz="2800" b="1" dirty="0" smtClean="0">
                <a:latin typeface="Arial"/>
                <a:cs typeface="Arial"/>
              </a:rPr>
              <a:t>Age Limits</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8268403"/>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4294967295"/>
          </p:nvPr>
        </p:nvSpPr>
        <p:spPr bwMode="auto">
          <a:xfrm>
            <a:off x="8077200" y="6356350"/>
            <a:ext cx="8382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129E8DD-EDDD-2443-A853-470C4E9BB57B}" type="slidenum">
              <a:rPr lang="en-US" sz="1200">
                <a:solidFill>
                  <a:schemeClr val="tx2"/>
                </a:solidFill>
                <a:latin typeface="Calibri" charset="0"/>
              </a:rPr>
              <a:pPr/>
              <a:t>88</a:t>
            </a:fld>
            <a:endParaRPr lang="en-US" sz="1200">
              <a:solidFill>
                <a:schemeClr val="tx2"/>
              </a:solidFill>
              <a:latin typeface="Calibri" charset="0"/>
            </a:endParaRPr>
          </a:p>
        </p:txBody>
      </p:sp>
      <p:sp>
        <p:nvSpPr>
          <p:cNvPr id="5" name="TextBox 2"/>
          <p:cNvSpPr txBox="1">
            <a:spLocks noChangeArrowheads="1"/>
          </p:cNvSpPr>
          <p:nvPr/>
        </p:nvSpPr>
        <p:spPr bwMode="auto">
          <a:xfrm>
            <a:off x="337800" y="1841300"/>
            <a:ext cx="48006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a:solidFill>
                  <a:schemeClr val="tx1"/>
                </a:solidFill>
                <a:latin typeface="Arial" charset="0"/>
              </a:rPr>
              <a:t>Awareness</a:t>
            </a:r>
          </a:p>
          <a:p>
            <a:pPr marL="342900" indent="-342900" eaLnBrk="1" hangingPunct="1">
              <a:spcAft>
                <a:spcPts val="1200"/>
              </a:spcAft>
              <a:buFont typeface="Arial" charset="0"/>
              <a:buChar char="•"/>
            </a:pPr>
            <a:r>
              <a:rPr lang="en-US" sz="2400" b="1" dirty="0">
                <a:solidFill>
                  <a:schemeClr val="tx1"/>
                </a:solidFill>
                <a:latin typeface="Arial" charset="0"/>
              </a:rPr>
              <a:t>M-V Act Overview</a:t>
            </a:r>
          </a:p>
          <a:p>
            <a:pPr marL="342900" indent="-342900" eaLnBrk="1" hangingPunct="1">
              <a:spcAft>
                <a:spcPts val="1200"/>
              </a:spcAft>
              <a:buFont typeface="Arial" charset="0"/>
              <a:buChar char="•"/>
            </a:pPr>
            <a:r>
              <a:rPr lang="en-US" sz="2400" b="1" dirty="0">
                <a:solidFill>
                  <a:srgbClr val="000000"/>
                </a:solidFill>
                <a:latin typeface="Arial" charset="0"/>
              </a:rPr>
              <a:t>Liaison Duties</a:t>
            </a:r>
          </a:p>
          <a:p>
            <a:pPr marL="342900" indent="-342900" eaLnBrk="1" hangingPunct="1">
              <a:spcAft>
                <a:spcPts val="1200"/>
              </a:spcAft>
              <a:buFont typeface="Arial" charset="0"/>
              <a:buChar char="•"/>
            </a:pPr>
            <a:r>
              <a:rPr lang="en-US" sz="2400" b="1" dirty="0">
                <a:solidFill>
                  <a:srgbClr val="000000"/>
                </a:solidFill>
                <a:latin typeface="Arial" charset="0"/>
              </a:rPr>
              <a:t>Definition of Homelessness </a:t>
            </a:r>
            <a:endParaRPr lang="en-US" sz="2400" b="1" dirty="0" smtClean="0">
              <a:solidFill>
                <a:srgbClr val="000000"/>
              </a:solidFill>
              <a:latin typeface="Arial" charset="0"/>
            </a:endParaRPr>
          </a:p>
          <a:p>
            <a:pPr marL="342900" indent="-342900" eaLnBrk="1" hangingPunct="1">
              <a:spcAft>
                <a:spcPts val="1200"/>
              </a:spcAft>
              <a:buFont typeface="Arial" charset="0"/>
              <a:buChar char="•"/>
            </a:pPr>
            <a:r>
              <a:rPr lang="en-US" sz="2400" b="1" dirty="0" smtClean="0">
                <a:solidFill>
                  <a:schemeClr val="tx1"/>
                </a:solidFill>
                <a:latin typeface="Arial" charset="0"/>
              </a:rPr>
              <a:t>Unaccompanied Youth</a:t>
            </a:r>
          </a:p>
          <a:p>
            <a:pPr marL="342900" indent="-342900" eaLnBrk="1" hangingPunct="1">
              <a:spcAft>
                <a:spcPts val="1200"/>
              </a:spcAft>
              <a:buFont typeface="Arial" charset="0"/>
              <a:buChar char="•"/>
            </a:pPr>
            <a:r>
              <a:rPr lang="en-US" sz="2800" b="1" dirty="0" smtClean="0">
                <a:solidFill>
                  <a:srgbClr val="FF0000"/>
                </a:solidFill>
                <a:latin typeface="Arial" charset="0"/>
              </a:rPr>
              <a:t>Determining Eligibility</a:t>
            </a:r>
          </a:p>
          <a:p>
            <a:pPr marL="800100" lvl="1" indent="-342900">
              <a:spcAft>
                <a:spcPts val="1200"/>
              </a:spcAft>
              <a:buFont typeface="Wingdings" charset="2"/>
              <a:buChar char="Ø"/>
            </a:pPr>
            <a:r>
              <a:rPr lang="en-US" sz="2000" b="1" dirty="0" smtClean="0">
                <a:solidFill>
                  <a:srgbClr val="FF0000"/>
                </a:solidFill>
                <a:latin typeface="Arial" charset="0"/>
              </a:rPr>
              <a:t>Identification</a:t>
            </a:r>
            <a:endParaRPr lang="en-US" sz="2000" b="1" dirty="0">
              <a:solidFill>
                <a:srgbClr val="FF0000"/>
              </a:solidFill>
              <a:latin typeface="Arial" charset="0"/>
            </a:endParaRPr>
          </a:p>
          <a:p>
            <a:pPr marL="800100" lvl="1" indent="-342900">
              <a:spcAft>
                <a:spcPts val="1200"/>
              </a:spcAft>
              <a:buFont typeface="Wingdings" charset="2"/>
              <a:buChar char="Ø"/>
            </a:pPr>
            <a:r>
              <a:rPr lang="en-US" sz="2000" b="1" dirty="0" smtClean="0">
                <a:solidFill>
                  <a:srgbClr val="FF0000"/>
                </a:solidFill>
                <a:latin typeface="Arial" charset="0"/>
              </a:rPr>
              <a:t>Outreach</a:t>
            </a:r>
            <a:endParaRPr lang="en-US" sz="2000" b="1" dirty="0">
              <a:solidFill>
                <a:srgbClr val="FF0000"/>
              </a:solidFill>
              <a:latin typeface="Arial" charset="0"/>
            </a:endParaRPr>
          </a:p>
          <a:p>
            <a:pPr marL="800100" lvl="1" indent="-342900">
              <a:spcAft>
                <a:spcPts val="1200"/>
              </a:spcAft>
              <a:buFont typeface="Wingdings" charset="2"/>
              <a:buChar char="Ø"/>
            </a:pPr>
            <a:r>
              <a:rPr lang="en-US" sz="2000" b="1" dirty="0" smtClean="0">
                <a:solidFill>
                  <a:srgbClr val="FF0000"/>
                </a:solidFill>
                <a:latin typeface="Arial" charset="0"/>
              </a:rPr>
              <a:t>PEIMS</a:t>
            </a:r>
          </a:p>
        </p:txBody>
      </p:sp>
      <p:sp>
        <p:nvSpPr>
          <p:cNvPr id="6" name="TextBox 6"/>
          <p:cNvSpPr txBox="1">
            <a:spLocks noChangeArrowheads="1"/>
          </p:cNvSpPr>
          <p:nvPr/>
        </p:nvSpPr>
        <p:spPr bwMode="auto">
          <a:xfrm>
            <a:off x="5138400" y="1841235"/>
            <a:ext cx="3603500"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marL="800100" indent="-342900">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1200"/>
              </a:spcAft>
              <a:buFont typeface="Arial" charset="0"/>
              <a:buChar char="•"/>
            </a:pPr>
            <a:r>
              <a:rPr lang="en-US" sz="2400" b="1" dirty="0" smtClean="0">
                <a:solidFill>
                  <a:schemeClr val="tx1"/>
                </a:solidFill>
                <a:latin typeface="Arial" charset="0"/>
              </a:rPr>
              <a:t>School </a:t>
            </a:r>
            <a:r>
              <a:rPr lang="en-US" sz="2400" b="1" dirty="0">
                <a:solidFill>
                  <a:schemeClr val="tx1"/>
                </a:solidFill>
                <a:latin typeface="Arial" charset="0"/>
              </a:rPr>
              <a:t>Selection and Enrollment</a:t>
            </a:r>
          </a:p>
          <a:p>
            <a:pPr lvl="1" eaLnBrk="1" hangingPunct="1">
              <a:spcAft>
                <a:spcPts val="1200"/>
              </a:spcAft>
              <a:buSzPct val="80000"/>
              <a:buFont typeface="Wingdings" charset="0"/>
              <a:buChar char="Ø"/>
            </a:pPr>
            <a:r>
              <a:rPr lang="en-US" sz="2000" b="1" dirty="0">
                <a:solidFill>
                  <a:schemeClr val="tx1"/>
                </a:solidFill>
                <a:latin typeface="Arial" charset="0"/>
              </a:rPr>
              <a:t>School of Origin </a:t>
            </a:r>
          </a:p>
          <a:p>
            <a:pPr lvl="1" eaLnBrk="1" hangingPunct="1">
              <a:spcAft>
                <a:spcPts val="1200"/>
              </a:spcAft>
              <a:buSzPct val="80000"/>
              <a:buFont typeface="Wingdings" charset="0"/>
              <a:buChar char="Ø"/>
            </a:pPr>
            <a:r>
              <a:rPr lang="en-US" sz="2000" b="1" dirty="0">
                <a:solidFill>
                  <a:schemeClr val="tx1"/>
                </a:solidFill>
                <a:latin typeface="Arial" charset="0"/>
              </a:rPr>
              <a:t>School Records</a:t>
            </a:r>
          </a:p>
          <a:p>
            <a:pPr lvl="1" eaLnBrk="1" hangingPunct="1">
              <a:spcAft>
                <a:spcPts val="1200"/>
              </a:spcAft>
              <a:buSzPct val="80000"/>
              <a:buFont typeface="Wingdings" charset="0"/>
              <a:buChar char="Ø"/>
            </a:pPr>
            <a:r>
              <a:rPr lang="en-US" sz="2000" b="1" dirty="0">
                <a:solidFill>
                  <a:schemeClr val="tx1"/>
                </a:solidFill>
                <a:latin typeface="Arial" charset="0"/>
              </a:rPr>
              <a:t>Guardianship</a:t>
            </a:r>
          </a:p>
          <a:p>
            <a:pPr lvl="1" eaLnBrk="1" hangingPunct="1">
              <a:spcAft>
                <a:spcPts val="1200"/>
              </a:spcAft>
              <a:buSzPct val="80000"/>
              <a:buFont typeface="Wingdings" charset="0"/>
              <a:buChar char="Ø"/>
            </a:pPr>
            <a:r>
              <a:rPr lang="en-US" sz="2000" b="1" dirty="0">
                <a:solidFill>
                  <a:schemeClr val="tx1"/>
                </a:solidFill>
                <a:latin typeface="Arial" charset="0"/>
              </a:rPr>
              <a:t>Immunizations</a:t>
            </a:r>
          </a:p>
          <a:p>
            <a:pPr lvl="1" eaLnBrk="1" hangingPunct="1">
              <a:spcAft>
                <a:spcPts val="600"/>
              </a:spcAft>
              <a:buSzPct val="80000"/>
              <a:buFont typeface="Wingdings" charset="0"/>
              <a:buChar char="Ø"/>
            </a:pPr>
            <a:endParaRPr lang="en-US" sz="2000" b="1" dirty="0">
              <a:solidFill>
                <a:schemeClr val="tx1"/>
              </a:solidFill>
              <a:latin typeface="Arial" charset="0"/>
            </a:endParaRPr>
          </a:p>
        </p:txBody>
      </p:sp>
      <p:sp>
        <p:nvSpPr>
          <p:cNvPr id="7" name="TextBox 7"/>
          <p:cNvSpPr txBox="1">
            <a:spLocks noChangeArrowheads="1"/>
          </p:cNvSpPr>
          <p:nvPr/>
        </p:nvSpPr>
        <p:spPr bwMode="auto">
          <a:xfrm>
            <a:off x="0" y="1061265"/>
            <a:ext cx="91440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algn="ctr" eaLnBrk="1" hangingPunct="1">
              <a:spcAft>
                <a:spcPts val="600"/>
              </a:spcAft>
            </a:pPr>
            <a:r>
              <a:rPr lang="en-US" b="1" u="sng" dirty="0" smtClean="0">
                <a:solidFill>
                  <a:schemeClr val="tx1"/>
                </a:solidFill>
                <a:latin typeface="Arial Black"/>
                <a:cs typeface="Arial Black"/>
              </a:rPr>
              <a:t>Part I </a:t>
            </a:r>
            <a:r>
              <a:rPr lang="en-US" b="1" u="sng" dirty="0">
                <a:solidFill>
                  <a:schemeClr val="tx1"/>
                </a:solidFill>
                <a:latin typeface="Arial Black"/>
                <a:cs typeface="Arial Black"/>
              </a:rPr>
              <a:t>– Identification and Enrollment</a:t>
            </a:r>
          </a:p>
        </p:txBody>
      </p:sp>
      <p:cxnSp>
        <p:nvCxnSpPr>
          <p:cNvPr id="8" name="Straight Connector 7"/>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Part I</a:t>
            </a:r>
            <a:endParaRPr lang="en-US" sz="4000" b="1" dirty="0">
              <a:latin typeface="Arial"/>
              <a:ea typeface="MS PGothic" charset="0"/>
              <a:cs typeface="Arial"/>
            </a:endParaRPr>
          </a:p>
        </p:txBody>
      </p:sp>
    </p:spTree>
    <p:extLst>
      <p:ext uri="{BB962C8B-B14F-4D97-AF65-F5344CB8AC3E}">
        <p14:creationId xmlns:p14="http://schemas.microsoft.com/office/powerpoint/2010/main" val="375472668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89</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24" name="Rectangle 2"/>
          <p:cNvSpPr>
            <a:spLocks noGrp="1" noChangeArrowheads="1"/>
          </p:cNvSpPr>
          <p:nvPr>
            <p:ph type="title"/>
          </p:nvPr>
        </p:nvSpPr>
        <p:spPr>
          <a:xfrm>
            <a:off x="556951" y="1944839"/>
            <a:ext cx="7978280" cy="2613752"/>
          </a:xfrm>
        </p:spPr>
        <p:txBody>
          <a:bodyPr/>
          <a:lstStyle/>
          <a:p>
            <a:pPr>
              <a:defRPr/>
            </a:pPr>
            <a:r>
              <a:rPr lang="en-US" sz="2800" b="1" dirty="0" smtClean="0">
                <a:latin typeface="Arial"/>
                <a:cs typeface="Arial"/>
              </a:rPr>
              <a:t>Video Segment #4</a:t>
            </a:r>
            <a:br>
              <a:rPr lang="en-US" sz="2800" b="1" dirty="0" smtClean="0">
                <a:latin typeface="Arial"/>
                <a:cs typeface="Arial"/>
              </a:rPr>
            </a:br>
            <a:r>
              <a:rPr lang="en-US" sz="2800" b="1" dirty="0" smtClean="0">
                <a:latin typeface="Arial"/>
                <a:cs typeface="Arial"/>
              </a:rPr>
              <a:t/>
            </a:r>
            <a:br>
              <a:rPr lang="en-US" sz="2800" b="1" dirty="0" smtClean="0">
                <a:latin typeface="Arial"/>
                <a:cs typeface="Arial"/>
              </a:rPr>
            </a:br>
            <a:r>
              <a:rPr lang="en-US" sz="2800" b="1" i="1" dirty="0" smtClean="0">
                <a:solidFill>
                  <a:srgbClr val="000000"/>
                </a:solidFill>
                <a:latin typeface="Arial"/>
                <a:cs typeface="Arial"/>
              </a:rPr>
              <a:t>Region 10 video </a:t>
            </a:r>
            <a:r>
              <a:rPr lang="en-US" sz="2800" b="1" i="1" dirty="0" smtClean="0">
                <a:solidFill>
                  <a:srgbClr val="000000"/>
                </a:solidFill>
                <a:latin typeface="Arial" charset="0"/>
                <a:ea typeface="MS PGothic" charset="0"/>
              </a:rPr>
              <a:t>on </a:t>
            </a:r>
            <a:r>
              <a:rPr lang="en-US" sz="2800" b="1" i="1" dirty="0">
                <a:solidFill>
                  <a:srgbClr val="000000"/>
                </a:solidFill>
                <a:latin typeface="Arial" charset="0"/>
                <a:ea typeface="MS PGothic" charset="0"/>
              </a:rPr>
              <a:t>stigmatization</a:t>
            </a:r>
            <a:r>
              <a:rPr lang="en-US" sz="2800" b="1" i="1" dirty="0" smtClean="0">
                <a:solidFill>
                  <a:srgbClr val="000000"/>
                </a:solidFill>
                <a:latin typeface="Arial" charset="0"/>
                <a:ea typeface="MS PGothic" charset="0"/>
              </a:rPr>
              <a:t>,</a:t>
            </a:r>
            <a:br>
              <a:rPr lang="en-US" sz="2800" b="1" i="1" dirty="0" smtClean="0">
                <a:solidFill>
                  <a:srgbClr val="000000"/>
                </a:solidFill>
                <a:latin typeface="Arial" charset="0"/>
                <a:ea typeface="MS PGothic" charset="0"/>
              </a:rPr>
            </a:br>
            <a:r>
              <a:rPr lang="en-US" sz="2800" b="1" i="1" dirty="0" smtClean="0">
                <a:solidFill>
                  <a:srgbClr val="000000"/>
                </a:solidFill>
                <a:latin typeface="Arial" charset="0"/>
                <a:ea typeface="MS PGothic" charset="0"/>
              </a:rPr>
              <a:t>protecting </a:t>
            </a:r>
            <a:r>
              <a:rPr lang="en-US" sz="2800" b="1" i="1" dirty="0">
                <a:solidFill>
                  <a:srgbClr val="000000"/>
                </a:solidFill>
                <a:latin typeface="Arial" charset="0"/>
                <a:ea typeface="MS PGothic" charset="0"/>
              </a:rPr>
              <a:t>confidentiality</a:t>
            </a:r>
            <a:r>
              <a:rPr lang="en-US" sz="2800" dirty="0">
                <a:solidFill>
                  <a:srgbClr val="FF0000"/>
                </a:solidFill>
                <a:latin typeface="Calibri" charset="0"/>
                <a:ea typeface="MS PGothic" charset="0"/>
              </a:rPr>
              <a:t/>
            </a:r>
            <a:br>
              <a:rPr lang="en-US" sz="2800" dirty="0">
                <a:solidFill>
                  <a:srgbClr val="FF0000"/>
                </a:solidFill>
                <a:latin typeface="Calibri" charset="0"/>
                <a:ea typeface="MS PGothic" charset="0"/>
              </a:rPr>
            </a:br>
            <a:r>
              <a:rPr lang="en-US" sz="2800" b="1" i="1" dirty="0" smtClean="0">
                <a:solidFill>
                  <a:srgbClr val="000000"/>
                </a:solidFill>
                <a:latin typeface="Arial"/>
                <a:cs typeface="Arial"/>
              </a:rPr>
              <a:t/>
            </a:r>
            <a:br>
              <a:rPr lang="en-US" sz="2800" b="1" i="1" dirty="0" smtClean="0">
                <a:solidFill>
                  <a:srgbClr val="000000"/>
                </a:solidFill>
                <a:latin typeface="Arial"/>
                <a:cs typeface="Arial"/>
              </a:rPr>
            </a:br>
            <a:r>
              <a:rPr lang="en-US" sz="2800" b="1" dirty="0" smtClean="0">
                <a:latin typeface="Arial"/>
                <a:cs typeface="Arial"/>
              </a:rPr>
              <a:t>2:00 minutes</a:t>
            </a:r>
            <a:endParaRPr lang="en-US" sz="2400" b="1" dirty="0" smtClean="0">
              <a:latin typeface="Arial"/>
              <a:cs typeface="Arial"/>
            </a:endParaRPr>
          </a:p>
        </p:txBody>
      </p:sp>
      <p:sp>
        <p:nvSpPr>
          <p:cNvPr id="7"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Tree>
    <p:extLst>
      <p:ext uri="{BB962C8B-B14F-4D97-AF65-F5344CB8AC3E}">
        <p14:creationId xmlns:p14="http://schemas.microsoft.com/office/powerpoint/2010/main" val="310862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xfrm>
            <a:off x="1729980" y="1094965"/>
            <a:ext cx="6067820" cy="762000"/>
          </a:xfrm>
          <a:solidFill>
            <a:srgbClr val="73B1C1"/>
          </a:solidFill>
        </p:spPr>
        <p:txBody>
          <a:bodyPr/>
          <a:lstStyle/>
          <a:p>
            <a:pPr algn="ctr" eaLnBrk="1" hangingPunct="1">
              <a:spcBef>
                <a:spcPct val="0"/>
              </a:spcBef>
              <a:buFont typeface="Wingdings" charset="0"/>
              <a:buNone/>
              <a:defRPr/>
            </a:pPr>
            <a:r>
              <a:rPr lang="en-US" sz="4400" b="1" cap="small" dirty="0" smtClean="0">
                <a:solidFill>
                  <a:schemeClr val="bg1"/>
                </a:solidFill>
                <a:latin typeface="Arial"/>
                <a:ea typeface="ＭＳ Ｐゴシック" charset="0"/>
                <a:cs typeface="Arial"/>
              </a:rPr>
              <a:t>Training Overview</a:t>
            </a:r>
            <a:endParaRPr lang="en-US" sz="3600" b="1" cap="small" dirty="0">
              <a:solidFill>
                <a:schemeClr val="bg1"/>
              </a:solidFill>
              <a:latin typeface="Arial"/>
              <a:ea typeface="ＭＳ Ｐゴシック" charset="0"/>
              <a:cs typeface="Arial"/>
            </a:endParaRPr>
          </a:p>
        </p:txBody>
      </p:sp>
      <p:sp>
        <p:nvSpPr>
          <p:cNvPr id="27654" name="TextBox 2"/>
          <p:cNvSpPr txBox="1">
            <a:spLocks noChangeArrowheads="1"/>
          </p:cNvSpPr>
          <p:nvPr/>
        </p:nvSpPr>
        <p:spPr bwMode="auto">
          <a:xfrm>
            <a:off x="337800" y="2790465"/>
            <a:ext cx="4572000"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600"/>
              </a:spcAft>
              <a:buClr>
                <a:schemeClr val="accent1"/>
              </a:buClr>
              <a:buFont typeface="Arial" charset="0"/>
              <a:buChar char="•"/>
            </a:pPr>
            <a:r>
              <a:rPr lang="en-US" sz="2400" b="1" dirty="0">
                <a:solidFill>
                  <a:schemeClr val="tx1"/>
                </a:solidFill>
                <a:latin typeface="Arial" charset="0"/>
              </a:rPr>
              <a:t>Awareness</a:t>
            </a:r>
          </a:p>
          <a:p>
            <a:pPr marL="342900" indent="-342900" eaLnBrk="1" hangingPunct="1">
              <a:spcAft>
                <a:spcPts val="600"/>
              </a:spcAft>
              <a:buClr>
                <a:schemeClr val="accent1"/>
              </a:buClr>
              <a:buFont typeface="Arial" charset="0"/>
              <a:buChar char="•"/>
            </a:pPr>
            <a:r>
              <a:rPr lang="en-US" sz="2400" b="1" dirty="0">
                <a:solidFill>
                  <a:schemeClr val="tx1"/>
                </a:solidFill>
                <a:latin typeface="Arial" charset="0"/>
              </a:rPr>
              <a:t>M-V Act Overview</a:t>
            </a:r>
          </a:p>
          <a:p>
            <a:pPr marL="342900" indent="-342900" eaLnBrk="1" hangingPunct="1">
              <a:spcAft>
                <a:spcPts val="600"/>
              </a:spcAft>
              <a:buClr>
                <a:schemeClr val="accent1"/>
              </a:buClr>
              <a:buFont typeface="Arial" charset="0"/>
              <a:buChar char="•"/>
            </a:pPr>
            <a:r>
              <a:rPr lang="en-US" sz="2400" b="1" dirty="0">
                <a:solidFill>
                  <a:schemeClr val="tx1"/>
                </a:solidFill>
                <a:latin typeface="Arial" charset="0"/>
              </a:rPr>
              <a:t>Liaison Duties</a:t>
            </a:r>
          </a:p>
          <a:p>
            <a:pPr marL="342900" indent="-342900" eaLnBrk="1" hangingPunct="1">
              <a:spcAft>
                <a:spcPts val="600"/>
              </a:spcAft>
              <a:buClr>
                <a:schemeClr val="accent1"/>
              </a:buClr>
              <a:buFont typeface="Arial" charset="0"/>
              <a:buChar char="•"/>
            </a:pPr>
            <a:r>
              <a:rPr lang="en-US" sz="2400" b="1" dirty="0">
                <a:solidFill>
                  <a:schemeClr val="tx1"/>
                </a:solidFill>
                <a:latin typeface="Arial" charset="0"/>
              </a:rPr>
              <a:t>Definition of Homelessness (</a:t>
            </a:r>
            <a:r>
              <a:rPr lang="en-US" sz="2000" b="1" dirty="0">
                <a:solidFill>
                  <a:schemeClr val="tx1"/>
                </a:solidFill>
                <a:latin typeface="Arial" charset="0"/>
              </a:rPr>
              <a:t>Eligibility Determination</a:t>
            </a:r>
            <a:r>
              <a:rPr lang="en-US" sz="2400" b="1" dirty="0">
                <a:solidFill>
                  <a:schemeClr val="tx1"/>
                </a:solidFill>
                <a:latin typeface="Arial" charset="0"/>
              </a:rPr>
              <a:t>)</a:t>
            </a:r>
          </a:p>
          <a:p>
            <a:pPr marL="342900" indent="-342900" eaLnBrk="1" hangingPunct="1">
              <a:spcAft>
                <a:spcPts val="600"/>
              </a:spcAft>
              <a:buClr>
                <a:schemeClr val="accent1"/>
              </a:buClr>
              <a:buFont typeface="Arial" charset="0"/>
              <a:buChar char="•"/>
            </a:pPr>
            <a:r>
              <a:rPr lang="en-US" sz="2400" b="1" dirty="0">
                <a:solidFill>
                  <a:schemeClr val="tx1"/>
                </a:solidFill>
                <a:latin typeface="Arial" charset="0"/>
              </a:rPr>
              <a:t>Identification of Students/</a:t>
            </a:r>
            <a:br>
              <a:rPr lang="en-US" sz="2400" b="1" dirty="0">
                <a:solidFill>
                  <a:schemeClr val="tx1"/>
                </a:solidFill>
                <a:latin typeface="Arial" charset="0"/>
              </a:rPr>
            </a:br>
            <a:r>
              <a:rPr lang="en-US" sz="2400" b="1" dirty="0">
                <a:solidFill>
                  <a:schemeClr val="tx1"/>
                </a:solidFill>
                <a:latin typeface="Arial" charset="0"/>
              </a:rPr>
              <a:t>Unaccompanied Youth</a:t>
            </a:r>
          </a:p>
          <a:p>
            <a:pPr marL="342900" indent="-342900" eaLnBrk="1" hangingPunct="1">
              <a:spcAft>
                <a:spcPts val="600"/>
              </a:spcAft>
              <a:buClr>
                <a:schemeClr val="accent1"/>
              </a:buClr>
              <a:buFont typeface="Arial" charset="0"/>
              <a:buChar char="•"/>
            </a:pPr>
            <a:endParaRPr lang="en-US" sz="2400" b="1" dirty="0">
              <a:solidFill>
                <a:schemeClr val="tx1"/>
              </a:solidFill>
              <a:latin typeface="Arial" charset="0"/>
            </a:endParaRPr>
          </a:p>
        </p:txBody>
      </p:sp>
      <p:sp>
        <p:nvSpPr>
          <p:cNvPr id="27655" name="TextBox 6"/>
          <p:cNvSpPr txBox="1">
            <a:spLocks noChangeArrowheads="1"/>
          </p:cNvSpPr>
          <p:nvPr/>
        </p:nvSpPr>
        <p:spPr bwMode="auto">
          <a:xfrm>
            <a:off x="5138400" y="2848570"/>
            <a:ext cx="36035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marL="800100" indent="-342900">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marL="342900" indent="-342900" eaLnBrk="1" hangingPunct="1">
              <a:spcAft>
                <a:spcPts val="600"/>
              </a:spcAft>
              <a:buClr>
                <a:schemeClr val="accent1"/>
              </a:buClr>
              <a:buFont typeface="Arial" charset="0"/>
              <a:buChar char="•"/>
            </a:pPr>
            <a:r>
              <a:rPr lang="en-US" sz="2400" b="1" dirty="0">
                <a:solidFill>
                  <a:schemeClr val="tx1"/>
                </a:solidFill>
                <a:latin typeface="Arial" charset="0"/>
              </a:rPr>
              <a:t>Outreach</a:t>
            </a:r>
          </a:p>
          <a:p>
            <a:pPr marL="342900" indent="-342900" eaLnBrk="1" hangingPunct="1">
              <a:spcAft>
                <a:spcPts val="600"/>
              </a:spcAft>
              <a:buClr>
                <a:schemeClr val="accent1"/>
              </a:buClr>
              <a:buFont typeface="Arial" charset="0"/>
              <a:buChar char="•"/>
            </a:pPr>
            <a:r>
              <a:rPr lang="en-US" sz="2400" b="1" dirty="0">
                <a:solidFill>
                  <a:schemeClr val="tx1"/>
                </a:solidFill>
                <a:latin typeface="Arial" charset="0"/>
              </a:rPr>
              <a:t>School Selection and Enrollment</a:t>
            </a:r>
          </a:p>
          <a:p>
            <a:pPr lvl="1" eaLnBrk="1" hangingPunct="1">
              <a:spcAft>
                <a:spcPts val="600"/>
              </a:spcAft>
              <a:buClr>
                <a:schemeClr val="accent1"/>
              </a:buClr>
              <a:buSzPct val="80000"/>
              <a:buFont typeface="Wingdings" charset="0"/>
              <a:buChar char="Ø"/>
            </a:pPr>
            <a:r>
              <a:rPr lang="en-US" sz="2000" b="1" dirty="0">
                <a:solidFill>
                  <a:schemeClr val="tx1"/>
                </a:solidFill>
                <a:latin typeface="Arial" charset="0"/>
              </a:rPr>
              <a:t>School of Origin </a:t>
            </a:r>
          </a:p>
          <a:p>
            <a:pPr lvl="1" eaLnBrk="1" hangingPunct="1">
              <a:spcAft>
                <a:spcPts val="600"/>
              </a:spcAft>
              <a:buClr>
                <a:schemeClr val="accent1"/>
              </a:buClr>
              <a:buSzPct val="80000"/>
              <a:buFont typeface="Wingdings" charset="0"/>
              <a:buChar char="Ø"/>
            </a:pPr>
            <a:r>
              <a:rPr lang="en-US" sz="2000" b="1" dirty="0">
                <a:solidFill>
                  <a:schemeClr val="tx1"/>
                </a:solidFill>
                <a:latin typeface="Arial" charset="0"/>
              </a:rPr>
              <a:t>School Records</a:t>
            </a:r>
          </a:p>
          <a:p>
            <a:pPr lvl="1" eaLnBrk="1" hangingPunct="1">
              <a:spcAft>
                <a:spcPts val="600"/>
              </a:spcAft>
              <a:buClr>
                <a:schemeClr val="accent1"/>
              </a:buClr>
              <a:buSzPct val="80000"/>
              <a:buFont typeface="Wingdings" charset="0"/>
              <a:buChar char="Ø"/>
            </a:pPr>
            <a:r>
              <a:rPr lang="en-US" sz="2000" b="1" dirty="0">
                <a:solidFill>
                  <a:schemeClr val="tx1"/>
                </a:solidFill>
                <a:latin typeface="Arial" charset="0"/>
              </a:rPr>
              <a:t>Guardianship</a:t>
            </a:r>
          </a:p>
          <a:p>
            <a:pPr lvl="1" eaLnBrk="1" hangingPunct="1">
              <a:spcAft>
                <a:spcPts val="600"/>
              </a:spcAft>
              <a:buClr>
                <a:schemeClr val="accent1"/>
              </a:buClr>
              <a:buSzPct val="80000"/>
              <a:buFont typeface="Wingdings" charset="0"/>
              <a:buChar char="Ø"/>
            </a:pPr>
            <a:r>
              <a:rPr lang="en-US" sz="2000" b="1" dirty="0">
                <a:solidFill>
                  <a:schemeClr val="tx1"/>
                </a:solidFill>
                <a:latin typeface="Arial" charset="0"/>
              </a:rPr>
              <a:t>Immunizations</a:t>
            </a:r>
          </a:p>
          <a:p>
            <a:pPr lvl="1" eaLnBrk="1" hangingPunct="1">
              <a:spcAft>
                <a:spcPts val="600"/>
              </a:spcAft>
              <a:buClr>
                <a:schemeClr val="accent1"/>
              </a:buClr>
              <a:buSzPct val="80000"/>
              <a:buFont typeface="Wingdings" charset="0"/>
              <a:buChar char="Ø"/>
            </a:pPr>
            <a:endParaRPr lang="en-US" sz="2000" b="1" dirty="0">
              <a:solidFill>
                <a:schemeClr val="tx1"/>
              </a:solidFill>
              <a:latin typeface="Arial" charset="0"/>
            </a:endParaRPr>
          </a:p>
        </p:txBody>
      </p:sp>
      <p:sp>
        <p:nvSpPr>
          <p:cNvPr id="27656" name="TextBox 7"/>
          <p:cNvSpPr txBox="1">
            <a:spLocks noChangeArrowheads="1"/>
          </p:cNvSpPr>
          <p:nvPr/>
        </p:nvSpPr>
        <p:spPr bwMode="auto">
          <a:xfrm>
            <a:off x="414000" y="2079240"/>
            <a:ext cx="8577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bg1"/>
                </a:solidFill>
                <a:latin typeface="Calibri" charset="0"/>
                <a:ea typeface="MS PGothic" charset="0"/>
                <a:cs typeface="MS PGothic" charset="0"/>
              </a:defRPr>
            </a:lvl1pPr>
            <a:lvl2pPr>
              <a:defRPr sz="2800">
                <a:solidFill>
                  <a:schemeClr val="bg1"/>
                </a:solidFill>
                <a:latin typeface="Calibri" charset="0"/>
                <a:ea typeface="MS PGothic" charset="0"/>
                <a:cs typeface="MS PGothic" charset="0"/>
              </a:defRPr>
            </a:lvl2pPr>
            <a:lvl3pPr>
              <a:defRPr sz="2400">
                <a:solidFill>
                  <a:schemeClr val="bg1"/>
                </a:solidFill>
                <a:latin typeface="Calibri" charset="0"/>
                <a:ea typeface="MS PGothic" charset="0"/>
                <a:cs typeface="MS PGothic" charset="0"/>
              </a:defRPr>
            </a:lvl3pPr>
            <a:lvl4pPr>
              <a:defRPr sz="2000">
                <a:solidFill>
                  <a:schemeClr val="bg1"/>
                </a:solidFill>
                <a:latin typeface="Calibri" charset="0"/>
                <a:ea typeface="MS PGothic" charset="0"/>
                <a:cs typeface="MS PGothic" charset="0"/>
              </a:defRPr>
            </a:lvl4pPr>
            <a:lvl5pPr>
              <a:defRPr sz="2000">
                <a:solidFill>
                  <a:schemeClr val="bg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bg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bg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bg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bg1"/>
                </a:solidFill>
                <a:latin typeface="Calibri" charset="0"/>
                <a:ea typeface="MS PGothic" charset="0"/>
                <a:cs typeface="MS PGothic" charset="0"/>
              </a:defRPr>
            </a:lvl9pPr>
          </a:lstStyle>
          <a:p>
            <a:pPr eaLnBrk="1" hangingPunct="1">
              <a:spcAft>
                <a:spcPts val="600"/>
              </a:spcAft>
            </a:pPr>
            <a:r>
              <a:rPr lang="en-US" sz="2800" b="1" u="sng" dirty="0" smtClean="0">
                <a:solidFill>
                  <a:schemeClr val="tx1"/>
                </a:solidFill>
                <a:latin typeface="Arial" charset="0"/>
              </a:rPr>
              <a:t>Part I </a:t>
            </a:r>
            <a:r>
              <a:rPr lang="en-US" sz="2800" b="1" u="sng" dirty="0">
                <a:solidFill>
                  <a:schemeClr val="tx1"/>
                </a:solidFill>
                <a:latin typeface="Arial" charset="0"/>
              </a:rPr>
              <a:t>– Identification and </a:t>
            </a:r>
            <a:r>
              <a:rPr lang="en-US" sz="2800" b="1" u="sng" dirty="0" smtClean="0">
                <a:solidFill>
                  <a:schemeClr val="tx1"/>
                </a:solidFill>
                <a:latin typeface="Arial" charset="0"/>
              </a:rPr>
              <a:t>Enrollment</a:t>
            </a:r>
            <a:r>
              <a:rPr lang="en-US" sz="2800" b="1" dirty="0" smtClean="0">
                <a:solidFill>
                  <a:schemeClr val="tx1"/>
                </a:solidFill>
                <a:latin typeface="Arial" charset="0"/>
              </a:rPr>
              <a:t> </a:t>
            </a:r>
            <a:r>
              <a:rPr lang="en-US" sz="2400" b="1" i="1" dirty="0" smtClean="0">
                <a:solidFill>
                  <a:schemeClr val="accent1"/>
                </a:solidFill>
                <a:latin typeface="Arial" charset="0"/>
              </a:rPr>
              <a:t>— 90  minutes</a:t>
            </a:r>
            <a:endParaRPr lang="en-US" sz="2400" b="1" i="1" dirty="0">
              <a:solidFill>
                <a:schemeClr val="accent1"/>
              </a:solidFill>
              <a:latin typeface="Arial" charset="0"/>
            </a:endParaRPr>
          </a:p>
        </p:txBody>
      </p:sp>
      <p:cxnSp>
        <p:nvCxnSpPr>
          <p:cNvPr id="11" name="Straight Connector 10"/>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r>
              <a:rPr lang="en-US" sz="1100" smtClean="0"/>
              <a:t>Slide </a:t>
            </a:r>
            <a:fld id="{7F5CE407-6216-4202-80E4-A30DC2F709B2}" type="slidenum">
              <a:rPr lang="en-US" sz="1100" smtClean="0"/>
              <a:pPr/>
              <a:t>9</a:t>
            </a:fld>
            <a:endParaRPr lang="en-US" sz="1100" dirty="0"/>
          </a:p>
        </p:txBody>
      </p:sp>
      <p:sp>
        <p:nvSpPr>
          <p:cNvPr id="13" name="Rectangle 2"/>
          <p:cNvSpPr txBox="1">
            <a:spLocks noChangeArrowheads="1"/>
          </p:cNvSpPr>
          <p:nvPr/>
        </p:nvSpPr>
        <p:spPr>
          <a:xfrm>
            <a:off x="1729980" y="163703"/>
            <a:ext cx="7239000"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Welcome</a:t>
            </a:r>
            <a:endParaRPr lang="en-US" sz="4000" b="1" dirty="0">
              <a:latin typeface="Arial"/>
              <a:ea typeface="MS PGothic" charset="0"/>
              <a:cs typeface="Arial"/>
            </a:endParaRPr>
          </a:p>
        </p:txBody>
      </p:sp>
    </p:spTree>
    <p:extLst>
      <p:ext uri="{BB962C8B-B14F-4D97-AF65-F5344CB8AC3E}">
        <p14:creationId xmlns:p14="http://schemas.microsoft.com/office/powerpoint/2010/main" val="113860804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90</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8" name="Rectangle 3"/>
          <p:cNvSpPr txBox="1">
            <a:spLocks noChangeArrowheads="1"/>
          </p:cNvSpPr>
          <p:nvPr/>
        </p:nvSpPr>
        <p:spPr>
          <a:xfrm>
            <a:off x="207367" y="1107818"/>
            <a:ext cx="8681139" cy="483657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41300" indent="-241300">
              <a:spcBef>
                <a:spcPct val="0"/>
              </a:spcBef>
              <a:spcAft>
                <a:spcPts val="1800"/>
              </a:spcAft>
              <a:buFont typeface="Arial"/>
              <a:buChar char="•"/>
              <a:tabLst>
                <a:tab pos="230188" algn="l"/>
              </a:tabLst>
            </a:pPr>
            <a:r>
              <a:rPr lang="en-US" dirty="0">
                <a:solidFill>
                  <a:srgbClr val="000000"/>
                </a:solidFill>
                <a:latin typeface="Arial"/>
                <a:ea typeface="MS PGothic" charset="0"/>
                <a:cs typeface="Arial"/>
              </a:rPr>
              <a:t>Some </a:t>
            </a:r>
            <a:r>
              <a:rPr lang="en-US" dirty="0" smtClean="0">
                <a:solidFill>
                  <a:srgbClr val="000000"/>
                </a:solidFill>
                <a:latin typeface="Arial"/>
                <a:ea typeface="MS PGothic" charset="0"/>
                <a:cs typeface="Arial"/>
              </a:rPr>
              <a:t>living situations and homeless eligibility determinations </a:t>
            </a:r>
            <a:r>
              <a:rPr lang="en-US" dirty="0">
                <a:solidFill>
                  <a:srgbClr val="000000"/>
                </a:solidFill>
                <a:latin typeface="Arial"/>
                <a:ea typeface="MS PGothic" charset="0"/>
                <a:cs typeface="Arial"/>
              </a:rPr>
              <a:t>are clear; others </a:t>
            </a:r>
            <a:r>
              <a:rPr lang="en-US" dirty="0" smtClean="0">
                <a:solidFill>
                  <a:srgbClr val="000000"/>
                </a:solidFill>
                <a:latin typeface="Arial"/>
                <a:ea typeface="MS PGothic" charset="0"/>
                <a:cs typeface="Arial"/>
              </a:rPr>
              <a:t>require a </a:t>
            </a:r>
            <a:r>
              <a:rPr lang="en-US" dirty="0">
                <a:solidFill>
                  <a:srgbClr val="000000"/>
                </a:solidFill>
                <a:latin typeface="Arial"/>
                <a:ea typeface="MS PGothic" charset="0"/>
                <a:cs typeface="Arial"/>
              </a:rPr>
              <a:t>judgment call</a:t>
            </a:r>
          </a:p>
          <a:p>
            <a:pPr marL="241300" indent="-241300">
              <a:spcBef>
                <a:spcPct val="0"/>
              </a:spcBef>
              <a:spcAft>
                <a:spcPts val="1800"/>
              </a:spcAft>
              <a:buFont typeface="Arial"/>
              <a:buChar char="•"/>
              <a:tabLst>
                <a:tab pos="230188" algn="l"/>
              </a:tabLst>
            </a:pPr>
            <a:r>
              <a:rPr lang="en-US" dirty="0">
                <a:solidFill>
                  <a:srgbClr val="000000"/>
                </a:solidFill>
                <a:latin typeface="Arial"/>
                <a:ea typeface="MS PGothic" charset="0"/>
                <a:cs typeface="Arial"/>
              </a:rPr>
              <a:t>Use </a:t>
            </a:r>
            <a:r>
              <a:rPr lang="ja-JP" altLang="en-US" dirty="0">
                <a:solidFill>
                  <a:srgbClr val="000000"/>
                </a:solidFill>
                <a:latin typeface="Arial"/>
                <a:ea typeface="MS PGothic" charset="0"/>
                <a:cs typeface="Arial"/>
              </a:rPr>
              <a:t>“</a:t>
            </a:r>
            <a:r>
              <a:rPr lang="en-US" altLang="ja-JP" dirty="0">
                <a:solidFill>
                  <a:srgbClr val="000000"/>
                </a:solidFill>
                <a:latin typeface="Arial"/>
                <a:ea typeface="MS PGothic" charset="0"/>
                <a:cs typeface="Arial"/>
              </a:rPr>
              <a:t>fixed, regular, and adequate</a:t>
            </a:r>
            <a:r>
              <a:rPr lang="ja-JP" altLang="en-US" dirty="0">
                <a:solidFill>
                  <a:srgbClr val="000000"/>
                </a:solidFill>
                <a:latin typeface="Arial"/>
                <a:ea typeface="MS PGothic" charset="0"/>
                <a:cs typeface="Arial"/>
              </a:rPr>
              <a:t>”</a:t>
            </a:r>
            <a:r>
              <a:rPr lang="en-US" altLang="ja-JP" dirty="0">
                <a:solidFill>
                  <a:srgbClr val="000000"/>
                </a:solidFill>
                <a:latin typeface="Arial"/>
                <a:ea typeface="MS PGothic" charset="0"/>
                <a:cs typeface="Arial"/>
              </a:rPr>
              <a:t> as your standard</a:t>
            </a:r>
          </a:p>
          <a:p>
            <a:pPr marL="241300" indent="-241300">
              <a:spcBef>
                <a:spcPct val="0"/>
              </a:spcBef>
              <a:spcAft>
                <a:spcPts val="1800"/>
              </a:spcAft>
              <a:buFont typeface="Arial"/>
              <a:buChar char="•"/>
              <a:tabLst>
                <a:tab pos="230188" algn="l"/>
              </a:tabLst>
            </a:pPr>
            <a:r>
              <a:rPr lang="en-US" dirty="0">
                <a:solidFill>
                  <a:srgbClr val="000000"/>
                </a:solidFill>
                <a:latin typeface="Arial"/>
                <a:ea typeface="MS PGothic" charset="0"/>
                <a:cs typeface="Arial"/>
              </a:rPr>
              <a:t>Follow a </a:t>
            </a:r>
            <a:r>
              <a:rPr lang="en-US" dirty="0" smtClean="0">
                <a:solidFill>
                  <a:srgbClr val="000000"/>
                </a:solidFill>
                <a:latin typeface="Arial"/>
                <a:ea typeface="MS PGothic" charset="0"/>
                <a:cs typeface="Arial"/>
              </a:rPr>
              <a:t>process</a:t>
            </a:r>
          </a:p>
          <a:p>
            <a:pPr marL="241300" indent="-241300">
              <a:spcBef>
                <a:spcPct val="0"/>
              </a:spcBef>
              <a:spcAft>
                <a:spcPts val="1800"/>
              </a:spcAft>
              <a:buFont typeface="Arial"/>
              <a:buChar char="•"/>
              <a:tabLst>
                <a:tab pos="230188" algn="l"/>
              </a:tabLst>
            </a:pPr>
            <a:r>
              <a:rPr lang="en-US" dirty="0" smtClean="0">
                <a:solidFill>
                  <a:srgbClr val="000000"/>
                </a:solidFill>
                <a:latin typeface="Arial"/>
                <a:ea typeface="MS PGothic" charset="0"/>
                <a:cs typeface="Arial"/>
              </a:rPr>
              <a:t>Get </a:t>
            </a:r>
            <a:r>
              <a:rPr lang="en-US" dirty="0">
                <a:solidFill>
                  <a:srgbClr val="000000"/>
                </a:solidFill>
                <a:latin typeface="Arial"/>
                <a:ea typeface="MS PGothic" charset="0"/>
                <a:cs typeface="Arial"/>
              </a:rPr>
              <a:t>the </a:t>
            </a:r>
            <a:r>
              <a:rPr lang="en-US" dirty="0" smtClean="0">
                <a:solidFill>
                  <a:srgbClr val="000000"/>
                </a:solidFill>
                <a:latin typeface="Arial"/>
                <a:ea typeface="MS PGothic" charset="0"/>
                <a:cs typeface="Arial"/>
              </a:rPr>
              <a:t>facts</a:t>
            </a:r>
          </a:p>
          <a:p>
            <a:pPr marL="241300" indent="-241300">
              <a:spcBef>
                <a:spcPct val="0"/>
              </a:spcBef>
              <a:spcAft>
                <a:spcPts val="1800"/>
              </a:spcAft>
              <a:buFont typeface="Arial"/>
              <a:buChar char="•"/>
              <a:tabLst>
                <a:tab pos="230188" algn="l"/>
              </a:tabLst>
            </a:pPr>
            <a:r>
              <a:rPr lang="en-US" sz="2400" dirty="0" smtClean="0">
                <a:solidFill>
                  <a:srgbClr val="000000"/>
                </a:solidFill>
                <a:latin typeface="Arial"/>
                <a:ea typeface="MS PGothic" charset="0"/>
                <a:cs typeface="Arial"/>
              </a:rPr>
              <a:t>Analyze </a:t>
            </a:r>
            <a:r>
              <a:rPr lang="en-US" sz="2400" dirty="0">
                <a:solidFill>
                  <a:srgbClr val="000000"/>
                </a:solidFill>
                <a:latin typeface="Arial"/>
                <a:ea typeface="MS PGothic" charset="0"/>
                <a:cs typeface="Arial"/>
              </a:rPr>
              <a:t>the facts</a:t>
            </a:r>
          </a:p>
          <a:p>
            <a:pPr marL="920750" lvl="4" indent="-342900">
              <a:spcBef>
                <a:spcPct val="0"/>
              </a:spcBef>
              <a:spcAft>
                <a:spcPts val="1800"/>
              </a:spcAft>
              <a:buSzPct val="80000"/>
              <a:buFont typeface="Wingdings" charset="2"/>
              <a:buChar char="Ø"/>
            </a:pPr>
            <a:r>
              <a:rPr lang="en-US" sz="2400" dirty="0">
                <a:solidFill>
                  <a:srgbClr val="000000"/>
                </a:solidFill>
                <a:latin typeface="Arial"/>
                <a:ea typeface="MS PGothic" charset="0"/>
                <a:cs typeface="Arial"/>
              </a:rPr>
              <a:t>Is the living situation listed in the MV definition?</a:t>
            </a:r>
          </a:p>
          <a:p>
            <a:pPr marL="920750" lvl="4" indent="-342900">
              <a:spcBef>
                <a:spcPct val="0"/>
              </a:spcBef>
              <a:spcAft>
                <a:spcPts val="1800"/>
              </a:spcAft>
              <a:buSzPct val="80000"/>
              <a:buFont typeface="Wingdings" charset="2"/>
              <a:buChar char="Ø"/>
            </a:pPr>
            <a:r>
              <a:rPr lang="en-US" sz="2400" dirty="0">
                <a:solidFill>
                  <a:srgbClr val="000000"/>
                </a:solidFill>
                <a:latin typeface="Arial"/>
                <a:ea typeface="MS PGothic" charset="0"/>
                <a:cs typeface="Arial"/>
              </a:rPr>
              <a:t>Is the living situation another kind of situation that is not fixed, regular, and adequate?</a:t>
            </a:r>
          </a:p>
          <a:p>
            <a:pPr marL="273050" indent="-273050">
              <a:spcBef>
                <a:spcPct val="35000"/>
              </a:spcBef>
              <a:spcAft>
                <a:spcPts val="1800"/>
              </a:spcAft>
              <a:buClr>
                <a:srgbClr val="BE0000"/>
              </a:buClr>
              <a:buFont typeface="Arial"/>
              <a:buChar char="•"/>
              <a:tabLst>
                <a:tab pos="0" algn="l"/>
              </a:tabLst>
              <a:defRPr/>
            </a:pPr>
            <a:endParaRPr lang="en-US" i="1" dirty="0" smtClean="0">
              <a:solidFill>
                <a:srgbClr val="000000"/>
              </a:solidFill>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8983327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91</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8" name="Rectangle 3"/>
          <p:cNvSpPr txBox="1">
            <a:spLocks noChangeArrowheads="1"/>
          </p:cNvSpPr>
          <p:nvPr/>
        </p:nvSpPr>
        <p:spPr>
          <a:xfrm>
            <a:off x="207369" y="1702257"/>
            <a:ext cx="8761611" cy="4687609"/>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tabLst>
                <a:tab pos="107950" algn="l"/>
              </a:tabLst>
            </a:pPr>
            <a:r>
              <a:rPr lang="en-US" sz="2800" b="1" dirty="0" smtClean="0">
                <a:solidFill>
                  <a:srgbClr val="000000"/>
                </a:solidFill>
                <a:latin typeface="Arial"/>
                <a:ea typeface="MS PGothic" charset="0"/>
                <a:cs typeface="Arial"/>
              </a:rPr>
              <a:t>The law requires LEAs to have an auditable way to assess the homeless status (living situation) of ALL their students at least once a year.</a:t>
            </a:r>
          </a:p>
          <a:p>
            <a:pPr marL="0" indent="0">
              <a:spcBef>
                <a:spcPts val="3200"/>
              </a:spcBef>
              <a:buNone/>
              <a:tabLst>
                <a:tab pos="107950" algn="l"/>
              </a:tabLst>
            </a:pPr>
            <a:r>
              <a:rPr lang="en-US" dirty="0" smtClean="0">
                <a:solidFill>
                  <a:srgbClr val="000000"/>
                </a:solidFill>
                <a:latin typeface="Arial"/>
                <a:ea typeface="MS PGothic" charset="0"/>
                <a:cs typeface="Arial"/>
              </a:rPr>
              <a:t>Templates for SRQs and information on assessing the living situations of students to help meet this requirement may be found on the THEO website at:</a:t>
            </a:r>
            <a:br>
              <a:rPr lang="en-US" dirty="0" smtClean="0">
                <a:solidFill>
                  <a:srgbClr val="000000"/>
                </a:solidFill>
                <a:latin typeface="Arial"/>
                <a:ea typeface="MS PGothic" charset="0"/>
                <a:cs typeface="Arial"/>
              </a:rPr>
            </a:br>
            <a:r>
              <a:rPr lang="en-US" dirty="0" smtClean="0">
                <a:solidFill>
                  <a:srgbClr val="000000"/>
                </a:solidFill>
                <a:latin typeface="Arial"/>
                <a:ea typeface="MS PGothic" charset="0"/>
                <a:cs typeface="Arial"/>
              </a:rPr>
              <a:t/>
            </a:r>
            <a:br>
              <a:rPr lang="en-US" dirty="0" smtClean="0">
                <a:solidFill>
                  <a:srgbClr val="000000"/>
                </a:solidFill>
                <a:latin typeface="Arial"/>
                <a:ea typeface="MS PGothic" charset="0"/>
                <a:cs typeface="Arial"/>
              </a:rPr>
            </a:br>
            <a:r>
              <a:rPr lang="en-US" dirty="0" smtClean="0">
                <a:solidFill>
                  <a:srgbClr val="000000"/>
                </a:solidFill>
                <a:latin typeface="Arial"/>
                <a:ea typeface="MS PGothic" charset="0"/>
                <a:cs typeface="Arial"/>
              </a:rPr>
              <a:t>          </a:t>
            </a:r>
            <a:r>
              <a:rPr lang="en-US" b="1" i="1" dirty="0" smtClean="0">
                <a:solidFill>
                  <a:srgbClr val="000000"/>
                </a:solidFill>
                <a:latin typeface="Arial"/>
                <a:ea typeface="MS PGothic" charset="0"/>
                <a:cs typeface="Arial"/>
                <a:hlinkClick r:id="rId3"/>
              </a:rPr>
              <a:t>http:</a:t>
            </a:r>
            <a:r>
              <a:rPr lang="en-US" b="1" i="1" dirty="0">
                <a:solidFill>
                  <a:srgbClr val="000000"/>
                </a:solidFill>
                <a:latin typeface="Arial"/>
                <a:ea typeface="MS PGothic" charset="0"/>
                <a:cs typeface="Arial"/>
                <a:hlinkClick r:id="rId3"/>
              </a:rPr>
              <a:t>//www.theotx.org/resource_type/</a:t>
            </a:r>
            <a:r>
              <a:rPr lang="en-US" b="1" i="1" dirty="0" smtClean="0">
                <a:solidFill>
                  <a:srgbClr val="000000"/>
                </a:solidFill>
                <a:latin typeface="Arial"/>
                <a:ea typeface="MS PGothic" charset="0"/>
                <a:cs typeface="Arial"/>
                <a:hlinkClick r:id="rId3"/>
              </a:rPr>
              <a:t>peims</a:t>
            </a:r>
            <a:endParaRPr lang="en-US" b="1" i="1" dirty="0" smtClean="0">
              <a:solidFill>
                <a:srgbClr val="000000"/>
              </a:solidFill>
              <a:latin typeface="Arial"/>
              <a:ea typeface="MS PGothic" charset="0"/>
              <a:cs typeface="Arial"/>
            </a:endParaRPr>
          </a:p>
          <a:p>
            <a:pPr marL="0" indent="0" algn="ctr">
              <a:spcBef>
                <a:spcPts val="2600"/>
              </a:spcBef>
              <a:buNone/>
            </a:pPr>
            <a:r>
              <a:rPr lang="en-US" sz="2000" b="1" i="1" dirty="0" smtClean="0">
                <a:latin typeface="Arial"/>
                <a:cs typeface="Arial"/>
              </a:rPr>
              <a:t>NOTE: There is no mandatory, State-approved SRQ; SRQ templates are available to assist LEAs in meeting the federal requirements.</a:t>
            </a:r>
            <a:endParaRPr lang="en-US" sz="2000" b="1" i="1" dirty="0">
              <a:latin typeface="Arial"/>
              <a:cs typeface="Arial"/>
            </a:endParaRPr>
          </a:p>
          <a:p>
            <a:pPr marL="273050" indent="-273050">
              <a:spcBef>
                <a:spcPct val="35000"/>
              </a:spcBef>
              <a:spcAft>
                <a:spcPts val="1800"/>
              </a:spcAft>
              <a:buClr>
                <a:srgbClr val="BE0000"/>
              </a:buClr>
              <a:buFont typeface="Arial"/>
              <a:buChar char="•"/>
              <a:tabLst>
                <a:tab pos="0" algn="l"/>
              </a:tabLst>
              <a:defRPr/>
            </a:pPr>
            <a:endParaRPr lang="en-US" i="1" dirty="0" smtClean="0">
              <a:solidFill>
                <a:srgbClr val="000000"/>
              </a:solidFill>
              <a:latin typeface="Arial"/>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Student Residency Questionnaires (SRQs)</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7430099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92</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8" name="Rectangle 3"/>
          <p:cNvSpPr txBox="1">
            <a:spLocks noChangeArrowheads="1"/>
          </p:cNvSpPr>
          <p:nvPr/>
        </p:nvSpPr>
        <p:spPr>
          <a:xfrm>
            <a:off x="207367" y="1714957"/>
            <a:ext cx="8761613" cy="4687609"/>
          </a:xfrm>
          <a:prstGeom prst="rect">
            <a:avLst/>
          </a:prstGeom>
          <a:noFill/>
          <a:ln>
            <a:noFill/>
          </a:ln>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4950" indent="-234950">
              <a:spcBef>
                <a:spcPts val="1400"/>
              </a:spcBef>
              <a:spcAft>
                <a:spcPts val="600"/>
              </a:spcAft>
              <a:buFont typeface="Arial"/>
              <a:buChar char="•"/>
              <a:tabLst>
                <a:tab pos="107950" algn="l"/>
              </a:tabLst>
            </a:pPr>
            <a:r>
              <a:rPr lang="en-US" dirty="0" smtClean="0">
                <a:solidFill>
                  <a:srgbClr val="000000"/>
                </a:solidFill>
                <a:latin typeface="Arial"/>
                <a:ea typeface="MS PGothic" charset="0"/>
                <a:cs typeface="Arial"/>
              </a:rPr>
              <a:t>All THEO website templates are aligned to the M-V living situations and the PEIMS required data elements</a:t>
            </a:r>
          </a:p>
          <a:p>
            <a:pPr marL="234950" indent="-234950">
              <a:spcBef>
                <a:spcPts val="1400"/>
              </a:spcBef>
              <a:spcAft>
                <a:spcPts val="600"/>
              </a:spcAft>
              <a:buFont typeface="Arial"/>
              <a:buChar char="•"/>
              <a:tabLst>
                <a:tab pos="107950" algn="l"/>
              </a:tabLst>
            </a:pPr>
            <a:r>
              <a:rPr lang="en-US" dirty="0" smtClean="0">
                <a:solidFill>
                  <a:srgbClr val="000000"/>
                </a:solidFill>
                <a:latin typeface="Arial"/>
                <a:ea typeface="MS PGothic" charset="0"/>
                <a:cs typeface="Arial"/>
              </a:rPr>
              <a:t>SRQs must be kept for five (5) years as part of the LEA’s student enrollment records and may be kept electronically</a:t>
            </a:r>
          </a:p>
          <a:p>
            <a:pPr marL="234950" indent="-234950">
              <a:spcBef>
                <a:spcPts val="1400"/>
              </a:spcBef>
              <a:spcAft>
                <a:spcPts val="600"/>
              </a:spcAft>
              <a:buFont typeface="Arial"/>
              <a:buChar char="•"/>
              <a:tabLst>
                <a:tab pos="107950" algn="l"/>
              </a:tabLst>
            </a:pPr>
            <a:r>
              <a:rPr lang="en-US" b="1" dirty="0">
                <a:solidFill>
                  <a:srgbClr val="000000"/>
                </a:solidFill>
                <a:latin typeface="Arial"/>
                <a:ea typeface="MS PGothic" charset="0"/>
                <a:cs typeface="Arial"/>
              </a:rPr>
              <a:t>Information about a McKinney-Vento student’s living situation is a student education record subject to </a:t>
            </a:r>
            <a:r>
              <a:rPr lang="en-US" b="1" dirty="0" smtClean="0">
                <a:solidFill>
                  <a:srgbClr val="000000"/>
                </a:solidFill>
                <a:latin typeface="Arial"/>
                <a:ea typeface="MS PGothic" charset="0"/>
                <a:cs typeface="Arial"/>
              </a:rPr>
              <a:t>FERPA</a:t>
            </a:r>
            <a:r>
              <a:rPr lang="en-US" b="1" dirty="0">
                <a:solidFill>
                  <a:srgbClr val="000000"/>
                </a:solidFill>
                <a:latin typeface="Arial"/>
                <a:ea typeface="MS PGothic" charset="0"/>
                <a:cs typeface="Arial"/>
              </a:rPr>
              <a:t> </a:t>
            </a:r>
            <a:r>
              <a:rPr lang="en-US" b="1" dirty="0" smtClean="0">
                <a:solidFill>
                  <a:srgbClr val="000000"/>
                </a:solidFill>
                <a:latin typeface="Arial"/>
                <a:ea typeface="MS PGothic" charset="0"/>
                <a:cs typeface="Arial"/>
              </a:rPr>
              <a:t>      </a:t>
            </a:r>
            <a:r>
              <a:rPr lang="en-US" sz="1600" b="1" i="1" dirty="0">
                <a:solidFill>
                  <a:srgbClr val="000000"/>
                </a:solidFill>
                <a:latin typeface="Arial"/>
                <a:ea typeface="MS PGothic" charset="0"/>
                <a:cs typeface="Arial"/>
              </a:rPr>
              <a:t>11432(g)(3)(G)</a:t>
            </a:r>
            <a:endParaRPr lang="en-US" b="1" i="1" dirty="0">
              <a:solidFill>
                <a:srgbClr val="000000"/>
              </a:solidFill>
              <a:latin typeface="Arial"/>
              <a:ea typeface="MS PGothic" charset="0"/>
              <a:cs typeface="Arial"/>
            </a:endParaRPr>
          </a:p>
          <a:p>
            <a:pPr>
              <a:spcBef>
                <a:spcPts val="1400"/>
              </a:spcBef>
              <a:spcAft>
                <a:spcPts val="600"/>
              </a:spcAft>
              <a:buFont typeface="Arial"/>
              <a:buChar char="•"/>
              <a:tabLst>
                <a:tab pos="107950" algn="l"/>
              </a:tabLst>
            </a:pPr>
            <a:endParaRPr lang="en-US" dirty="0">
              <a:solidFill>
                <a:srgbClr val="000000"/>
              </a:solidFill>
              <a:latin typeface="Arial"/>
              <a:ea typeface="MS PGothic" charset="0"/>
              <a:cs typeface="Arial"/>
            </a:endParaRPr>
          </a:p>
          <a:p>
            <a:pPr marL="0" indent="0">
              <a:spcAft>
                <a:spcPts val="1200"/>
              </a:spcAft>
              <a:buNone/>
            </a:pPr>
            <a:endParaRPr lang="en-US" b="1" i="1" dirty="0">
              <a:solidFill>
                <a:srgbClr val="000000"/>
              </a:solidFill>
              <a:latin typeface="Calibri" charset="0"/>
            </a:endParaRPr>
          </a:p>
          <a:p>
            <a:pPr marL="273050" indent="-273050">
              <a:spcBef>
                <a:spcPct val="35000"/>
              </a:spcBef>
              <a:spcAft>
                <a:spcPts val="1800"/>
              </a:spcAft>
              <a:buClr>
                <a:srgbClr val="BE0000"/>
              </a:buClr>
              <a:buFont typeface="Arial"/>
              <a:buChar char="•"/>
              <a:tabLst>
                <a:tab pos="0" algn="l"/>
              </a:tabLst>
              <a:defRPr/>
            </a:pPr>
            <a:endParaRPr lang="en-US" i="1" dirty="0" smtClean="0">
              <a:solidFill>
                <a:srgbClr val="000000"/>
              </a:solidFill>
              <a:latin typeface="Arial"/>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SRQs </a:t>
            </a:r>
            <a:r>
              <a:rPr lang="en-US" sz="2800" i="1" dirty="0" smtClean="0">
                <a:latin typeface="Arial"/>
                <a:cs typeface="Arial"/>
              </a:rPr>
              <a:t>(continued)</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6052566"/>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93</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8" name="Rectangle 3"/>
          <p:cNvSpPr txBox="1">
            <a:spLocks noChangeArrowheads="1"/>
          </p:cNvSpPr>
          <p:nvPr/>
        </p:nvSpPr>
        <p:spPr>
          <a:xfrm>
            <a:off x="4499364" y="2148085"/>
            <a:ext cx="3970270" cy="417423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r">
              <a:lnSpc>
                <a:spcPct val="110000"/>
              </a:lnSpc>
              <a:spcBef>
                <a:spcPct val="35000"/>
              </a:spcBef>
              <a:buClr>
                <a:srgbClr val="BE0000"/>
              </a:buClr>
              <a:buNone/>
              <a:defRPr/>
            </a:pPr>
            <a:r>
              <a:rPr lang="en-US" b="1" dirty="0">
                <a:solidFill>
                  <a:srgbClr val="000000"/>
                </a:solidFill>
                <a:latin typeface="Arial"/>
                <a:cs typeface="Arial"/>
              </a:rPr>
              <a:t>The McKinney-</a:t>
            </a:r>
            <a:r>
              <a:rPr lang="en-US" b="1" dirty="0" smtClean="0">
                <a:solidFill>
                  <a:srgbClr val="000000"/>
                </a:solidFill>
                <a:latin typeface="Arial"/>
                <a:cs typeface="Arial"/>
              </a:rPr>
              <a:t>Vento Act </a:t>
            </a:r>
            <a:r>
              <a:rPr lang="en-US" b="1" dirty="0">
                <a:solidFill>
                  <a:srgbClr val="000000"/>
                </a:solidFill>
                <a:latin typeface="Arial"/>
                <a:cs typeface="Arial"/>
              </a:rPr>
              <a:t>requires </a:t>
            </a:r>
            <a:r>
              <a:rPr lang="en-US" b="1" dirty="0" smtClean="0">
                <a:solidFill>
                  <a:srgbClr val="000000"/>
                </a:solidFill>
                <a:latin typeface="Arial"/>
                <a:cs typeface="Arial"/>
              </a:rPr>
              <a:t>public notice </a:t>
            </a:r>
            <a:r>
              <a:rPr lang="en-US" b="1" dirty="0">
                <a:solidFill>
                  <a:srgbClr val="000000"/>
                </a:solidFill>
                <a:latin typeface="Arial"/>
                <a:cs typeface="Arial"/>
              </a:rPr>
              <a:t>of educational rights </a:t>
            </a:r>
            <a:r>
              <a:rPr lang="en-US" b="1" dirty="0" smtClean="0">
                <a:solidFill>
                  <a:srgbClr val="000000"/>
                </a:solidFill>
                <a:latin typeface="Arial"/>
                <a:cs typeface="Arial"/>
              </a:rPr>
              <a:t>of children </a:t>
            </a:r>
            <a:r>
              <a:rPr lang="en-US" b="1" dirty="0">
                <a:solidFill>
                  <a:srgbClr val="000000"/>
                </a:solidFill>
                <a:latin typeface="Arial"/>
                <a:cs typeface="Arial"/>
              </a:rPr>
              <a:t>and </a:t>
            </a:r>
            <a:r>
              <a:rPr lang="en-US" b="1" dirty="0" smtClean="0">
                <a:solidFill>
                  <a:srgbClr val="000000"/>
                </a:solidFill>
                <a:latin typeface="Arial"/>
                <a:cs typeface="Arial"/>
              </a:rPr>
              <a:t>youth in homeless situations </a:t>
            </a:r>
            <a:r>
              <a:rPr lang="en-US" b="1" dirty="0">
                <a:solidFill>
                  <a:srgbClr val="000000"/>
                </a:solidFill>
                <a:latin typeface="Arial"/>
                <a:cs typeface="Arial"/>
              </a:rPr>
              <a:t>disseminated </a:t>
            </a:r>
            <a:r>
              <a:rPr lang="en-US" b="1" dirty="0" smtClean="0">
                <a:solidFill>
                  <a:srgbClr val="000000"/>
                </a:solidFill>
                <a:latin typeface="Arial"/>
                <a:cs typeface="Arial"/>
              </a:rPr>
              <a:t>in every </a:t>
            </a:r>
            <a:r>
              <a:rPr lang="en-US" b="1" dirty="0">
                <a:solidFill>
                  <a:srgbClr val="000000"/>
                </a:solidFill>
                <a:latin typeface="Arial"/>
                <a:cs typeface="Arial"/>
              </a:rPr>
              <a:t>school </a:t>
            </a:r>
            <a:r>
              <a:rPr lang="en-US" b="1" dirty="0" smtClean="0">
                <a:solidFill>
                  <a:srgbClr val="000000"/>
                </a:solidFill>
                <a:latin typeface="Arial"/>
                <a:cs typeface="Arial"/>
              </a:rPr>
              <a:t>district at </a:t>
            </a:r>
            <a:r>
              <a:rPr lang="en-US" b="1" dirty="0">
                <a:solidFill>
                  <a:srgbClr val="000000"/>
                </a:solidFill>
                <a:latin typeface="Arial"/>
                <a:cs typeface="Arial"/>
              </a:rPr>
              <a:t>every campus -</a:t>
            </a:r>
            <a:r>
              <a:rPr lang="en-US" b="1" dirty="0" smtClean="0">
                <a:solidFill>
                  <a:srgbClr val="000000"/>
                </a:solidFill>
                <a:latin typeface="Arial"/>
                <a:cs typeface="Arial"/>
              </a:rPr>
              <a:t>- and </a:t>
            </a:r>
            <a:r>
              <a:rPr lang="en-US" b="1" dirty="0">
                <a:solidFill>
                  <a:srgbClr val="000000"/>
                </a:solidFill>
                <a:latin typeface="Arial"/>
                <a:cs typeface="Arial"/>
              </a:rPr>
              <a:t>wherever </a:t>
            </a:r>
            <a:r>
              <a:rPr lang="en-US" b="1" dirty="0" smtClean="0">
                <a:solidFill>
                  <a:srgbClr val="000000"/>
                </a:solidFill>
                <a:latin typeface="Arial"/>
                <a:cs typeface="Arial"/>
              </a:rPr>
              <a:t>services are </a:t>
            </a:r>
            <a:r>
              <a:rPr lang="en-US" b="1" dirty="0">
                <a:solidFill>
                  <a:srgbClr val="000000"/>
                </a:solidFill>
                <a:latin typeface="Arial"/>
                <a:cs typeface="Arial"/>
              </a:rPr>
              <a:t>accessed.</a:t>
            </a:r>
            <a:endParaRPr lang="en-US" b="1" i="1" dirty="0">
              <a:solidFill>
                <a:srgbClr val="000000"/>
              </a:solidFill>
              <a:latin typeface="Arial"/>
              <a:cs typeface="Arial"/>
            </a:endParaRPr>
          </a:p>
        </p:txBody>
      </p:sp>
      <p:sp>
        <p:nvSpPr>
          <p:cNvPr id="9" name="Rectangle 2"/>
          <p:cNvSpPr>
            <a:spLocks noGrp="1" noChangeArrowheads="1"/>
          </p:cNvSpPr>
          <p:nvPr>
            <p:ph type="title"/>
          </p:nvPr>
        </p:nvSpPr>
        <p:spPr>
          <a:xfrm>
            <a:off x="5674887" y="977690"/>
            <a:ext cx="3294093" cy="927216"/>
          </a:xfrm>
        </p:spPr>
        <p:txBody>
          <a:bodyPr anchor="t" anchorCtr="0">
            <a:noAutofit/>
          </a:bodyPr>
          <a:lstStyle/>
          <a:p>
            <a:pPr algn="r">
              <a:defRPr/>
            </a:pPr>
            <a:r>
              <a:rPr lang="en-US" sz="2800" b="1" dirty="0" smtClean="0">
                <a:latin typeface="Arial"/>
                <a:cs typeface="Arial"/>
              </a:rPr>
              <a:t>Required Posting</a:t>
            </a:r>
            <a:br>
              <a:rPr lang="en-US" sz="2800" b="1" dirty="0" smtClean="0">
                <a:latin typeface="Arial"/>
                <a:cs typeface="Arial"/>
              </a:rPr>
            </a:br>
            <a:r>
              <a:rPr lang="en-US" sz="2800" b="1" dirty="0" smtClean="0">
                <a:latin typeface="Arial"/>
                <a:cs typeface="Arial"/>
              </a:rPr>
              <a:t>and Notification</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pic>
        <p:nvPicPr>
          <p:cNvPr id="12" name="Picture 4" descr="Final_Theo_Eng_11x17Poster.pd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3576" y="977690"/>
            <a:ext cx="3421777" cy="5277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765804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94</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9" name="Rectangle 2"/>
          <p:cNvSpPr>
            <a:spLocks noGrp="1" noChangeArrowheads="1"/>
          </p:cNvSpPr>
          <p:nvPr>
            <p:ph type="title"/>
          </p:nvPr>
        </p:nvSpPr>
        <p:spPr>
          <a:xfrm>
            <a:off x="5674887" y="977690"/>
            <a:ext cx="3294093" cy="927216"/>
          </a:xfrm>
        </p:spPr>
        <p:txBody>
          <a:bodyPr anchor="t" anchorCtr="0">
            <a:noAutofit/>
          </a:bodyPr>
          <a:lstStyle/>
          <a:p>
            <a:pPr algn="r">
              <a:defRPr/>
            </a:pPr>
            <a:r>
              <a:rPr lang="en-US" sz="2800" b="1" dirty="0" smtClean="0">
                <a:latin typeface="Arial"/>
                <a:cs typeface="Arial"/>
              </a:rPr>
              <a:t>Required Posting</a:t>
            </a:r>
            <a:br>
              <a:rPr lang="en-US" sz="2800" b="1" dirty="0" smtClean="0">
                <a:latin typeface="Arial"/>
                <a:cs typeface="Arial"/>
              </a:rPr>
            </a:br>
            <a:r>
              <a:rPr lang="en-US" sz="2800" b="1" dirty="0" smtClean="0">
                <a:latin typeface="Arial"/>
                <a:cs typeface="Arial"/>
              </a:rPr>
              <a:t>and Notification</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pic>
        <p:nvPicPr>
          <p:cNvPr id="12" name="Picture 4" descr="Final_Theo_Eng_11x17Poster.pd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3576" y="977690"/>
            <a:ext cx="3421777" cy="5277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3"/>
          <p:cNvSpPr txBox="1">
            <a:spLocks noChangeArrowheads="1"/>
          </p:cNvSpPr>
          <p:nvPr/>
        </p:nvSpPr>
        <p:spPr bwMode="auto">
          <a:xfrm>
            <a:off x="4580436" y="2324100"/>
            <a:ext cx="3822611" cy="2653034"/>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110000"/>
              </a:lnSpc>
              <a:spcBef>
                <a:spcPct val="35000"/>
              </a:spcBef>
              <a:buClr>
                <a:srgbClr val="BE0000"/>
              </a:buClr>
              <a:buFont typeface="Wingdings" charset="0"/>
              <a:buNone/>
              <a:defRPr/>
            </a:pPr>
            <a:r>
              <a:rPr lang="en-US" b="1" dirty="0" smtClean="0">
                <a:solidFill>
                  <a:srgbClr val="000000"/>
                </a:solidFill>
                <a:latin typeface="Arial"/>
                <a:cs typeface="Arial"/>
              </a:rPr>
              <a:t>Posters and Pamphlets may be ordered free of charge from the order form on the homepage of the THEO website:</a:t>
            </a:r>
          </a:p>
          <a:p>
            <a:pPr algn="r" eaLnBrk="1" hangingPunct="1">
              <a:lnSpc>
                <a:spcPct val="110000"/>
              </a:lnSpc>
              <a:spcBef>
                <a:spcPct val="35000"/>
              </a:spcBef>
              <a:buClr>
                <a:srgbClr val="BE0000"/>
              </a:buClr>
              <a:buFont typeface="Wingdings" charset="0"/>
              <a:buNone/>
              <a:defRPr/>
            </a:pPr>
            <a:r>
              <a:rPr lang="en-US" b="1" i="1" dirty="0" err="1" smtClean="0">
                <a:solidFill>
                  <a:srgbClr val="000000"/>
                </a:solidFill>
                <a:latin typeface="Arial"/>
                <a:cs typeface="Arial"/>
              </a:rPr>
              <a:t>www.theotx.org</a:t>
            </a:r>
            <a:endParaRPr lang="en-US" b="1" i="1" dirty="0" smtClean="0">
              <a:solidFill>
                <a:srgbClr val="000000"/>
              </a:solidFill>
              <a:latin typeface="Arial"/>
              <a:cs typeface="Arial"/>
            </a:endParaRPr>
          </a:p>
        </p:txBody>
      </p:sp>
    </p:spTree>
    <p:extLst>
      <p:ext uri="{BB962C8B-B14F-4D97-AF65-F5344CB8AC3E}">
        <p14:creationId xmlns:p14="http://schemas.microsoft.com/office/powerpoint/2010/main" val="38057241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95</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8" name="Rectangle 3"/>
          <p:cNvSpPr txBox="1">
            <a:spLocks noChangeArrowheads="1"/>
          </p:cNvSpPr>
          <p:nvPr/>
        </p:nvSpPr>
        <p:spPr>
          <a:xfrm>
            <a:off x="207369" y="1607685"/>
            <a:ext cx="8681137" cy="478218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41300" indent="-241300">
              <a:buFont typeface="Arial"/>
              <a:buChar char="•"/>
              <a:tabLst>
                <a:tab pos="107950" algn="l"/>
              </a:tabLst>
            </a:pPr>
            <a:r>
              <a:rPr lang="en-US" dirty="0">
                <a:solidFill>
                  <a:srgbClr val="000000"/>
                </a:solidFill>
                <a:latin typeface="Arial"/>
                <a:ea typeface="MS PGothic" charset="0"/>
                <a:cs typeface="Arial"/>
              </a:rPr>
              <a:t>Outreach is key – </a:t>
            </a:r>
            <a:r>
              <a:rPr lang="en-US" b="1" dirty="0" smtClean="0">
                <a:solidFill>
                  <a:srgbClr val="000000"/>
                </a:solidFill>
                <a:latin typeface="Arial"/>
                <a:ea typeface="MS PGothic" charset="0"/>
                <a:cs typeface="Arial"/>
              </a:rPr>
              <a:t>posters</a:t>
            </a:r>
            <a:r>
              <a:rPr lang="en-US" dirty="0">
                <a:solidFill>
                  <a:srgbClr val="000000"/>
                </a:solidFill>
                <a:latin typeface="Arial"/>
                <a:ea typeface="MS PGothic" charset="0"/>
                <a:cs typeface="Arial"/>
              </a:rPr>
              <a:t> </a:t>
            </a:r>
            <a:r>
              <a:rPr lang="en-US" dirty="0" smtClean="0">
                <a:solidFill>
                  <a:srgbClr val="000000"/>
                </a:solidFill>
                <a:latin typeface="Arial"/>
                <a:ea typeface="MS PGothic" charset="0"/>
                <a:cs typeface="Arial"/>
              </a:rPr>
              <a:t>should be placed at critical points of contact </a:t>
            </a:r>
            <a:r>
              <a:rPr lang="en-US" dirty="0">
                <a:solidFill>
                  <a:srgbClr val="000000"/>
                </a:solidFill>
                <a:latin typeface="Arial"/>
                <a:ea typeface="MS PGothic" charset="0"/>
                <a:cs typeface="Arial"/>
              </a:rPr>
              <a:t>(schools, shelters, hotels, motels, campgrounds, law enforcement, food banks, medical clinics</a:t>
            </a:r>
            <a:r>
              <a:rPr lang="en-US" dirty="0" smtClean="0">
                <a:solidFill>
                  <a:srgbClr val="000000"/>
                </a:solidFill>
                <a:latin typeface="Arial"/>
                <a:ea typeface="MS PGothic" charset="0"/>
                <a:cs typeface="Arial"/>
              </a:rPr>
              <a:t>, transportation centers, </a:t>
            </a:r>
            <a:r>
              <a:rPr lang="en-US" dirty="0" err="1" smtClean="0">
                <a:solidFill>
                  <a:srgbClr val="000000"/>
                </a:solidFill>
                <a:latin typeface="Arial"/>
                <a:ea typeface="MS PGothic" charset="0"/>
                <a:cs typeface="Arial"/>
              </a:rPr>
              <a:t>laundromats</a:t>
            </a:r>
            <a:r>
              <a:rPr lang="en-US" dirty="0" smtClean="0">
                <a:solidFill>
                  <a:srgbClr val="000000"/>
                </a:solidFill>
                <a:latin typeface="Arial"/>
                <a:ea typeface="MS PGothic" charset="0"/>
                <a:cs typeface="Arial"/>
              </a:rPr>
              <a:t>, etc.)</a:t>
            </a:r>
            <a:endParaRPr lang="en-US" dirty="0">
              <a:solidFill>
                <a:srgbClr val="000000"/>
              </a:solidFill>
              <a:latin typeface="Arial"/>
              <a:ea typeface="MS PGothic" charset="0"/>
              <a:cs typeface="Arial"/>
            </a:endParaRPr>
          </a:p>
          <a:p>
            <a:pPr marL="241300" indent="-241300">
              <a:buFont typeface="Arial"/>
              <a:buChar char="•"/>
              <a:tabLst>
                <a:tab pos="107950" algn="l"/>
              </a:tabLst>
            </a:pPr>
            <a:r>
              <a:rPr lang="en-US" dirty="0" smtClean="0">
                <a:solidFill>
                  <a:srgbClr val="000000"/>
                </a:solidFill>
                <a:latin typeface="Arial"/>
                <a:ea typeface="MS PGothic" charset="0"/>
                <a:cs typeface="Arial"/>
              </a:rPr>
              <a:t>Make </a:t>
            </a:r>
            <a:r>
              <a:rPr lang="en-US" dirty="0">
                <a:solidFill>
                  <a:srgbClr val="000000"/>
                </a:solidFill>
                <a:latin typeface="Arial"/>
                <a:ea typeface="MS PGothic" charset="0"/>
                <a:cs typeface="Arial"/>
              </a:rPr>
              <a:t>schools </a:t>
            </a:r>
            <a:r>
              <a:rPr lang="en-US" dirty="0" smtClean="0">
                <a:solidFill>
                  <a:srgbClr val="000000"/>
                </a:solidFill>
                <a:latin typeface="Arial"/>
                <a:ea typeface="MS PGothic" charset="0"/>
                <a:cs typeface="Arial"/>
              </a:rPr>
              <a:t>warm, welcoming </a:t>
            </a:r>
            <a:r>
              <a:rPr lang="en-US" dirty="0">
                <a:solidFill>
                  <a:srgbClr val="000000"/>
                </a:solidFill>
                <a:latin typeface="Arial"/>
                <a:ea typeface="MS PGothic" charset="0"/>
                <a:cs typeface="Arial"/>
              </a:rPr>
              <a:t>environments</a:t>
            </a:r>
          </a:p>
          <a:p>
            <a:pPr marL="241300" indent="-241300">
              <a:buFont typeface="Arial"/>
              <a:buChar char="•"/>
              <a:tabLst>
                <a:tab pos="107950" algn="l"/>
              </a:tabLst>
            </a:pPr>
            <a:r>
              <a:rPr lang="en-US" dirty="0" smtClean="0">
                <a:solidFill>
                  <a:srgbClr val="000000"/>
                </a:solidFill>
                <a:latin typeface="Arial"/>
                <a:ea typeface="MS PGothic" charset="0"/>
                <a:cs typeface="Arial"/>
              </a:rPr>
              <a:t>Improve school </a:t>
            </a:r>
            <a:r>
              <a:rPr lang="en-US" dirty="0">
                <a:solidFill>
                  <a:srgbClr val="000000"/>
                </a:solidFill>
                <a:latin typeface="Arial"/>
                <a:ea typeface="MS PGothic" charset="0"/>
                <a:cs typeface="Arial"/>
              </a:rPr>
              <a:t>staff awareness</a:t>
            </a:r>
          </a:p>
          <a:p>
            <a:pPr marL="241300" indent="-241300">
              <a:buFont typeface="Arial"/>
              <a:buChar char="•"/>
              <a:tabLst>
                <a:tab pos="107950" algn="l"/>
              </a:tabLst>
            </a:pPr>
            <a:r>
              <a:rPr lang="en-US" dirty="0" smtClean="0">
                <a:solidFill>
                  <a:srgbClr val="000000"/>
                </a:solidFill>
                <a:latin typeface="Arial"/>
                <a:ea typeface="MS PGothic" charset="0"/>
                <a:cs typeface="Arial"/>
              </a:rPr>
              <a:t>Provide M-V </a:t>
            </a:r>
            <a:r>
              <a:rPr lang="en-US" dirty="0">
                <a:solidFill>
                  <a:srgbClr val="000000"/>
                </a:solidFill>
                <a:latin typeface="Arial"/>
                <a:ea typeface="MS PGothic" charset="0"/>
                <a:cs typeface="Arial"/>
              </a:rPr>
              <a:t>information in district </a:t>
            </a:r>
            <a:r>
              <a:rPr lang="en-US" dirty="0" smtClean="0">
                <a:solidFill>
                  <a:srgbClr val="000000"/>
                </a:solidFill>
                <a:latin typeface="Arial"/>
                <a:ea typeface="MS PGothic" charset="0"/>
                <a:cs typeface="Arial"/>
              </a:rPr>
              <a:t>handbooks and websites</a:t>
            </a:r>
            <a:endParaRPr lang="en-US" b="1" dirty="0">
              <a:solidFill>
                <a:srgbClr val="FF0000"/>
              </a:solidFill>
              <a:latin typeface="Arial"/>
              <a:ea typeface="MS PGothic" charset="0"/>
              <a:cs typeface="Arial"/>
            </a:endParaRPr>
          </a:p>
          <a:p>
            <a:pPr marL="241300" indent="-241300">
              <a:buFont typeface="Arial"/>
              <a:buChar char="•"/>
              <a:tabLst>
                <a:tab pos="107950" algn="l"/>
              </a:tabLst>
            </a:pPr>
            <a:r>
              <a:rPr lang="en-US" dirty="0" smtClean="0">
                <a:solidFill>
                  <a:srgbClr val="000000"/>
                </a:solidFill>
                <a:latin typeface="Arial"/>
                <a:ea typeface="MS PGothic" charset="0"/>
                <a:cs typeface="Arial"/>
              </a:rPr>
              <a:t>Maintain a database </a:t>
            </a:r>
            <a:r>
              <a:rPr lang="en-US" dirty="0">
                <a:solidFill>
                  <a:srgbClr val="000000"/>
                </a:solidFill>
                <a:latin typeface="Arial"/>
                <a:ea typeface="MS PGothic" charset="0"/>
                <a:cs typeface="Arial"/>
              </a:rPr>
              <a:t>of student </a:t>
            </a:r>
            <a:r>
              <a:rPr lang="en-US" dirty="0" smtClean="0">
                <a:solidFill>
                  <a:srgbClr val="000000"/>
                </a:solidFill>
                <a:latin typeface="Arial"/>
                <a:ea typeface="MS PGothic" charset="0"/>
                <a:cs typeface="Arial"/>
              </a:rPr>
              <a:t>addresses that includes motels, shelters, transitional housing facilities and other places families may live to aid with identification</a:t>
            </a:r>
            <a:endParaRPr lang="en-US" dirty="0">
              <a:solidFill>
                <a:srgbClr val="000000"/>
              </a:solidFill>
              <a:latin typeface="Arial"/>
              <a:ea typeface="MS PGothic" charset="0"/>
              <a:cs typeface="Arial"/>
            </a:endParaRPr>
          </a:p>
          <a:p>
            <a:pPr marL="0" indent="0">
              <a:spcAft>
                <a:spcPts val="1200"/>
              </a:spcAft>
              <a:buNone/>
            </a:pPr>
            <a:endParaRPr lang="en-US" dirty="0">
              <a:latin typeface="Calibri" charset="0"/>
            </a:endParaRPr>
          </a:p>
          <a:p>
            <a:pPr marL="273050" indent="-273050">
              <a:spcBef>
                <a:spcPct val="35000"/>
              </a:spcBef>
              <a:spcAft>
                <a:spcPts val="1800"/>
              </a:spcAft>
              <a:buClr>
                <a:srgbClr val="BE0000"/>
              </a:buClr>
              <a:buFont typeface="Arial"/>
              <a:buChar char="•"/>
              <a:tabLst>
                <a:tab pos="0" algn="l"/>
              </a:tabLst>
              <a:defRPr/>
            </a:pPr>
            <a:endParaRPr lang="en-US" i="1" dirty="0" smtClean="0">
              <a:solidFill>
                <a:srgbClr val="000000"/>
              </a:solidFill>
              <a:latin typeface="Arial"/>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Identification Strategies</a:t>
            </a:r>
            <a:endParaRPr sz="2400" i="1" dirty="0" smtClean="0">
              <a:latin typeface="Arial"/>
              <a:ea typeface="+mj-ea"/>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669283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96</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8" name="Rectangle 3"/>
          <p:cNvSpPr txBox="1">
            <a:spLocks noChangeArrowheads="1"/>
          </p:cNvSpPr>
          <p:nvPr/>
        </p:nvSpPr>
        <p:spPr>
          <a:xfrm>
            <a:off x="207369" y="1607685"/>
            <a:ext cx="8681137" cy="4782181"/>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34950" indent="-234950">
              <a:spcAft>
                <a:spcPts val="1200"/>
              </a:spcAft>
              <a:buFont typeface="Arial"/>
              <a:buChar char="•"/>
            </a:pPr>
            <a:r>
              <a:rPr lang="en-US" dirty="0">
                <a:solidFill>
                  <a:srgbClr val="000000"/>
                </a:solidFill>
                <a:latin typeface="Arial"/>
                <a:ea typeface="MS PGothic" charset="0"/>
                <a:cs typeface="Arial"/>
              </a:rPr>
              <a:t>Collaborate with local agencies that may serve homeless </a:t>
            </a:r>
            <a:r>
              <a:rPr lang="en-US" dirty="0" smtClean="0">
                <a:solidFill>
                  <a:srgbClr val="000000"/>
                </a:solidFill>
                <a:latin typeface="Arial"/>
                <a:ea typeface="MS PGothic" charset="0"/>
                <a:cs typeface="Arial"/>
              </a:rPr>
              <a:t>youth</a:t>
            </a:r>
            <a:endParaRPr lang="en-US" b="1" dirty="0" smtClean="0">
              <a:solidFill>
                <a:srgbClr val="FF0000"/>
              </a:solidFill>
              <a:latin typeface="Arial"/>
              <a:ea typeface="MS PGothic" charset="0"/>
              <a:cs typeface="Arial"/>
            </a:endParaRPr>
          </a:p>
          <a:p>
            <a:pPr lvl="3">
              <a:spcAft>
                <a:spcPts val="1200"/>
              </a:spcAft>
              <a:buClr>
                <a:schemeClr val="accent1"/>
              </a:buClr>
              <a:buSzPct val="80000"/>
              <a:buFont typeface="Wingdings" charset="2"/>
              <a:buChar char="Ø"/>
            </a:pPr>
            <a:r>
              <a:rPr lang="en-US" sz="2400" dirty="0" smtClean="0">
                <a:solidFill>
                  <a:srgbClr val="000000"/>
                </a:solidFill>
                <a:latin typeface="Arial"/>
                <a:ea typeface="MS PGothic" charset="0"/>
                <a:cs typeface="Arial"/>
              </a:rPr>
              <a:t>Shelters, drop-in and street outreach centers</a:t>
            </a:r>
          </a:p>
          <a:p>
            <a:pPr lvl="3">
              <a:spcAft>
                <a:spcPts val="1200"/>
              </a:spcAft>
              <a:buClr>
                <a:schemeClr val="accent1"/>
              </a:buClr>
              <a:buSzPct val="80000"/>
              <a:buFont typeface="Wingdings" charset="2"/>
              <a:buChar char="Ø"/>
            </a:pPr>
            <a:r>
              <a:rPr lang="en-US" sz="2400" dirty="0" smtClean="0">
                <a:solidFill>
                  <a:srgbClr val="000000"/>
                </a:solidFill>
                <a:latin typeface="Arial"/>
                <a:ea typeface="MS PGothic" charset="0"/>
                <a:cs typeface="Arial"/>
              </a:rPr>
              <a:t>Soup </a:t>
            </a:r>
            <a:r>
              <a:rPr lang="en-US" sz="2400" dirty="0">
                <a:solidFill>
                  <a:srgbClr val="000000"/>
                </a:solidFill>
                <a:latin typeface="Arial"/>
                <a:ea typeface="MS PGothic" charset="0"/>
                <a:cs typeface="Arial"/>
              </a:rPr>
              <a:t>kitchens, food banks</a:t>
            </a:r>
          </a:p>
          <a:p>
            <a:pPr lvl="3">
              <a:spcAft>
                <a:spcPts val="1200"/>
              </a:spcAft>
              <a:buClr>
                <a:schemeClr val="accent1"/>
              </a:buClr>
              <a:buSzPct val="80000"/>
              <a:buFont typeface="Wingdings" charset="2"/>
              <a:buChar char="Ø"/>
            </a:pPr>
            <a:r>
              <a:rPr lang="en-US" sz="2400" dirty="0">
                <a:solidFill>
                  <a:srgbClr val="000000"/>
                </a:solidFill>
                <a:latin typeface="Arial"/>
                <a:ea typeface="MS PGothic" charset="0"/>
                <a:cs typeface="Arial"/>
              </a:rPr>
              <a:t>Boys &amp; Girls </a:t>
            </a:r>
            <a:r>
              <a:rPr lang="en-US" sz="2400" dirty="0" smtClean="0">
                <a:solidFill>
                  <a:srgbClr val="000000"/>
                </a:solidFill>
                <a:latin typeface="Arial"/>
                <a:ea typeface="MS PGothic" charset="0"/>
                <a:cs typeface="Arial"/>
              </a:rPr>
              <a:t>Clubs, United Way programs</a:t>
            </a:r>
            <a:endParaRPr lang="en-US" sz="2400" dirty="0">
              <a:solidFill>
                <a:srgbClr val="000000"/>
              </a:solidFill>
              <a:latin typeface="Arial"/>
              <a:ea typeface="MS PGothic" charset="0"/>
              <a:cs typeface="Arial"/>
            </a:endParaRPr>
          </a:p>
          <a:p>
            <a:pPr lvl="3">
              <a:spcAft>
                <a:spcPts val="1200"/>
              </a:spcAft>
              <a:buClr>
                <a:schemeClr val="accent1"/>
              </a:buClr>
              <a:buSzPct val="80000"/>
              <a:buFont typeface="Wingdings" charset="2"/>
              <a:buChar char="Ø"/>
            </a:pPr>
            <a:r>
              <a:rPr lang="en-US" sz="2400" dirty="0">
                <a:solidFill>
                  <a:srgbClr val="000000"/>
                </a:solidFill>
                <a:latin typeface="Arial"/>
                <a:ea typeface="MS PGothic" charset="0"/>
                <a:cs typeface="Arial"/>
              </a:rPr>
              <a:t>Child welfare, law </a:t>
            </a:r>
            <a:r>
              <a:rPr lang="en-US" sz="2400" dirty="0" smtClean="0">
                <a:solidFill>
                  <a:srgbClr val="000000"/>
                </a:solidFill>
                <a:latin typeface="Arial"/>
                <a:ea typeface="MS PGothic" charset="0"/>
                <a:cs typeface="Arial"/>
              </a:rPr>
              <a:t>enforcement agencies</a:t>
            </a:r>
            <a:endParaRPr lang="en-US" sz="2400" dirty="0">
              <a:solidFill>
                <a:srgbClr val="000000"/>
              </a:solidFill>
              <a:latin typeface="Arial"/>
              <a:ea typeface="MS PGothic" charset="0"/>
              <a:cs typeface="Arial"/>
            </a:endParaRPr>
          </a:p>
          <a:p>
            <a:pPr lvl="3">
              <a:spcAft>
                <a:spcPts val="1200"/>
              </a:spcAft>
              <a:buClr>
                <a:schemeClr val="accent1"/>
              </a:buClr>
              <a:buSzPct val="80000"/>
              <a:buFont typeface="Wingdings" charset="2"/>
              <a:buChar char="Ø"/>
            </a:pPr>
            <a:r>
              <a:rPr lang="en-US" sz="2400" dirty="0">
                <a:solidFill>
                  <a:srgbClr val="000000"/>
                </a:solidFill>
                <a:latin typeface="Arial"/>
                <a:ea typeface="MS PGothic" charset="0"/>
                <a:cs typeface="Arial"/>
              </a:rPr>
              <a:t>Teen parent programs</a:t>
            </a:r>
          </a:p>
          <a:p>
            <a:pPr lvl="3">
              <a:spcAft>
                <a:spcPts val="1200"/>
              </a:spcAft>
              <a:buClr>
                <a:schemeClr val="accent1"/>
              </a:buClr>
              <a:buSzPct val="80000"/>
              <a:buFont typeface="Wingdings" charset="2"/>
              <a:buChar char="Ø"/>
            </a:pPr>
            <a:r>
              <a:rPr lang="en-US" sz="2400" dirty="0">
                <a:solidFill>
                  <a:srgbClr val="000000"/>
                </a:solidFill>
                <a:latin typeface="Arial"/>
                <a:ea typeface="MS PGothic" charset="0"/>
                <a:cs typeface="Arial"/>
              </a:rPr>
              <a:t>LGBTQ youth organizations</a:t>
            </a:r>
          </a:p>
          <a:p>
            <a:pPr marL="0" indent="0">
              <a:spcAft>
                <a:spcPts val="1200"/>
              </a:spcAft>
              <a:buNone/>
            </a:pPr>
            <a:endParaRPr lang="en-US" dirty="0">
              <a:latin typeface="Calibri" charset="0"/>
            </a:endParaRPr>
          </a:p>
          <a:p>
            <a:pPr marL="273050" indent="-273050">
              <a:spcBef>
                <a:spcPct val="35000"/>
              </a:spcBef>
              <a:spcAft>
                <a:spcPts val="1800"/>
              </a:spcAft>
              <a:buClr>
                <a:srgbClr val="BE0000"/>
              </a:buClr>
              <a:buFont typeface="Arial"/>
              <a:buChar char="•"/>
              <a:tabLst>
                <a:tab pos="0" algn="l"/>
              </a:tabLst>
              <a:defRPr/>
            </a:pPr>
            <a:endParaRPr lang="en-US" i="1" dirty="0" smtClean="0">
              <a:solidFill>
                <a:srgbClr val="000000"/>
              </a:solidFill>
              <a:latin typeface="Arial"/>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Identification Strategies </a:t>
            </a:r>
            <a:r>
              <a:rPr lang="en-US" sz="2400" i="1" dirty="0" smtClean="0">
                <a:latin typeface="Arial"/>
                <a:cs typeface="Arial"/>
              </a:rPr>
              <a:t>(continued)</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93979937"/>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97</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Identification Strategies </a:t>
            </a:r>
            <a:r>
              <a:rPr lang="en-US" sz="2400" i="1" dirty="0" smtClean="0">
                <a:latin typeface="Arial"/>
                <a:cs typeface="Arial"/>
              </a:rPr>
              <a:t>(continued)</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2" name="Rectangle 3"/>
          <p:cNvSpPr txBox="1">
            <a:spLocks noChangeArrowheads="1"/>
          </p:cNvSpPr>
          <p:nvPr/>
        </p:nvSpPr>
        <p:spPr>
          <a:xfrm>
            <a:off x="228600" y="1783316"/>
            <a:ext cx="8763000" cy="4134052"/>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241300" indent="-241300">
              <a:lnSpc>
                <a:spcPct val="90000"/>
              </a:lnSpc>
              <a:spcAft>
                <a:spcPts val="600"/>
              </a:spcAft>
              <a:buFont typeface="Arial"/>
              <a:buChar char="•"/>
              <a:defRPr/>
            </a:pPr>
            <a:r>
              <a:rPr lang="en-US" dirty="0" smtClean="0">
                <a:solidFill>
                  <a:srgbClr val="000000"/>
                </a:solidFill>
                <a:latin typeface="Arial"/>
                <a:ea typeface="ＭＳ Ｐゴシック" charset="0"/>
                <a:cs typeface="Arial"/>
              </a:rPr>
              <a:t>Ask early childhood and preschool providers for assistance and referrals for enrolling siblings</a:t>
            </a:r>
          </a:p>
          <a:p>
            <a:pPr marL="241300" indent="-241300">
              <a:lnSpc>
                <a:spcPct val="90000"/>
              </a:lnSpc>
              <a:spcAft>
                <a:spcPts val="600"/>
              </a:spcAft>
              <a:buFont typeface="Arial"/>
              <a:buChar char="•"/>
              <a:defRPr/>
            </a:pPr>
            <a:r>
              <a:rPr lang="en-US" dirty="0" smtClean="0">
                <a:solidFill>
                  <a:srgbClr val="000000"/>
                </a:solidFill>
                <a:latin typeface="Arial"/>
                <a:ea typeface="ＭＳ Ｐゴシック" charset="0"/>
                <a:cs typeface="Arial"/>
              </a:rPr>
              <a:t>Make sure data entry and database managers know how to enter and maintain information in the Title I and other databases (i.e., PEIMS, </a:t>
            </a:r>
            <a:r>
              <a:rPr lang="en-US" dirty="0" err="1" smtClean="0">
                <a:solidFill>
                  <a:srgbClr val="000000"/>
                </a:solidFill>
                <a:latin typeface="Arial"/>
                <a:ea typeface="ＭＳ Ｐゴシック" charset="0"/>
                <a:cs typeface="Arial"/>
              </a:rPr>
              <a:t>eGrants</a:t>
            </a:r>
            <a:r>
              <a:rPr lang="en-US" dirty="0" smtClean="0">
                <a:solidFill>
                  <a:srgbClr val="000000"/>
                </a:solidFill>
                <a:latin typeface="Arial"/>
                <a:ea typeface="ＭＳ Ｐゴシック" charset="0"/>
                <a:cs typeface="Arial"/>
              </a:rPr>
              <a:t>)</a:t>
            </a:r>
          </a:p>
          <a:p>
            <a:pPr marL="241300" indent="-241300">
              <a:lnSpc>
                <a:spcPct val="90000"/>
              </a:lnSpc>
              <a:spcAft>
                <a:spcPts val="600"/>
              </a:spcAft>
              <a:buFont typeface="Arial"/>
              <a:buChar char="•"/>
              <a:defRPr/>
            </a:pPr>
            <a:r>
              <a:rPr lang="en-US" dirty="0" smtClean="0">
                <a:solidFill>
                  <a:schemeClr val="tx1"/>
                </a:solidFill>
                <a:latin typeface="Arial"/>
                <a:ea typeface="ＭＳ Ｐゴシック" charset="0"/>
                <a:cs typeface="Arial"/>
              </a:rPr>
              <a:t>Develop forms using the PEIMS homeless status and unaccompanied youth status indicator templates to assist clerks in accurately completing the PEIMS records located on:</a:t>
            </a:r>
            <a:br>
              <a:rPr lang="en-US" dirty="0" smtClean="0">
                <a:solidFill>
                  <a:schemeClr val="tx1"/>
                </a:solidFill>
                <a:latin typeface="Arial"/>
                <a:ea typeface="ＭＳ Ｐゴシック" charset="0"/>
                <a:cs typeface="Arial"/>
              </a:rPr>
            </a:br>
            <a:r>
              <a:rPr lang="en-US" dirty="0" smtClean="0">
                <a:solidFill>
                  <a:schemeClr val="tx1"/>
                </a:solidFill>
                <a:latin typeface="Arial"/>
                <a:ea typeface="ＭＳ Ｐゴシック" charset="0"/>
                <a:cs typeface="Arial"/>
              </a:rPr>
              <a:t>              </a:t>
            </a:r>
            <a:r>
              <a:rPr lang="en-US" b="1" dirty="0" smtClean="0">
                <a:solidFill>
                  <a:srgbClr val="000000"/>
                </a:solidFill>
                <a:latin typeface="Arial"/>
                <a:ea typeface="ＭＳ Ｐゴシック" charset="0"/>
                <a:cs typeface="Arial"/>
              </a:rPr>
              <a:t>100 STUDENT DATA - IDENTIFICATION</a:t>
            </a:r>
            <a:endParaRPr lang="en-US" b="1" dirty="0">
              <a:solidFill>
                <a:srgbClr val="000000"/>
              </a:solidFill>
              <a:latin typeface="Arial"/>
              <a:ea typeface="ＭＳ Ｐゴシック" charset="0"/>
              <a:cs typeface="Arial"/>
            </a:endParaRPr>
          </a:p>
        </p:txBody>
      </p:sp>
    </p:spTree>
    <p:extLst>
      <p:ext uri="{BB962C8B-B14F-4D97-AF65-F5344CB8AC3E}">
        <p14:creationId xmlns:p14="http://schemas.microsoft.com/office/powerpoint/2010/main" val="87413565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98</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PEIMS Coding – Homeless Youth Indicator</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5"/>
          <p:cNvSpPr>
            <a:spLocks noChangeArrowheads="1"/>
          </p:cNvSpPr>
          <p:nvPr/>
        </p:nvSpPr>
        <p:spPr bwMode="auto">
          <a:xfrm>
            <a:off x="228600" y="1702257"/>
            <a:ext cx="8077200" cy="1872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spcAft>
                <a:spcPts val="1200"/>
              </a:spcAft>
            </a:pPr>
            <a:r>
              <a:rPr lang="en-US" sz="2800" b="1" dirty="0">
                <a:latin typeface="Arial"/>
                <a:cs typeface="Arial"/>
              </a:rPr>
              <a:t>All students in Texas public schools MUST be assessed for their homeless </a:t>
            </a:r>
            <a:r>
              <a:rPr lang="en-US" sz="2800" b="1" dirty="0" smtClean="0">
                <a:latin typeface="Arial"/>
                <a:cs typeface="Arial"/>
              </a:rPr>
              <a:t>status annually.</a:t>
            </a:r>
          </a:p>
          <a:p>
            <a:pPr eaLnBrk="1" hangingPunct="1">
              <a:spcAft>
                <a:spcPts val="1200"/>
              </a:spcAft>
            </a:pPr>
            <a:r>
              <a:rPr lang="en-US" sz="2800" dirty="0" smtClean="0">
                <a:latin typeface="Arial"/>
                <a:cs typeface="Arial"/>
              </a:rPr>
              <a:t>One of the following indicators MUST be selected for each student enrolled:</a:t>
            </a:r>
            <a:endParaRPr lang="en-US" sz="2800" dirty="0">
              <a:solidFill>
                <a:schemeClr val="bg2"/>
              </a:solidFill>
              <a:latin typeface="Arial"/>
              <a:cs typeface="Arial"/>
            </a:endParaRPr>
          </a:p>
        </p:txBody>
      </p:sp>
      <p:sp>
        <p:nvSpPr>
          <p:cNvPr id="14" name="Rectangle 9"/>
          <p:cNvSpPr>
            <a:spLocks noChangeArrowheads="1"/>
          </p:cNvSpPr>
          <p:nvPr/>
        </p:nvSpPr>
        <p:spPr bwMode="auto">
          <a:xfrm>
            <a:off x="918792" y="3728360"/>
            <a:ext cx="7387008"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63550" indent="-344488" eaLnBrk="1" hangingPunct="1">
              <a:spcAft>
                <a:spcPts val="1200"/>
              </a:spcAft>
              <a:buClr>
                <a:srgbClr val="BE0000"/>
              </a:buClr>
              <a:buFont typeface="Wingdings" charset="0"/>
              <a:buChar char="§"/>
              <a:tabLst>
                <a:tab pos="463550" algn="r"/>
              </a:tabLst>
            </a:pPr>
            <a:r>
              <a:rPr lang="en-US" sz="2400" dirty="0">
                <a:latin typeface="Arial"/>
                <a:cs typeface="Arial"/>
              </a:rPr>
              <a:t>“0” = default PEIMS status = NOT homeless</a:t>
            </a:r>
          </a:p>
          <a:p>
            <a:pPr marL="463550" indent="-344488" eaLnBrk="1" hangingPunct="1">
              <a:spcAft>
                <a:spcPts val="1200"/>
              </a:spcAft>
              <a:buClr>
                <a:srgbClr val="BE0000"/>
              </a:buClr>
              <a:buFont typeface="Wingdings" charset="0"/>
              <a:buChar char="§"/>
              <a:tabLst>
                <a:tab pos="463550" algn="r"/>
              </a:tabLst>
            </a:pPr>
            <a:r>
              <a:rPr lang="en-US" sz="2400" dirty="0">
                <a:latin typeface="Arial"/>
                <a:cs typeface="Arial"/>
              </a:rPr>
              <a:t>“1” = living in a shelter = homeless</a:t>
            </a:r>
          </a:p>
          <a:p>
            <a:pPr marL="463550" indent="-344488" eaLnBrk="1" hangingPunct="1">
              <a:spcAft>
                <a:spcPts val="1200"/>
              </a:spcAft>
              <a:buClr>
                <a:srgbClr val="BE0000"/>
              </a:buClr>
              <a:buFont typeface="Wingdings" charset="0"/>
              <a:buChar char="§"/>
              <a:tabLst>
                <a:tab pos="463550" algn="r"/>
              </a:tabLst>
            </a:pPr>
            <a:r>
              <a:rPr lang="en-US" sz="2400" dirty="0">
                <a:latin typeface="Arial"/>
                <a:cs typeface="Arial"/>
              </a:rPr>
              <a:t>“2” = living doubled up = homeless</a:t>
            </a:r>
          </a:p>
          <a:p>
            <a:pPr marL="463550" indent="-344488" eaLnBrk="1" hangingPunct="1">
              <a:spcAft>
                <a:spcPts val="1200"/>
              </a:spcAft>
              <a:buClr>
                <a:srgbClr val="BE0000"/>
              </a:buClr>
              <a:buFont typeface="Wingdings" charset="0"/>
              <a:buChar char="§"/>
              <a:tabLst>
                <a:tab pos="463550" algn="r"/>
              </a:tabLst>
            </a:pPr>
            <a:r>
              <a:rPr lang="en-US" sz="2400" dirty="0">
                <a:latin typeface="Arial"/>
                <a:cs typeface="Arial"/>
              </a:rPr>
              <a:t>“3” = unsheltered = homeless</a:t>
            </a:r>
          </a:p>
          <a:p>
            <a:pPr marL="463550" indent="-344488" eaLnBrk="1" hangingPunct="1">
              <a:spcAft>
                <a:spcPts val="1200"/>
              </a:spcAft>
              <a:buClr>
                <a:srgbClr val="BE0000"/>
              </a:buClr>
              <a:buFont typeface="Wingdings" charset="0"/>
              <a:buChar char="§"/>
              <a:tabLst>
                <a:tab pos="463550" algn="r"/>
              </a:tabLst>
            </a:pPr>
            <a:r>
              <a:rPr lang="en-US" sz="2400" dirty="0">
                <a:latin typeface="Arial"/>
                <a:cs typeface="Arial"/>
              </a:rPr>
              <a:t>“4” = living in a hotel, motel = homeless</a:t>
            </a:r>
          </a:p>
        </p:txBody>
      </p:sp>
    </p:spTree>
    <p:extLst>
      <p:ext uri="{BB962C8B-B14F-4D97-AF65-F5344CB8AC3E}">
        <p14:creationId xmlns:p14="http://schemas.microsoft.com/office/powerpoint/2010/main" val="3012060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allAtOnce"/>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3293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sz="1100" smtClean="0"/>
              <a:t>Slide </a:t>
            </a:r>
            <a:fld id="{7F5CE407-6216-4202-80E4-A30DC2F709B2}" type="slidenum">
              <a:rPr lang="en-US" sz="1100" smtClean="0"/>
              <a:pPr/>
              <a:t>99</a:t>
            </a:fld>
            <a:endParaRPr lang="en-US" sz="1100" dirty="0"/>
          </a:p>
        </p:txBody>
      </p:sp>
      <p:sp>
        <p:nvSpPr>
          <p:cNvPr id="2" name="TextBox 1"/>
          <p:cNvSpPr txBox="1"/>
          <p:nvPr/>
        </p:nvSpPr>
        <p:spPr>
          <a:xfrm>
            <a:off x="0" y="16886"/>
            <a:ext cx="1251491" cy="523220"/>
          </a:xfrm>
          <a:prstGeom prst="rect">
            <a:avLst/>
          </a:prstGeom>
          <a:noFill/>
        </p:spPr>
        <p:txBody>
          <a:bodyPr wrap="square" rtlCol="0">
            <a:spAutoFit/>
          </a:bodyPr>
          <a:lstStyle/>
          <a:p>
            <a:r>
              <a:rPr lang="en-US" sz="2800" b="1" dirty="0" smtClean="0">
                <a:latin typeface="Arial"/>
                <a:cs typeface="Arial"/>
              </a:rPr>
              <a:t>Part I</a:t>
            </a:r>
            <a:endParaRPr lang="en-US" sz="2800" b="1" dirty="0">
              <a:latin typeface="Arial"/>
              <a:cs typeface="Arial"/>
            </a:endParaRPr>
          </a:p>
        </p:txBody>
      </p:sp>
      <p:sp>
        <p:nvSpPr>
          <p:cNvPr id="11" name="Rectangle 2"/>
          <p:cNvSpPr txBox="1">
            <a:spLocks noChangeArrowheads="1"/>
          </p:cNvSpPr>
          <p:nvPr/>
        </p:nvSpPr>
        <p:spPr>
          <a:xfrm>
            <a:off x="3256304" y="163703"/>
            <a:ext cx="5712676" cy="57701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4000" b="1" dirty="0" smtClean="0">
                <a:latin typeface="Arial"/>
                <a:ea typeface="MS PGothic" charset="0"/>
                <a:cs typeface="Arial"/>
              </a:rPr>
              <a:t>Determining Eligibility</a:t>
            </a:r>
            <a:endParaRPr lang="en-US" sz="4000" b="1" dirty="0">
              <a:latin typeface="Arial"/>
              <a:ea typeface="MS PGothic" charset="0"/>
              <a:cs typeface="Arial"/>
            </a:endParaRPr>
          </a:p>
        </p:txBody>
      </p:sp>
      <p:sp>
        <p:nvSpPr>
          <p:cNvPr id="9" name="Rectangle 2"/>
          <p:cNvSpPr>
            <a:spLocks noGrp="1" noChangeArrowheads="1"/>
          </p:cNvSpPr>
          <p:nvPr>
            <p:ph type="title"/>
          </p:nvPr>
        </p:nvSpPr>
        <p:spPr>
          <a:xfrm>
            <a:off x="207367" y="1072260"/>
            <a:ext cx="8401334" cy="535427"/>
          </a:xfrm>
        </p:spPr>
        <p:txBody>
          <a:bodyPr anchor="t" anchorCtr="0">
            <a:noAutofit/>
          </a:bodyPr>
          <a:lstStyle/>
          <a:p>
            <a:pPr algn="l">
              <a:defRPr/>
            </a:pPr>
            <a:r>
              <a:rPr lang="en-US" sz="2800" b="1" dirty="0" smtClean="0">
                <a:latin typeface="Arial"/>
                <a:cs typeface="Arial"/>
              </a:rPr>
              <a:t>PEIMS Coding – Homeless Youth Indicator</a:t>
            </a:r>
            <a:endParaRPr sz="2400" i="1" dirty="0" smtClean="0">
              <a:latin typeface="Arial"/>
              <a:cs typeface="Arial"/>
            </a:endParaRPr>
          </a:p>
        </p:txBody>
      </p:sp>
      <p:sp>
        <p:nvSpPr>
          <p:cNvPr id="5" name="TextBox 4"/>
          <p:cNvSpPr txBox="1"/>
          <p:nvPr/>
        </p:nvSpPr>
        <p:spPr>
          <a:xfrm>
            <a:off x="1283605" y="6255117"/>
            <a:ext cx="184666" cy="369332"/>
          </a:xfrm>
          <a:prstGeom prst="rect">
            <a:avLst/>
          </a:prstGeom>
          <a:noFill/>
        </p:spPr>
        <p:txBody>
          <a:bodyPr wrap="none" rtlCol="0">
            <a:spAutoFit/>
          </a:bodyPr>
          <a:lstStyle/>
          <a:p>
            <a:endParaRPr lang="en-US" dirty="0"/>
          </a:p>
        </p:txBody>
      </p:sp>
      <p:sp>
        <p:nvSpPr>
          <p:cNvPr id="13" name="Rectangle 5"/>
          <p:cNvSpPr>
            <a:spLocks noChangeArrowheads="1"/>
          </p:cNvSpPr>
          <p:nvPr/>
        </p:nvSpPr>
        <p:spPr bwMode="auto">
          <a:xfrm>
            <a:off x="228600" y="1945435"/>
            <a:ext cx="8077200" cy="4429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chorCtr="0"/>
          <a:lstStyle/>
          <a:p>
            <a:pPr eaLnBrk="1" hangingPunct="1">
              <a:spcAft>
                <a:spcPts val="1200"/>
              </a:spcAft>
            </a:pPr>
            <a:r>
              <a:rPr lang="en-US" sz="2400" b="1" dirty="0" smtClean="0">
                <a:latin typeface="Arial"/>
                <a:cs typeface="Arial"/>
              </a:rPr>
              <a:t>Note on Code #3 —</a:t>
            </a:r>
          </a:p>
          <a:p>
            <a:pPr>
              <a:spcAft>
                <a:spcPts val="1800"/>
              </a:spcAft>
            </a:pPr>
            <a:r>
              <a:rPr lang="en-US" sz="2400" dirty="0" smtClean="0">
                <a:latin typeface="Arial"/>
                <a:cs typeface="Arial"/>
              </a:rPr>
              <a:t>“Unsheltered”  includes the portions of the federal M-V definition pertaining to: </a:t>
            </a:r>
          </a:p>
          <a:p>
            <a:pPr marL="234950" indent="-234950">
              <a:spcAft>
                <a:spcPts val="600"/>
              </a:spcAft>
              <a:buClr>
                <a:schemeClr val="accent1"/>
              </a:buClr>
              <a:buSzPct val="90000"/>
              <a:buFont typeface="Arial"/>
              <a:buChar char="•"/>
              <a:tabLst>
                <a:tab pos="107950" algn="l"/>
              </a:tabLst>
            </a:pPr>
            <a:r>
              <a:rPr lang="en-US" sz="2400" dirty="0">
                <a:latin typeface="Arial"/>
                <a:cs typeface="Arial"/>
              </a:rPr>
              <a:t>N</a:t>
            </a:r>
            <a:r>
              <a:rPr lang="en-US" sz="2400" dirty="0" smtClean="0">
                <a:latin typeface="Arial"/>
                <a:cs typeface="Arial"/>
              </a:rPr>
              <a:t>ighttime residences </a:t>
            </a:r>
            <a:r>
              <a:rPr lang="en-US" sz="2400" dirty="0">
                <a:latin typeface="Arial"/>
                <a:cs typeface="Arial"/>
              </a:rPr>
              <a:t>that </a:t>
            </a:r>
            <a:r>
              <a:rPr lang="en-US" sz="2400" dirty="0" smtClean="0">
                <a:latin typeface="Arial"/>
                <a:cs typeface="Arial"/>
              </a:rPr>
              <a:t>are public </a:t>
            </a:r>
            <a:r>
              <a:rPr lang="en-US" sz="2400" dirty="0">
                <a:latin typeface="Arial"/>
                <a:cs typeface="Arial"/>
              </a:rPr>
              <a:t>or private </a:t>
            </a:r>
            <a:r>
              <a:rPr lang="en-US" sz="2400" dirty="0" smtClean="0">
                <a:latin typeface="Arial"/>
                <a:cs typeface="Arial"/>
              </a:rPr>
              <a:t>places </a:t>
            </a:r>
            <a:r>
              <a:rPr lang="en-US" sz="2400" dirty="0">
                <a:latin typeface="Arial"/>
                <a:cs typeface="Arial"/>
              </a:rPr>
              <a:t>not designed for, or ordinarily used as, a regular sleeping </a:t>
            </a:r>
            <a:r>
              <a:rPr lang="en-US" sz="2400" dirty="0" smtClean="0">
                <a:latin typeface="Arial"/>
                <a:cs typeface="Arial"/>
              </a:rPr>
              <a:t>accommodation for human beings</a:t>
            </a:r>
          </a:p>
          <a:p>
            <a:pPr marL="234950" indent="-234950">
              <a:spcAft>
                <a:spcPts val="600"/>
              </a:spcAft>
              <a:buClr>
                <a:schemeClr val="accent1"/>
              </a:buClr>
              <a:buSzPct val="90000"/>
              <a:buFont typeface="Arial"/>
              <a:buChar char="•"/>
              <a:tabLst>
                <a:tab pos="107950" algn="l"/>
              </a:tabLst>
            </a:pPr>
            <a:r>
              <a:rPr lang="en-US" sz="2400" dirty="0">
                <a:latin typeface="Arial"/>
                <a:cs typeface="Arial"/>
              </a:rPr>
              <a:t>C</a:t>
            </a:r>
            <a:r>
              <a:rPr lang="en-US" sz="2400" dirty="0" smtClean="0">
                <a:latin typeface="Arial"/>
                <a:cs typeface="Arial"/>
              </a:rPr>
              <a:t>ars, parks, campgrounds—due to the lack of alternative accommodations</a:t>
            </a:r>
            <a:endParaRPr lang="en-US" sz="2400" dirty="0">
              <a:latin typeface="Arial"/>
              <a:cs typeface="Arial"/>
            </a:endParaRPr>
          </a:p>
          <a:p>
            <a:pPr marL="234950" indent="-234950">
              <a:spcAft>
                <a:spcPts val="600"/>
              </a:spcAft>
              <a:buClr>
                <a:schemeClr val="accent1"/>
              </a:buClr>
              <a:buSzPct val="90000"/>
              <a:buFont typeface="Arial"/>
              <a:buChar char="•"/>
              <a:tabLst>
                <a:tab pos="107950" algn="l"/>
              </a:tabLst>
            </a:pPr>
            <a:r>
              <a:rPr lang="en-US" sz="2400" dirty="0">
                <a:latin typeface="Arial"/>
                <a:cs typeface="Arial"/>
              </a:rPr>
              <a:t>A</a:t>
            </a:r>
            <a:r>
              <a:rPr lang="en-US" sz="2400" dirty="0" smtClean="0">
                <a:latin typeface="Arial"/>
                <a:cs typeface="Arial"/>
              </a:rPr>
              <a:t>bandoned buildings</a:t>
            </a:r>
          </a:p>
          <a:p>
            <a:pPr marL="234950" indent="-234950">
              <a:spcAft>
                <a:spcPts val="600"/>
              </a:spcAft>
              <a:buClr>
                <a:schemeClr val="accent1"/>
              </a:buClr>
              <a:buSzPct val="90000"/>
              <a:buFont typeface="Arial"/>
              <a:buChar char="•"/>
              <a:tabLst>
                <a:tab pos="107950" algn="l"/>
              </a:tabLst>
            </a:pPr>
            <a:r>
              <a:rPr lang="en-US" sz="2400" dirty="0" smtClean="0">
                <a:latin typeface="Arial"/>
                <a:cs typeface="Arial"/>
              </a:rPr>
              <a:t>Substandard housing</a:t>
            </a:r>
          </a:p>
        </p:txBody>
      </p:sp>
    </p:spTree>
    <p:extLst>
      <p:ext uri="{BB962C8B-B14F-4D97-AF65-F5344CB8AC3E}">
        <p14:creationId xmlns:p14="http://schemas.microsoft.com/office/powerpoint/2010/main" val="2263655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1869</TotalTime>
  <Words>7992</Words>
  <Application>Microsoft Office PowerPoint</Application>
  <PresentationFormat>On-screen Show (4:3)</PresentationFormat>
  <Paragraphs>1202</Paragraphs>
  <Slides>134</Slides>
  <Notes>134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134</vt:i4>
      </vt:variant>
    </vt:vector>
  </HeadingPairs>
  <TitlesOfParts>
    <vt:vector size="149" baseType="lpstr">
      <vt:lpstr>MS PGothic</vt:lpstr>
      <vt:lpstr>MS PGothic</vt:lpstr>
      <vt:lpstr>Albertus Extra Bold</vt:lpstr>
      <vt:lpstr>Arial</vt:lpstr>
      <vt:lpstr>Arial Black</vt:lpstr>
      <vt:lpstr>Calibri</vt:lpstr>
      <vt:lpstr>Myriad Pro</vt:lpstr>
      <vt:lpstr>Myriad Web Pro</vt:lpstr>
      <vt:lpstr>News Gothic MT</vt:lpstr>
      <vt:lpstr>Osaka</vt:lpstr>
      <vt:lpstr>Times New Roman</vt:lpstr>
      <vt:lpstr>Wingdings</vt:lpstr>
      <vt:lpstr>Wingdings 2</vt:lpstr>
      <vt:lpstr>Breeze</vt:lpstr>
      <vt:lpstr>Microsoft Excel Chart</vt:lpstr>
      <vt:lpstr>PowerPoint Presentation</vt:lpstr>
      <vt:lpstr>PowerPoint Presentation</vt:lpstr>
      <vt:lpstr>Education for Homeless Children and Youths (McKinney-Vento) Program in Texas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are the homeless children and youth the McKinney-Vento Act seeks to assist?</vt:lpstr>
      <vt:lpstr>PowerPoint Presentation</vt:lpstr>
      <vt:lpstr>How many school-age children experience homelessness in the U.S.? </vt:lpstr>
      <vt:lpstr>Primary Nighttime Residence at Time of Enrollment</vt:lpstr>
      <vt:lpstr>Texas Student Data (TEA): 2014-15</vt:lpstr>
      <vt:lpstr>How many children and youth experience homelessness?</vt:lpstr>
      <vt:lpstr>How many children and youth experience homelessness in Texas?</vt:lpstr>
      <vt:lpstr>Primary Nighttime Residence at Time of Enrollment</vt:lpstr>
      <vt:lpstr>Do older youth become homeless?</vt:lpstr>
      <vt:lpstr>Do younger children become homeless?</vt:lpstr>
      <vt:lpstr>Contributing Factors to Homelessness</vt:lpstr>
      <vt:lpstr>Challenges of Living in a Homeless Situation</vt:lpstr>
      <vt:lpstr>PowerPoint Presentation</vt:lpstr>
      <vt:lpstr>Demographics for local ESC Region or ISD</vt:lpstr>
      <vt:lpstr>Children living in homeless situation experience the trauma of loss:</vt:lpstr>
      <vt:lpstr>A program, organization, or system that is trauma-informed:</vt:lpstr>
      <vt:lpstr>Six Key Principles of a Trauma-Informed Approach:</vt:lpstr>
      <vt:lpstr>Trauma-specific intervention programs generally recognize the following:</vt:lpstr>
      <vt:lpstr>Video Segment #1  Region 10 video on Trauma  2:00 minutes</vt:lpstr>
      <vt:lpstr>Cycle of Homelessness</vt:lpstr>
      <vt:lpstr>PowerPoint Presentation</vt:lpstr>
      <vt:lpstr>Schools were not designed to  serve homeless students!</vt:lpstr>
      <vt:lpstr>PowerPoint Presentation</vt:lpstr>
      <vt:lpstr>McKinney-Vento Homeless Education Assistance Improvements Act</vt:lpstr>
      <vt:lpstr>Main themes:</vt:lpstr>
      <vt:lpstr>State Coordinators:</vt:lpstr>
      <vt:lpstr>State Coordinators must:</vt:lpstr>
      <vt:lpstr>State Coordinators must:</vt:lpstr>
      <vt:lpstr>State Coordinators must coordinate and collaborate with:</vt:lpstr>
      <vt:lpstr>State Coordinators must coordinate and collaborate with:  (continued)</vt:lpstr>
      <vt:lpstr>The key to McKinney-Vento Act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the definition so broad?</vt:lpstr>
      <vt:lpstr>Why is the definition so broad? (continued)</vt:lpstr>
      <vt:lpstr>Video Segment #2  Hear Us Video – Brandy, Kenny, and the Kids  Minute xx:xx – xx:xx</vt:lpstr>
      <vt:lpstr>Doubled-Up Situations</vt:lpstr>
      <vt:lpstr>Hotels and Motels</vt:lpstr>
      <vt:lpstr>Shelters</vt:lpstr>
      <vt:lpstr>Public Spaces</vt:lpstr>
      <vt:lpstr>“Substandard” or Inadequate Housing</vt:lpstr>
      <vt:lpstr>“Substandard” or Inadequate Housing (continued)</vt:lpstr>
      <vt:lpstr>Migratory/Migrant Students</vt:lpstr>
      <vt:lpstr>Military Dependents</vt:lpstr>
      <vt:lpstr>“Substitute Care” and Foster Care</vt:lpstr>
      <vt:lpstr>“Substitute Care” and Foster Care (continued)</vt:lpstr>
      <vt:lpstr>“Substitute Care” and Foster Care (continued)</vt:lpstr>
      <vt:lpstr>“Substitute Care” and Foster Care (continued)</vt:lpstr>
      <vt:lpstr>“Substitute Care” and Foster Care (continued)</vt:lpstr>
      <vt:lpstr>Undocumented Immigrants</vt:lpstr>
      <vt:lpstr>Unaccompanied Immigrant/Alien Children (UIC)</vt:lpstr>
      <vt:lpstr>Unaccompanied Immigrant Children (continued)</vt:lpstr>
      <vt:lpstr>Unaccompanied Immigrant Children (continued)</vt:lpstr>
      <vt:lpstr>PowerPoint Presentation</vt:lpstr>
      <vt:lpstr>Video Segment #3  Region 10 video on Unaccompanied Youth  2:00 minutes</vt:lpstr>
      <vt:lpstr>PowerPoint Presentation</vt:lpstr>
      <vt:lpstr>PowerPoint Presentation</vt:lpstr>
      <vt:lpstr>PowerPoint Presentation</vt:lpstr>
      <vt:lpstr>Unaccompanied homeless youth are often not identified due to:</vt:lpstr>
      <vt:lpstr>Liability and reporting</vt:lpstr>
      <vt:lpstr>Liability and reporting</vt:lpstr>
      <vt:lpstr>Liability and reporting</vt:lpstr>
      <vt:lpstr>Texas Education Code §25.001(d)</vt:lpstr>
      <vt:lpstr>Texas Education Code §25.001(d)</vt:lpstr>
      <vt:lpstr>Texas Education Code §25.001(d)</vt:lpstr>
      <vt:lpstr>Medical Consent</vt:lpstr>
      <vt:lpstr>Age Limits</vt:lpstr>
      <vt:lpstr>Age Limits</vt:lpstr>
      <vt:lpstr>PowerPoint Presentation</vt:lpstr>
      <vt:lpstr>Video Segment #4  Region 10 video on stigmatization, protecting confidentiality  2:00 minutes</vt:lpstr>
      <vt:lpstr>PowerPoint Presentation</vt:lpstr>
      <vt:lpstr>Student Residency Questionnaires (SRQs)</vt:lpstr>
      <vt:lpstr>SRQs (continued)</vt:lpstr>
      <vt:lpstr>Required Posting and Notification</vt:lpstr>
      <vt:lpstr>Required Posting and Notification</vt:lpstr>
      <vt:lpstr>Identification Strategies</vt:lpstr>
      <vt:lpstr>Identification Strategies (continued)</vt:lpstr>
      <vt:lpstr>Identification Strategies (continued)</vt:lpstr>
      <vt:lpstr>PEIMS Coding – Homeless Youth Indicator</vt:lpstr>
      <vt:lpstr>PEIMS Coding – Homeless Youth Indicator</vt:lpstr>
      <vt:lpstr>PEIMS Coding –  Unaccompanied Homeless Youth Indicator</vt:lpstr>
      <vt:lpstr>PEIMS Coding –  Unaccompanied Homeless Youth Indicator</vt:lpstr>
      <vt:lpstr>Length of Eligibility</vt:lpstr>
      <vt:lpstr>Length of Eligibility</vt:lpstr>
      <vt:lpstr>PowerPoint Presentation</vt:lpstr>
      <vt:lpstr>School Stability</vt:lpstr>
      <vt:lpstr>School Selection Options</vt:lpstr>
      <vt:lpstr>“Best Interest” Determinations</vt:lpstr>
      <vt:lpstr>“Best Interest” Determinations (continued)</vt:lpstr>
      <vt:lpstr>School Selection Key Questions</vt:lpstr>
      <vt:lpstr>School Selection, “Best Interest” Resource          Checklist for McKinney-Vento      School Choice Considerations:     School of Origin or Local Attendance Zone?  https://www.theotx.org/wp-content/uploads/2016/02/Checklist_ SchoolSelectionProvision_SchoolOrigin_AttendanceZone.pdf</vt:lpstr>
      <vt:lpstr>School of Origin Eligibility</vt:lpstr>
      <vt:lpstr>School of Origin Eligibility (continued)</vt:lpstr>
      <vt:lpstr>Texas-Specific Selection Provision</vt:lpstr>
      <vt:lpstr>Texas-Specific Selection Provision (continued)</vt:lpstr>
      <vt:lpstr>Video Segment #5  Region 10 video on Basic Enrollment  2:00 minutes</vt:lpstr>
      <vt:lpstr>School Enrollment</vt:lpstr>
      <vt:lpstr>School Enrollment (continued)</vt:lpstr>
      <vt:lpstr>School Enrollment (continued)</vt:lpstr>
      <vt:lpstr>School Enrollment (continued)</vt:lpstr>
      <vt:lpstr>Enrolling Preschool Students</vt:lpstr>
      <vt:lpstr>Enrolling Preschool Students (continued)</vt:lpstr>
      <vt:lpstr>Enrolling Preschool Students (continued)</vt:lpstr>
      <vt:lpstr>PowerPoint Presentation</vt:lpstr>
      <vt:lpstr>PowerPoint Presentation</vt:lpstr>
      <vt:lpstr>PowerPoint Presentation</vt:lpstr>
      <vt:lpstr>PowerPoint Presentation</vt:lpstr>
      <vt:lpstr>Enrolling Unaccompanied Homeless Youth</vt:lpstr>
      <vt:lpstr>Enrolling Unaccompanied Youth (continued)</vt:lpstr>
      <vt:lpstr>Enrolling Unaccompanied Youth (continued)</vt:lpstr>
      <vt:lpstr>School Enrollment Summary Provisions</vt:lpstr>
      <vt:lpstr>Immunization Requirements for Enrollment</vt:lpstr>
      <vt:lpstr>Immunization Requirements (continued)</vt:lpstr>
      <vt:lpstr>Exemptions from Immunizations (Waivers)</vt:lpstr>
      <vt:lpstr>Immunization Waivers (continued)</vt:lpstr>
    </vt:vector>
  </TitlesOfParts>
  <Company>UT Dana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Stahlke</dc:creator>
  <cp:lastModifiedBy>David Ray</cp:lastModifiedBy>
  <cp:revision>288</cp:revision>
  <dcterms:created xsi:type="dcterms:W3CDTF">2016-07-26T01:04:03Z</dcterms:created>
  <dcterms:modified xsi:type="dcterms:W3CDTF">2016-12-09T04:10:46Z</dcterms:modified>
</cp:coreProperties>
</file>