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4"/>
  </p:handoutMasterIdLst>
  <p:sldIdLst>
    <p:sldId id="257" r:id="rId2"/>
    <p:sldId id="256" r:id="rId3"/>
    <p:sldId id="285" r:id="rId4"/>
    <p:sldId id="299" r:id="rId5"/>
    <p:sldId id="300" r:id="rId6"/>
    <p:sldId id="286" r:id="rId7"/>
    <p:sldId id="287" r:id="rId8"/>
    <p:sldId id="288" r:id="rId9"/>
    <p:sldId id="289" r:id="rId10"/>
    <p:sldId id="290" r:id="rId11"/>
    <p:sldId id="291" r:id="rId12"/>
    <p:sldId id="292" r:id="rId13"/>
    <p:sldId id="293" r:id="rId14"/>
    <p:sldId id="264" r:id="rId15"/>
    <p:sldId id="259" r:id="rId16"/>
    <p:sldId id="260" r:id="rId17"/>
    <p:sldId id="296" r:id="rId18"/>
    <p:sldId id="261" r:id="rId19"/>
    <p:sldId id="297" r:id="rId20"/>
    <p:sldId id="295" r:id="rId21"/>
    <p:sldId id="262" r:id="rId22"/>
    <p:sldId id="263"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301" r:id="rId42"/>
    <p:sldId id="302"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7" d="100"/>
          <a:sy n="77" d="100"/>
        </p:scale>
        <p:origin x="64" y="4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F963E04-B17C-4FCE-B31A-F6D5D81C25A3}" type="datetimeFigureOut">
              <a:rPr lang="en-US" smtClean="0"/>
              <a:t>4/18/2017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F7674C5-EBF8-4591-B44A-372E388FCD69}" type="slidenum">
              <a:rPr lang="en-US" smtClean="0"/>
              <a:t>‹#›</a:t>
            </a:fld>
            <a:endParaRPr lang="en-US"/>
          </a:p>
        </p:txBody>
      </p:sp>
    </p:spTree>
    <p:extLst>
      <p:ext uri="{BB962C8B-B14F-4D97-AF65-F5344CB8AC3E}">
        <p14:creationId xmlns:p14="http://schemas.microsoft.com/office/powerpoint/2010/main" val="187668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4/18/2017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4/18/2017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4/18/2017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egion10.org/fostercar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egion10.org/MVH" TargetMode="External"/><Relationship Id="rId2" Type="http://schemas.openxmlformats.org/officeDocument/2006/relationships/hyperlink" Target="mailto:David.Ray@Region10.org" TargetMode="External"/><Relationship Id="rId1" Type="http://schemas.openxmlformats.org/officeDocument/2006/relationships/slideLayout" Target="../slideLayouts/slideLayout2.xml"/><Relationship Id="rId4" Type="http://schemas.openxmlformats.org/officeDocument/2006/relationships/hyperlink" Target="http://www.region10.org/FosterCar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Welcome to the Webinar</a:t>
            </a:r>
            <a:endParaRPr lang="en-US" dirty="0"/>
          </a:p>
        </p:txBody>
      </p:sp>
      <p:sp>
        <p:nvSpPr>
          <p:cNvPr id="5" name="Content Placeholder 4"/>
          <p:cNvSpPr>
            <a:spLocks noGrp="1"/>
          </p:cNvSpPr>
          <p:nvPr>
            <p:ph idx="1"/>
          </p:nvPr>
        </p:nvSpPr>
        <p:spPr/>
        <p:txBody>
          <a:bodyPr/>
          <a:lstStyle/>
          <a:p>
            <a:r>
              <a:rPr lang="en-US" dirty="0" smtClean="0"/>
              <a:t>We will begin at </a:t>
            </a:r>
            <a:r>
              <a:rPr lang="en-US" dirty="0" smtClean="0"/>
              <a:t>2:30 </a:t>
            </a:r>
            <a:r>
              <a:rPr lang="en-US" dirty="0" smtClean="0"/>
              <a:t>PM</a:t>
            </a:r>
          </a:p>
          <a:p>
            <a:r>
              <a:rPr lang="en-US" dirty="0" smtClean="0"/>
              <a:t>The handout for today’s presentation is hosted at </a:t>
            </a:r>
            <a:r>
              <a:rPr lang="en-US" dirty="0" smtClean="0">
                <a:hlinkClick r:id="rId2"/>
              </a:rPr>
              <a:t>www.region10.org/fostercare</a:t>
            </a:r>
            <a:endParaRPr lang="en-US" dirty="0" smtClean="0"/>
          </a:p>
          <a:p>
            <a:r>
              <a:rPr lang="en-US" dirty="0" smtClean="0"/>
              <a:t>Please print the handout before the presentation</a:t>
            </a:r>
          </a:p>
          <a:p>
            <a:endParaRPr lang="en-US" dirty="0"/>
          </a:p>
          <a:p>
            <a:endParaRPr lang="en-US" dirty="0" smtClean="0"/>
          </a:p>
        </p:txBody>
      </p:sp>
    </p:spTree>
    <p:extLst>
      <p:ext uri="{BB962C8B-B14F-4D97-AF65-F5344CB8AC3E}">
        <p14:creationId xmlns:p14="http://schemas.microsoft.com/office/powerpoint/2010/main" val="2753220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1,410 young people aged out of foster care in 2011 and lived on average in eight different places.</a:t>
            </a:r>
            <a:endParaRPr lang="en-US" sz="3200" dirty="0"/>
          </a:p>
        </p:txBody>
      </p:sp>
    </p:spTree>
    <p:extLst>
      <p:ext uri="{BB962C8B-B14F-4D97-AF65-F5344CB8AC3E}">
        <p14:creationId xmlns:p14="http://schemas.microsoft.com/office/powerpoint/2010/main" val="221822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Only 45% of the children in foster care live in their home county in May 2010.</a:t>
            </a:r>
            <a:endParaRPr lang="en-US" sz="3200" dirty="0"/>
          </a:p>
        </p:txBody>
      </p:sp>
    </p:spTree>
    <p:extLst>
      <p:ext uri="{BB962C8B-B14F-4D97-AF65-F5344CB8AC3E}">
        <p14:creationId xmlns:p14="http://schemas.microsoft.com/office/powerpoint/2010/main" val="1349615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The leaver status of students in foster care who left public school in grades 7-12 because they dropped out was significantly higher, with 28.7% of students in foster care leaving school as a dropout, compared to 8.4% of students statewide leaving school as a dropout.</a:t>
            </a:r>
            <a:endParaRPr lang="en-US" sz="3200" dirty="0"/>
          </a:p>
        </p:txBody>
      </p:sp>
    </p:spTree>
    <p:extLst>
      <p:ext uri="{BB962C8B-B14F-4D97-AF65-F5344CB8AC3E}">
        <p14:creationId xmlns:p14="http://schemas.microsoft.com/office/powerpoint/2010/main" val="10304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The leaver status of students in foster care who left public schools in grades 7-12 because they graduated from high school was only 40.7%, while 70.7% of students statewide left school because they graduated.</a:t>
            </a:r>
            <a:endParaRPr lang="en-US" sz="3200" dirty="0"/>
          </a:p>
        </p:txBody>
      </p:sp>
    </p:spTree>
    <p:extLst>
      <p:ext uri="{BB962C8B-B14F-4D97-AF65-F5344CB8AC3E}">
        <p14:creationId xmlns:p14="http://schemas.microsoft.com/office/powerpoint/2010/main" val="75693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888104"/>
              </p:ext>
            </p:extLst>
          </p:nvPr>
        </p:nvGraphicFramePr>
        <p:xfrm>
          <a:off x="1096963" y="1846263"/>
          <a:ext cx="10058400" cy="185420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en-US" dirty="0" smtClean="0"/>
                        <a:t>Alumni of Foster Care vs.</a:t>
                      </a:r>
                      <a:r>
                        <a:rPr lang="en-US" baseline="0" dirty="0" smtClean="0"/>
                        <a:t> National Sample</a:t>
                      </a:r>
                      <a:endParaRPr lang="en-US" dirty="0"/>
                    </a:p>
                  </a:txBody>
                  <a:tcPr/>
                </a:tc>
                <a:tc>
                  <a:txBody>
                    <a:bodyPr/>
                    <a:lstStyle/>
                    <a:p>
                      <a:endParaRPr lang="en-US" dirty="0"/>
                    </a:p>
                  </a:txBody>
                  <a:tcPr/>
                </a:tc>
              </a:tr>
              <a:tr h="370840">
                <a:tc>
                  <a:txBody>
                    <a:bodyPr/>
                    <a:lstStyle/>
                    <a:p>
                      <a:r>
                        <a:rPr lang="en-US" dirty="0" smtClean="0"/>
                        <a:t>No high</a:t>
                      </a:r>
                      <a:r>
                        <a:rPr lang="en-US" baseline="0" dirty="0" smtClean="0"/>
                        <a:t> school diploma</a:t>
                      </a:r>
                      <a:endParaRPr lang="en-US" dirty="0"/>
                    </a:p>
                  </a:txBody>
                  <a:tcPr/>
                </a:tc>
                <a:tc>
                  <a:txBody>
                    <a:bodyPr/>
                    <a:lstStyle/>
                    <a:p>
                      <a:r>
                        <a:rPr lang="en-US" dirty="0" smtClean="0"/>
                        <a:t>20% vs. 6%</a:t>
                      </a:r>
                      <a:endParaRPr lang="en-US" dirty="0"/>
                    </a:p>
                  </a:txBody>
                  <a:tcPr/>
                </a:tc>
              </a:tr>
              <a:tr h="370840">
                <a:tc>
                  <a:txBody>
                    <a:bodyPr/>
                    <a:lstStyle/>
                    <a:p>
                      <a:r>
                        <a:rPr lang="en-US" dirty="0" smtClean="0"/>
                        <a:t>2-year college degree</a:t>
                      </a:r>
                      <a:endParaRPr lang="en-US" dirty="0"/>
                    </a:p>
                  </a:txBody>
                  <a:tcPr/>
                </a:tc>
                <a:tc>
                  <a:txBody>
                    <a:bodyPr/>
                    <a:lstStyle/>
                    <a:p>
                      <a:r>
                        <a:rPr lang="en-US" dirty="0" smtClean="0"/>
                        <a:t>4% vs.</a:t>
                      </a:r>
                      <a:r>
                        <a:rPr lang="en-US" baseline="0" dirty="0" smtClean="0"/>
                        <a:t> 10%</a:t>
                      </a:r>
                    </a:p>
                  </a:txBody>
                  <a:tcPr/>
                </a:tc>
              </a:tr>
              <a:tr h="370840">
                <a:tc>
                  <a:txBody>
                    <a:bodyPr/>
                    <a:lstStyle/>
                    <a:p>
                      <a:r>
                        <a:rPr lang="en-US" dirty="0" smtClean="0"/>
                        <a:t>4-year college degree</a:t>
                      </a:r>
                      <a:endParaRPr lang="en-US" dirty="0"/>
                    </a:p>
                  </a:txBody>
                  <a:tcPr/>
                </a:tc>
                <a:tc>
                  <a:txBody>
                    <a:bodyPr/>
                    <a:lstStyle/>
                    <a:p>
                      <a:r>
                        <a:rPr lang="en-US" dirty="0" smtClean="0"/>
                        <a:t>3% vs. 24%</a:t>
                      </a:r>
                    </a:p>
                  </a:txBody>
                  <a:tcPr/>
                </a:tc>
              </a:tr>
              <a:tr h="370840">
                <a:tc>
                  <a:txBody>
                    <a:bodyPr/>
                    <a:lstStyle/>
                    <a:p>
                      <a:r>
                        <a:rPr lang="en-US" dirty="0" smtClean="0"/>
                        <a:t>One or more years of graduate school</a:t>
                      </a:r>
                      <a:endParaRPr lang="en-US" dirty="0"/>
                    </a:p>
                  </a:txBody>
                  <a:tcPr/>
                </a:tc>
                <a:tc>
                  <a:txBody>
                    <a:bodyPr/>
                    <a:lstStyle/>
                    <a:p>
                      <a:r>
                        <a:rPr lang="en-US" dirty="0" smtClean="0"/>
                        <a:t>1% vs. 13%</a:t>
                      </a:r>
                      <a:endParaRPr lang="en-US" dirty="0"/>
                    </a:p>
                  </a:txBody>
                  <a:tcPr/>
                </a:tc>
              </a:tr>
            </a:tbl>
          </a:graphicData>
        </a:graphic>
      </p:graphicFrame>
    </p:spTree>
    <p:extLst>
      <p:ext uri="{BB962C8B-B14F-4D97-AF65-F5344CB8AC3E}">
        <p14:creationId xmlns:p14="http://schemas.microsoft.com/office/powerpoint/2010/main" val="374603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Coding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Documentation required for a school to report a student as a Foster Care student is as follows:</a:t>
            </a:r>
            <a:br>
              <a:rPr lang="en-US" dirty="0"/>
            </a:br>
            <a:endParaRPr lang="en-US" dirty="0"/>
          </a:p>
          <a:p>
            <a:r>
              <a:rPr lang="en-US" dirty="0"/>
              <a:t>For Foster Care Indicator Code 0, no documentation is required because the student is not currently in the conservatorship of the Texas DFPS when enrolling in the school.</a:t>
            </a:r>
          </a:p>
          <a:p>
            <a:r>
              <a:rPr lang="en-US" dirty="0"/>
              <a:t>For Foster Care Indicator Code 1, the enrolling caregiver must provide a copy of the Texas DFPS Placement Authorization Form (Form 2085) or a court order that designates the student is in the conservatorship of the Department of Family and Protective Services.</a:t>
            </a:r>
          </a:p>
          <a:p>
            <a:r>
              <a:rPr lang="en-US" dirty="0"/>
              <a:t>For Foster Care Indicator Code 2, the Pre-kindergarten student is enrolling in school for the purpose of participating as an eligible student in a Pre-kindergarten program and eligibility documentation must be provided. At least annually, the Texas DFPS and Child Protective Services will mail verification letters of PK eligibility to the parents and caregivers of eligible children who in turn must provide this verification documentation to the school at enrollment.</a:t>
            </a:r>
          </a:p>
          <a:p>
            <a:r>
              <a:rPr lang="en-US" dirty="0"/>
              <a:t>Foster care status data should be handled with the utmost sensitivity and in accordance with all FERPA guidelines</a:t>
            </a:r>
            <a:r>
              <a:rPr lang="en-US" dirty="0" smtClean="0"/>
              <a:t>.</a:t>
            </a:r>
          </a:p>
          <a:p>
            <a:r>
              <a:rPr lang="en-US" dirty="0" smtClean="0"/>
              <a:t>See PEIMS guidance from TEA</a:t>
            </a:r>
            <a:endParaRPr lang="en-US" dirty="0"/>
          </a:p>
          <a:p>
            <a:r>
              <a:rPr lang="en-US" dirty="0"/>
              <a:t> </a:t>
            </a:r>
          </a:p>
          <a:p>
            <a:endParaRPr lang="en-US" dirty="0"/>
          </a:p>
        </p:txBody>
      </p:sp>
    </p:spTree>
    <p:extLst>
      <p:ext uri="{BB962C8B-B14F-4D97-AF65-F5344CB8AC3E}">
        <p14:creationId xmlns:p14="http://schemas.microsoft.com/office/powerpoint/2010/main" val="859669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Coding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6938415"/>
              </p:ext>
            </p:extLst>
          </p:nvPr>
        </p:nvGraphicFramePr>
        <p:xfrm>
          <a:off x="2336332" y="2497394"/>
          <a:ext cx="7033809" cy="2197359"/>
        </p:xfrm>
        <a:graphic>
          <a:graphicData uri="http://schemas.openxmlformats.org/drawingml/2006/table">
            <a:tbl>
              <a:tblPr/>
              <a:tblGrid>
                <a:gridCol w="897748"/>
                <a:gridCol w="6136061"/>
              </a:tblGrid>
              <a:tr h="440557">
                <a:tc gridSpan="2">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Foster Care PEIMS Indicators— 102 Record—Column 30</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r>
              <a:tr h="531260">
                <a:tc>
                  <a:txBody>
                    <a:bodyPr/>
                    <a:lstStyle/>
                    <a:p>
                      <a:pPr marR="0" indent="0" algn="ctr" rtl="0">
                        <a:lnSpc>
                          <a:spcPct val="119000"/>
                        </a:lnSpc>
                        <a:spcBef>
                          <a:spcPts val="0"/>
                        </a:spcBef>
                        <a:spcAft>
                          <a:spcPts val="600"/>
                        </a:spcAft>
                      </a:pPr>
                      <a:r>
                        <a:rPr lang="en-US" sz="1400" kern="1400">
                          <a:ln>
                            <a:noFill/>
                          </a:ln>
                          <a:solidFill>
                            <a:srgbClr val="000000"/>
                          </a:solidFill>
                          <a:effectLst/>
                          <a:latin typeface="Calibri" panose="020F0502020204030204" pitchFamily="34" charset="0"/>
                        </a:rPr>
                        <a:t>0</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a:ln>
                            <a:noFill/>
                          </a:ln>
                          <a:solidFill>
                            <a:srgbClr val="000000"/>
                          </a:solidFill>
                          <a:effectLst/>
                          <a:latin typeface="Calibri" panose="020F0502020204030204" pitchFamily="34" charset="0"/>
                        </a:rPr>
                        <a:t>Student is not currently in the conservatorship of the TX DFPS </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52959">
                <a:tc>
                  <a:txBody>
                    <a:bodyPr/>
                    <a:lstStyle/>
                    <a:p>
                      <a:pPr marR="0" indent="0" algn="ctr" rtl="0">
                        <a:lnSpc>
                          <a:spcPct val="119000"/>
                        </a:lnSpc>
                        <a:spcBef>
                          <a:spcPts val="0"/>
                        </a:spcBef>
                        <a:spcAft>
                          <a:spcPts val="600"/>
                        </a:spcAft>
                      </a:pPr>
                      <a:r>
                        <a:rPr lang="en-US" sz="1400" kern="1400">
                          <a:ln>
                            <a:noFill/>
                          </a:ln>
                          <a:solidFill>
                            <a:srgbClr val="000000"/>
                          </a:solidFill>
                          <a:effectLst/>
                          <a:latin typeface="Calibri" panose="020F0502020204030204" pitchFamily="34" charset="0"/>
                        </a:rPr>
                        <a:t>1</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a:ln>
                            <a:noFill/>
                          </a:ln>
                          <a:solidFill>
                            <a:srgbClr val="000000"/>
                          </a:solidFill>
                          <a:effectLst/>
                          <a:latin typeface="Calibri" panose="020F0502020204030204" pitchFamily="34" charset="0"/>
                        </a:rPr>
                        <a:t>Student is currently in the conservatorship of the TX DFPS</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672583">
                <a:tc>
                  <a:txBody>
                    <a:bodyPr/>
                    <a:lstStyle/>
                    <a:p>
                      <a:pPr marR="0" indent="0" algn="ctr" rtl="0">
                        <a:lnSpc>
                          <a:spcPct val="119000"/>
                        </a:lnSpc>
                        <a:spcBef>
                          <a:spcPts val="0"/>
                        </a:spcBef>
                        <a:spcAft>
                          <a:spcPts val="600"/>
                        </a:spcAft>
                      </a:pPr>
                      <a:r>
                        <a:rPr lang="en-US" sz="1400" kern="1400">
                          <a:ln>
                            <a:noFill/>
                          </a:ln>
                          <a:solidFill>
                            <a:srgbClr val="000000"/>
                          </a:solidFill>
                          <a:effectLst/>
                          <a:latin typeface="Calibri" panose="020F0502020204030204" pitchFamily="34" charset="0"/>
                        </a:rPr>
                        <a:t>2</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Pre-kindergarten student was previously in the conservatorship of the TX DFPS</a:t>
                      </a:r>
                    </a:p>
                  </a:txBody>
                  <a:tcPr marL="36576" marR="36576" marT="36576" marB="36576"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6190892" y="4033838"/>
            <a:ext cx="3843337" cy="161607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3973728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Ben is attempting to enroll in school. The only paperwork the enrolling adult has with them is a form 2085 from CPS and proof of his residency. Can we enroll this student without the other records? If so, how should we code this student in PEIMS?</a:t>
            </a:r>
            <a:endParaRPr lang="en-US" dirty="0"/>
          </a:p>
        </p:txBody>
      </p:sp>
    </p:spTree>
    <p:extLst>
      <p:ext uri="{BB962C8B-B14F-4D97-AF65-F5344CB8AC3E}">
        <p14:creationId xmlns:p14="http://schemas.microsoft.com/office/powerpoint/2010/main" val="138770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Informal Care?</a:t>
            </a:r>
            <a:endParaRPr lang="en-US" dirty="0"/>
          </a:p>
        </p:txBody>
      </p:sp>
      <p:sp>
        <p:nvSpPr>
          <p:cNvPr id="3" name="Content Placeholder 2"/>
          <p:cNvSpPr>
            <a:spLocks noGrp="1"/>
          </p:cNvSpPr>
          <p:nvPr>
            <p:ph idx="1"/>
          </p:nvPr>
        </p:nvSpPr>
        <p:spPr/>
        <p:txBody>
          <a:bodyPr/>
          <a:lstStyle/>
          <a:p>
            <a:r>
              <a:rPr lang="en-US" dirty="0" smtClean="0"/>
              <a:t>Relative Care</a:t>
            </a:r>
          </a:p>
          <a:p>
            <a:r>
              <a:rPr lang="en-US" dirty="0" smtClean="0"/>
              <a:t>Non-Relative Care</a:t>
            </a:r>
          </a:p>
          <a:p>
            <a:r>
              <a:rPr lang="en-US" dirty="0" smtClean="0"/>
              <a:t>Emergency Shelter Care</a:t>
            </a:r>
          </a:p>
          <a:p>
            <a:r>
              <a:rPr lang="en-US" dirty="0" smtClean="0"/>
              <a:t>Transitional Living</a:t>
            </a:r>
          </a:p>
          <a:p>
            <a:r>
              <a:rPr lang="en-US" dirty="0" smtClean="0"/>
              <a:t>Unaccompanied Youth</a:t>
            </a:r>
          </a:p>
          <a:p>
            <a:endParaRPr lang="en-US" dirty="0"/>
          </a:p>
          <a:p>
            <a:r>
              <a:rPr lang="en-US" dirty="0" smtClean="0"/>
              <a:t>---All Homeless and Not Foster Care</a:t>
            </a:r>
            <a:endParaRPr lang="en-US" dirty="0"/>
          </a:p>
        </p:txBody>
      </p:sp>
    </p:spTree>
    <p:extLst>
      <p:ext uri="{BB962C8B-B14F-4D97-AF65-F5344CB8AC3E}">
        <p14:creationId xmlns:p14="http://schemas.microsoft.com/office/powerpoint/2010/main" val="2644520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from THEO	</a:t>
            </a:r>
            <a:endParaRPr lang="en-US" dirty="0"/>
          </a:p>
        </p:txBody>
      </p:sp>
      <p:sp>
        <p:nvSpPr>
          <p:cNvPr id="3" name="Content Placeholder 2"/>
          <p:cNvSpPr>
            <a:spLocks noGrp="1"/>
          </p:cNvSpPr>
          <p:nvPr>
            <p:ph idx="1"/>
          </p:nvPr>
        </p:nvSpPr>
        <p:spPr/>
        <p:txBody>
          <a:bodyPr/>
          <a:lstStyle/>
          <a:p>
            <a:r>
              <a:rPr lang="en-US" dirty="0" smtClean="0"/>
              <a:t>Homelessness or Foster Care</a:t>
            </a:r>
            <a:endParaRPr lang="en-US" dirty="0"/>
          </a:p>
        </p:txBody>
      </p:sp>
    </p:spTree>
    <p:extLst>
      <p:ext uri="{BB962C8B-B14F-4D97-AF65-F5344CB8AC3E}">
        <p14:creationId xmlns:p14="http://schemas.microsoft.com/office/powerpoint/2010/main" val="289037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Foster Care 101</a:t>
            </a:r>
            <a:endParaRPr lang="en-US" dirty="0"/>
          </a:p>
        </p:txBody>
      </p:sp>
      <p:sp>
        <p:nvSpPr>
          <p:cNvPr id="3" name="Subtitle 2"/>
          <p:cNvSpPr>
            <a:spLocks noGrp="1"/>
          </p:cNvSpPr>
          <p:nvPr>
            <p:ph type="subTitle" idx="1"/>
          </p:nvPr>
        </p:nvSpPr>
        <p:spPr/>
        <p:txBody>
          <a:bodyPr/>
          <a:lstStyle/>
          <a:p>
            <a:r>
              <a:rPr lang="en-US" dirty="0" smtClean="0"/>
              <a:t>For educators</a:t>
            </a:r>
            <a:endParaRPr lang="en-US" dirty="0"/>
          </a:p>
        </p:txBody>
      </p:sp>
    </p:spTree>
    <p:extLst>
      <p:ext uri="{BB962C8B-B14F-4D97-AF65-F5344CB8AC3E}">
        <p14:creationId xmlns:p14="http://schemas.microsoft.com/office/powerpoint/2010/main" val="3855442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Jessica’s Uncle shows up at your campus to enroll her in school. He states that Jessica is involved with CPS and that he is currently the foster parent. He provides form 2298 and his proof of residency. How should this student be coded in PEIMS?</a:t>
            </a:r>
            <a:endParaRPr lang="en-US" dirty="0"/>
          </a:p>
        </p:txBody>
      </p:sp>
    </p:spTree>
    <p:extLst>
      <p:ext uri="{BB962C8B-B14F-4D97-AF65-F5344CB8AC3E}">
        <p14:creationId xmlns:p14="http://schemas.microsoft.com/office/powerpoint/2010/main" val="612324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a:t>
            </a:r>
            <a:endParaRPr lang="en-US" dirty="0"/>
          </a:p>
        </p:txBody>
      </p:sp>
      <p:sp>
        <p:nvSpPr>
          <p:cNvPr id="3" name="Content Placeholder 2"/>
          <p:cNvSpPr>
            <a:spLocks noGrp="1"/>
          </p:cNvSpPr>
          <p:nvPr>
            <p:ph sz="half" idx="1"/>
          </p:nvPr>
        </p:nvSpPr>
        <p:spPr/>
        <p:txBody>
          <a:bodyPr/>
          <a:lstStyle/>
          <a:p>
            <a:r>
              <a:rPr lang="en-US" dirty="0" smtClean="0"/>
              <a:t>Smells</a:t>
            </a:r>
          </a:p>
          <a:p>
            <a:r>
              <a:rPr lang="en-US" dirty="0" smtClean="0"/>
              <a:t>Sounds</a:t>
            </a:r>
          </a:p>
          <a:p>
            <a:r>
              <a:rPr lang="en-US" dirty="0" smtClean="0"/>
              <a:t>Food</a:t>
            </a:r>
          </a:p>
          <a:p>
            <a:r>
              <a:rPr lang="en-US" dirty="0" smtClean="0"/>
              <a:t>Bedtime</a:t>
            </a:r>
          </a:p>
          <a:p>
            <a:r>
              <a:rPr lang="en-US" dirty="0" smtClean="0"/>
              <a:t>Homework Help</a:t>
            </a:r>
          </a:p>
          <a:p>
            <a:r>
              <a:rPr lang="en-US" dirty="0" smtClean="0"/>
              <a:t>Customs</a:t>
            </a:r>
          </a:p>
          <a:p>
            <a:r>
              <a:rPr lang="en-US" dirty="0" smtClean="0"/>
              <a:t>Bed</a:t>
            </a:r>
          </a:p>
          <a:p>
            <a:r>
              <a:rPr lang="en-US" dirty="0" smtClean="0"/>
              <a:t>Pillow</a:t>
            </a:r>
          </a:p>
          <a:p>
            <a:r>
              <a:rPr lang="en-US" dirty="0" smtClean="0"/>
              <a:t>Soap</a:t>
            </a:r>
          </a:p>
          <a:p>
            <a:endParaRPr lang="en-US" dirty="0" smtClean="0"/>
          </a:p>
        </p:txBody>
      </p:sp>
      <p:sp>
        <p:nvSpPr>
          <p:cNvPr id="4" name="Content Placeholder 3"/>
          <p:cNvSpPr>
            <a:spLocks noGrp="1"/>
          </p:cNvSpPr>
          <p:nvPr>
            <p:ph sz="half" idx="2"/>
          </p:nvPr>
        </p:nvSpPr>
        <p:spPr/>
        <p:txBody>
          <a:bodyPr/>
          <a:lstStyle/>
          <a:p>
            <a:r>
              <a:rPr lang="en-US" dirty="0" smtClean="0"/>
              <a:t>Temperature</a:t>
            </a:r>
          </a:p>
          <a:p>
            <a:r>
              <a:rPr lang="en-US" dirty="0" smtClean="0"/>
              <a:t>Moral Expectations</a:t>
            </a:r>
          </a:p>
          <a:p>
            <a:r>
              <a:rPr lang="en-US" dirty="0" smtClean="0"/>
              <a:t>Sense of Humor</a:t>
            </a:r>
          </a:p>
          <a:p>
            <a:r>
              <a:rPr lang="en-US" dirty="0" smtClean="0"/>
              <a:t>Lighting</a:t>
            </a:r>
          </a:p>
          <a:p>
            <a:pPr marL="0" indent="0">
              <a:buNone/>
            </a:pPr>
            <a:endParaRPr lang="en-US" dirty="0" smtClean="0"/>
          </a:p>
          <a:p>
            <a:endParaRPr lang="en-US" dirty="0" smtClean="0"/>
          </a:p>
        </p:txBody>
      </p:sp>
    </p:spTree>
    <p:extLst>
      <p:ext uri="{BB962C8B-B14F-4D97-AF65-F5344CB8AC3E}">
        <p14:creationId xmlns:p14="http://schemas.microsoft.com/office/powerpoint/2010/main" val="336747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a:t>
            </a:r>
            <a:endParaRPr lang="en-US" dirty="0"/>
          </a:p>
        </p:txBody>
      </p:sp>
      <p:sp>
        <p:nvSpPr>
          <p:cNvPr id="3" name="Content Placeholder 2"/>
          <p:cNvSpPr>
            <a:spLocks noGrp="1"/>
          </p:cNvSpPr>
          <p:nvPr>
            <p:ph idx="1"/>
          </p:nvPr>
        </p:nvSpPr>
        <p:spPr/>
        <p:txBody>
          <a:bodyPr/>
          <a:lstStyle/>
          <a:p>
            <a:r>
              <a:rPr lang="en-US" dirty="0" smtClean="0"/>
              <a:t>Black Trash Bag</a:t>
            </a:r>
          </a:p>
          <a:p>
            <a:r>
              <a:rPr lang="en-US" dirty="0" smtClean="0"/>
              <a:t>School Enrollment Hassles</a:t>
            </a:r>
          </a:p>
          <a:p>
            <a:r>
              <a:rPr lang="en-US" dirty="0" smtClean="0"/>
              <a:t>Looks</a:t>
            </a:r>
          </a:p>
          <a:p>
            <a:r>
              <a:rPr lang="en-US" dirty="0" smtClean="0"/>
              <a:t>Distrust</a:t>
            </a:r>
          </a:p>
          <a:p>
            <a:r>
              <a:rPr lang="en-US" dirty="0" smtClean="0"/>
              <a:t>Confusion</a:t>
            </a:r>
          </a:p>
          <a:p>
            <a:r>
              <a:rPr lang="en-US" dirty="0" smtClean="0"/>
              <a:t>Instability</a:t>
            </a:r>
          </a:p>
          <a:p>
            <a:r>
              <a:rPr lang="en-US" dirty="0" smtClean="0"/>
              <a:t>Excuses</a:t>
            </a:r>
          </a:p>
          <a:p>
            <a:endParaRPr lang="en-US" dirty="0"/>
          </a:p>
        </p:txBody>
      </p:sp>
    </p:spTree>
    <p:extLst>
      <p:ext uri="{BB962C8B-B14F-4D97-AF65-F5344CB8AC3E}">
        <p14:creationId xmlns:p14="http://schemas.microsoft.com/office/powerpoint/2010/main" val="1436336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Cross-System Awareness</a:t>
            </a:r>
            <a:endParaRPr lang="en-US" dirty="0"/>
          </a:p>
        </p:txBody>
      </p:sp>
      <p:pic>
        <p:nvPicPr>
          <p:cNvPr id="4" name="Content Placeholder 3"/>
          <p:cNvPicPr>
            <a:picLocks noGrp="1" noChangeAspect="1"/>
          </p:cNvPicPr>
          <p:nvPr>
            <p:ph idx="1"/>
          </p:nvPr>
        </p:nvPicPr>
        <p:blipFill>
          <a:blip r:embed="rId2"/>
          <a:stretch>
            <a:fillRect/>
          </a:stretch>
        </p:blipFill>
        <p:spPr>
          <a:xfrm>
            <a:off x="3931448" y="1821648"/>
            <a:ext cx="4329103" cy="3985069"/>
          </a:xfrm>
          <a:prstGeom prst="rect">
            <a:avLst/>
          </a:prstGeom>
        </p:spPr>
      </p:pic>
    </p:spTree>
    <p:extLst>
      <p:ext uri="{BB962C8B-B14F-4D97-AF65-F5344CB8AC3E}">
        <p14:creationId xmlns:p14="http://schemas.microsoft.com/office/powerpoint/2010/main" val="274458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pic>
        <p:nvPicPr>
          <p:cNvPr id="4" name="Picture 3"/>
          <p:cNvPicPr>
            <a:picLocks noChangeAspect="1"/>
          </p:cNvPicPr>
          <p:nvPr/>
        </p:nvPicPr>
        <p:blipFill>
          <a:blip r:embed="rId2"/>
          <a:stretch>
            <a:fillRect/>
          </a:stretch>
        </p:blipFill>
        <p:spPr>
          <a:xfrm>
            <a:off x="3416341" y="2723939"/>
            <a:ext cx="1847850" cy="2343150"/>
          </a:xfrm>
          <a:prstGeom prst="rect">
            <a:avLst/>
          </a:prstGeom>
        </p:spPr>
      </p:pic>
      <p:pic>
        <p:nvPicPr>
          <p:cNvPr id="5" name="Picture 4"/>
          <p:cNvPicPr>
            <a:picLocks noChangeAspect="1"/>
          </p:cNvPicPr>
          <p:nvPr/>
        </p:nvPicPr>
        <p:blipFill>
          <a:blip r:embed="rId3"/>
          <a:stretch>
            <a:fillRect/>
          </a:stretch>
        </p:blipFill>
        <p:spPr>
          <a:xfrm>
            <a:off x="7319348" y="2762039"/>
            <a:ext cx="1781175" cy="2266950"/>
          </a:xfrm>
          <a:prstGeom prst="rect">
            <a:avLst/>
          </a:prstGeom>
        </p:spPr>
      </p:pic>
    </p:spTree>
    <p:extLst>
      <p:ext uri="{BB962C8B-B14F-4D97-AF65-F5344CB8AC3E}">
        <p14:creationId xmlns:p14="http://schemas.microsoft.com/office/powerpoint/2010/main" val="3629433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pic>
        <p:nvPicPr>
          <p:cNvPr id="4" name="Content Placeholder 3"/>
          <p:cNvPicPr>
            <a:picLocks noGrp="1" noChangeAspect="1"/>
          </p:cNvPicPr>
          <p:nvPr>
            <p:ph idx="1"/>
          </p:nvPr>
        </p:nvPicPr>
        <p:blipFill>
          <a:blip r:embed="rId2"/>
          <a:stretch>
            <a:fillRect/>
          </a:stretch>
        </p:blipFill>
        <p:spPr>
          <a:xfrm>
            <a:off x="3776440" y="1846263"/>
            <a:ext cx="4699445" cy="4022725"/>
          </a:xfrm>
          <a:prstGeom prst="rect">
            <a:avLst/>
          </a:prstGeom>
        </p:spPr>
      </p:pic>
    </p:spTree>
    <p:extLst>
      <p:ext uri="{BB962C8B-B14F-4D97-AF65-F5344CB8AC3E}">
        <p14:creationId xmlns:p14="http://schemas.microsoft.com/office/powerpoint/2010/main" val="3176605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Liaisons</a:t>
            </a:r>
            <a:endParaRPr lang="en-US" dirty="0"/>
          </a:p>
        </p:txBody>
      </p:sp>
      <p:sp>
        <p:nvSpPr>
          <p:cNvPr id="4" name="Rectangle 1"/>
          <p:cNvSpPr>
            <a:spLocks noGrp="1" noChangeArrowheads="1"/>
          </p:cNvSpPr>
          <p:nvPr>
            <p:ph idx="1"/>
          </p:nvPr>
        </p:nvSpPr>
        <p:spPr bwMode="auto">
          <a:xfrm>
            <a:off x="1097281" y="1890240"/>
            <a:ext cx="10058399" cy="3934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774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8255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Sec. 33.904.  LIAISON FOR CERTAIN CHILDREN IN CONSERVATORSHIP OF STATE. </a:t>
            </a:r>
          </a:p>
          <a:p>
            <a:pPr marL="0" marR="0" lvl="0" indent="8255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 </a:t>
            </a:r>
          </a:p>
          <a:p>
            <a:pPr marL="228600" marR="0" lvl="0" indent="-228600" algn="l" defTabSz="914400" rtl="0" eaLnBrk="0" fontAlgn="base" latinLnBrk="0" hangingPunct="0">
              <a:lnSpc>
                <a:spcPct val="100000"/>
              </a:lnSpc>
              <a:spcBef>
                <a:spcPct val="0"/>
              </a:spcBef>
              <a:spcAft>
                <a:spcPct val="0"/>
              </a:spcAft>
              <a:buClrTx/>
              <a:buSzTx/>
              <a:buFontTx/>
              <a:buAutoNum type="alphaLcParenBoth"/>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Each school district and open-enrollment charter school shall:</a:t>
            </a:r>
          </a:p>
          <a:p>
            <a:pPr marL="0" marR="0" lvl="0" indent="0" algn="l" defTabSz="914400" rtl="0" eaLnBrk="0" fontAlgn="base" latinLnBrk="0" hangingPunct="0">
              <a:lnSpc>
                <a:spcPct val="100000"/>
              </a:lnSpc>
              <a:spcBef>
                <a:spcPct val="0"/>
              </a:spcBef>
              <a:spcAft>
                <a:spcPct val="0"/>
              </a:spcAft>
              <a:buClrTx/>
              <a:buSzTx/>
              <a:buNone/>
              <a:tabLst/>
            </a:pPr>
            <a:endParaRPr lang="en-US" altLang="en-US" sz="1600" dirty="0">
              <a:solidFill>
                <a:srgbClr val="000000"/>
              </a:solidFill>
              <a:latin typeface="Arial Rounded MT Bold" panose="020F0704030504030204" pitchFamily="34" charset="0"/>
            </a:endParaRPr>
          </a:p>
          <a:p>
            <a:pPr marL="342900" marR="0" lvl="0" indent="-342900" algn="l" defTabSz="914400" rtl="0" eaLnBrk="0" fontAlgn="base" latinLnBrk="0" hangingPunct="0">
              <a:lnSpc>
                <a:spcPct val="100000"/>
              </a:lnSpc>
              <a:spcBef>
                <a:spcPct val="0"/>
              </a:spcBef>
              <a:spcAft>
                <a:spcPct val="0"/>
              </a:spcAft>
              <a:buClrTx/>
              <a:buSzTx/>
              <a:buAutoNum type="arabicParenBoth"/>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appoint at least one employee to act as a liaison officer to facilitate the enrollment in or transfer to 	a public school or open-enrollment charter school of a child in the district or area served by 	the charter school who is in the conservatorship of the state; and</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0" i="0" u="none" strike="noStrike" cap="none" normalizeH="0" baseline="0" dirty="0" smtClean="0">
              <a:ln>
                <a:noFill/>
              </a:ln>
              <a:solidFill>
                <a:srgbClr val="000000"/>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(2)  submit the liaison's name and contact information to the agency in a format and under the schedule</a:t>
            </a:r>
            <a:r>
              <a:rPr kumimoji="0" lang="en-US" altLang="en-US" sz="1600" b="0" i="0" u="none" strike="noStrike" cap="none" normalizeH="0" dirty="0" smtClean="0">
                <a:ln>
                  <a:noFill/>
                </a:ln>
                <a:solidFill>
                  <a:srgbClr val="000000"/>
                </a:solidFill>
                <a:effectLst/>
                <a:latin typeface="Arial Rounded MT Bold" panose="020F0704030504030204" pitchFamily="34" charset="0"/>
              </a:rPr>
              <a:t> 	</a:t>
            </a: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determined by the commissioner.</a:t>
            </a:r>
            <a:r>
              <a:rPr kumimoji="0" lang="en-US" altLang="en-US" b="0" i="0" u="none" strike="noStrike" cap="none" normalizeH="0" baseline="0" dirty="0" smtClean="0">
                <a:ln>
                  <a:noFill/>
                </a:ln>
                <a:solidFill>
                  <a:schemeClr val="tx1"/>
                </a:solidFill>
                <a:effectLst/>
              </a:rPr>
              <a:t> </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rgbClr val="000000"/>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Rounded MT Bold" panose="020F0704030504030204" pitchFamily="34" charset="0"/>
              </a:rPr>
              <a:t>(b)  The agency shall provide information to the liaisons on practices for facilitating the enrollment in or 	transfer to a public school or open-enrollment charter school of children who are in the 	conservatorship of the state.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 </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3384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Liaisons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1302609"/>
              </p:ext>
            </p:extLst>
          </p:nvPr>
        </p:nvGraphicFramePr>
        <p:xfrm>
          <a:off x="1097280" y="2428567"/>
          <a:ext cx="9954178" cy="2088188"/>
        </p:xfrm>
        <a:graphic>
          <a:graphicData uri="http://schemas.openxmlformats.org/drawingml/2006/table">
            <a:tbl>
              <a:tblPr/>
              <a:tblGrid>
                <a:gridCol w="870991"/>
                <a:gridCol w="9083187"/>
              </a:tblGrid>
              <a:tr h="522047">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600" kern="1400" dirty="0">
                          <a:ln>
                            <a:noFill/>
                          </a:ln>
                          <a:solidFill>
                            <a:srgbClr val="000000"/>
                          </a:solidFill>
                          <a:effectLst/>
                          <a:latin typeface="Calibri" panose="020F0502020204030204" pitchFamily="34" charset="0"/>
                        </a:rPr>
                        <a:t>Notify TEA of district Liaison (complete survey, join listserv) </a:t>
                      </a:r>
                      <a:r>
                        <a:rPr lang="en-US" sz="1600" b="1" kern="1400" dirty="0">
                          <a:ln>
                            <a:noFill/>
                          </a:ln>
                          <a:solidFill>
                            <a:srgbClr val="000000"/>
                          </a:solidFill>
                          <a:effectLst/>
                          <a:latin typeface="Calibri" panose="020F0502020204030204" pitchFamily="34" charset="0"/>
                        </a:rPr>
                        <a:t>http://tea.texas.gov/FosterCareStudentSuccess/</a:t>
                      </a:r>
                      <a:endParaRPr lang="en-US" sz="1200" kern="1400" dirty="0">
                        <a:ln>
                          <a:noFill/>
                        </a:ln>
                        <a:solidFill>
                          <a:srgbClr val="000000"/>
                        </a:solidFill>
                        <a:effectLst/>
                        <a:latin typeface="Calibri" panose="020F0502020204030204" pitchFamily="34" charset="0"/>
                      </a:endParaRP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22047">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800" kern="1400">
                          <a:ln>
                            <a:noFill/>
                          </a:ln>
                          <a:solidFill>
                            <a:srgbClr val="000000"/>
                          </a:solidFill>
                          <a:effectLst/>
                          <a:latin typeface="Calibri" panose="020F0502020204030204" pitchFamily="34" charset="0"/>
                        </a:rPr>
                        <a:t>Notify campus and district leaders of liaison appointment</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22047">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800" kern="1400">
                          <a:ln>
                            <a:noFill/>
                          </a:ln>
                          <a:solidFill>
                            <a:srgbClr val="000000"/>
                          </a:solidFill>
                          <a:effectLst/>
                          <a:latin typeface="Calibri" panose="020F0502020204030204" pitchFamily="34" charset="0"/>
                        </a:rPr>
                        <a:t>Visit the TEA </a:t>
                      </a:r>
                      <a:r>
                        <a:rPr lang="en-US" sz="1800" i="1" kern="1400">
                          <a:ln>
                            <a:noFill/>
                          </a:ln>
                          <a:solidFill>
                            <a:srgbClr val="000000"/>
                          </a:solidFill>
                          <a:effectLst/>
                          <a:latin typeface="Calibri" panose="020F0502020204030204" pitchFamily="34" charset="0"/>
                        </a:rPr>
                        <a:t>Foster Care &amp; Student Success</a:t>
                      </a:r>
                      <a:r>
                        <a:rPr lang="en-US" sz="1800" kern="1400">
                          <a:ln>
                            <a:noFill/>
                          </a:ln>
                          <a:solidFill>
                            <a:srgbClr val="000000"/>
                          </a:solidFill>
                          <a:effectLst/>
                          <a:latin typeface="Calibri" panose="020F0502020204030204" pitchFamily="34" charset="0"/>
                        </a:rPr>
                        <a:t> website and view webinar trainings</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22047">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600"/>
                        </a:spcAft>
                      </a:pPr>
                      <a:r>
                        <a:rPr lang="en-US" sz="1800" kern="1400" dirty="0">
                          <a:ln>
                            <a:noFill/>
                          </a:ln>
                          <a:solidFill>
                            <a:srgbClr val="000000"/>
                          </a:solidFill>
                          <a:effectLst/>
                          <a:latin typeface="Calibri" panose="020F0502020204030204" pitchFamily="34" charset="0"/>
                        </a:rPr>
                        <a:t>Develop and coordinate individual “Campus Champions” for students in foster care</a:t>
                      </a:r>
                    </a:p>
                  </a:txBody>
                  <a:tcPr marL="36576" marR="36576" marT="36576" marB="36576">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457200" y="5030788"/>
            <a:ext cx="6858000" cy="13176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2650919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Champions</a:t>
            </a:r>
            <a:endParaRPr lang="en-US" dirty="0"/>
          </a:p>
        </p:txBody>
      </p:sp>
      <p:sp>
        <p:nvSpPr>
          <p:cNvPr id="4" name="AutoShape 2"/>
          <p:cNvSpPr>
            <a:spLocks noChangeArrowheads="1"/>
          </p:cNvSpPr>
          <p:nvPr/>
        </p:nvSpPr>
        <p:spPr bwMode="auto">
          <a:xfrm>
            <a:off x="2357293" y="1866090"/>
            <a:ext cx="6858000" cy="4257983"/>
          </a:xfrm>
          <a:prstGeom prst="roundRect">
            <a:avLst>
              <a:gd name="adj" fmla="val 16667"/>
            </a:avLst>
          </a:prstGeom>
          <a:noFill/>
          <a:ln w="28575"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123" name="AutoShape 3"/>
          <p:cNvCxnSpPr>
            <a:cxnSpLocks noChangeShapeType="1"/>
          </p:cNvCxnSpPr>
          <p:nvPr/>
        </p:nvCxnSpPr>
        <p:spPr bwMode="auto">
          <a:xfrm>
            <a:off x="2366818" y="2437592"/>
            <a:ext cx="6858000" cy="0"/>
          </a:xfrm>
          <a:prstGeom prst="straightConnector1">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5" name="Control 4"/>
          <p:cNvSpPr>
            <a:spLocks noChangeArrowheads="1" noChangeShapeType="1"/>
          </p:cNvSpPr>
          <p:nvPr/>
        </p:nvSpPr>
        <p:spPr bwMode="auto">
          <a:xfrm>
            <a:off x="2709718" y="2561416"/>
            <a:ext cx="6143625" cy="3129521"/>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Enrollment Procedures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Data Tracking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Access to Nutrition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Credit Recovery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Withdrawal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Transition Services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Coordination Outside School</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School Assimilation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5"/>
          <p:cNvSpPr txBox="1">
            <a:spLocks noChangeArrowheads="1"/>
          </p:cNvSpPr>
          <p:nvPr/>
        </p:nvSpPr>
        <p:spPr bwMode="auto">
          <a:xfrm>
            <a:off x="3233593" y="1970867"/>
            <a:ext cx="4991100" cy="3619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Batang" panose="02030600000101010101" pitchFamily="18" charset="-127"/>
              </a:rPr>
              <a:t>Campus Champion Report Card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2207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sp>
        <p:nvSpPr>
          <p:cNvPr id="3" name="Content Placeholder 2"/>
          <p:cNvSpPr>
            <a:spLocks noGrp="1"/>
          </p:cNvSpPr>
          <p:nvPr>
            <p:ph idx="1"/>
          </p:nvPr>
        </p:nvSpPr>
        <p:spPr/>
        <p:txBody>
          <a:bodyPr/>
          <a:lstStyle/>
          <a:p>
            <a:r>
              <a:rPr lang="en-US" dirty="0" smtClean="0"/>
              <a:t>DO NOT DELAY-IMMEDIATELY ENROLL students in foster care!!!</a:t>
            </a:r>
          </a:p>
          <a:p>
            <a:endParaRPr lang="en-US" dirty="0"/>
          </a:p>
          <a:p>
            <a:r>
              <a:rPr lang="en-US" dirty="0" smtClean="0"/>
              <a:t>Maintain confidentiality and sensitivity in the front office when enrolling a student</a:t>
            </a:r>
          </a:p>
          <a:p>
            <a:r>
              <a:rPr lang="en-US" dirty="0" smtClean="0"/>
              <a:t>Have records been requested?</a:t>
            </a:r>
          </a:p>
          <a:p>
            <a:r>
              <a:rPr lang="en-US" dirty="0" smtClean="0"/>
              <a:t>Does the student need special education services?</a:t>
            </a:r>
          </a:p>
          <a:p>
            <a:r>
              <a:rPr lang="en-US" dirty="0" smtClean="0"/>
              <a:t>Is the student placed in appropriate classes?</a:t>
            </a:r>
          </a:p>
          <a:p>
            <a:r>
              <a:rPr lang="en-US" dirty="0" smtClean="0"/>
              <a:t>Does the student need materials?</a:t>
            </a:r>
          </a:p>
        </p:txBody>
      </p:sp>
    </p:spTree>
    <p:extLst>
      <p:ext uri="{BB962C8B-B14F-4D97-AF65-F5344CB8AC3E}">
        <p14:creationId xmlns:p14="http://schemas.microsoft.com/office/powerpoint/2010/main" val="378803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Ray</a:t>
            </a:r>
            <a:endParaRPr lang="en-US" dirty="0"/>
          </a:p>
        </p:txBody>
      </p:sp>
      <p:sp>
        <p:nvSpPr>
          <p:cNvPr id="3" name="Content Placeholder 2"/>
          <p:cNvSpPr>
            <a:spLocks noGrp="1"/>
          </p:cNvSpPr>
          <p:nvPr>
            <p:ph idx="1"/>
          </p:nvPr>
        </p:nvSpPr>
        <p:spPr/>
        <p:txBody>
          <a:bodyPr/>
          <a:lstStyle/>
          <a:p>
            <a:r>
              <a:rPr lang="en-US" dirty="0" smtClean="0"/>
              <a:t>Region 10 Education Service Center</a:t>
            </a:r>
          </a:p>
          <a:p>
            <a:r>
              <a:rPr lang="en-US" dirty="0" smtClean="0"/>
              <a:t>972.348.1786</a:t>
            </a:r>
          </a:p>
          <a:p>
            <a:r>
              <a:rPr lang="en-US" dirty="0" smtClean="0">
                <a:hlinkClick r:id="rId2"/>
              </a:rPr>
              <a:t>David.Ray@Region10.org</a:t>
            </a:r>
            <a:endParaRPr lang="en-US" dirty="0" smtClean="0"/>
          </a:p>
          <a:p>
            <a:endParaRPr lang="en-US" dirty="0"/>
          </a:p>
          <a:p>
            <a:r>
              <a:rPr lang="en-US" dirty="0" smtClean="0">
                <a:hlinkClick r:id="rId3"/>
              </a:rPr>
              <a:t>www.Region10.org/MVH</a:t>
            </a:r>
            <a:r>
              <a:rPr lang="en-US" dirty="0" smtClean="0"/>
              <a:t>    -- Homeless Education </a:t>
            </a:r>
          </a:p>
          <a:p>
            <a:r>
              <a:rPr lang="en-US" dirty="0" smtClean="0">
                <a:hlinkClick r:id="rId4"/>
              </a:rPr>
              <a:t>www.Region10.org/FosterCare</a:t>
            </a:r>
            <a:r>
              <a:rPr lang="en-US" dirty="0" smtClean="0"/>
              <a:t>   --Foster Care</a:t>
            </a:r>
          </a:p>
          <a:p>
            <a:endParaRPr lang="en-US" dirty="0"/>
          </a:p>
        </p:txBody>
      </p:sp>
    </p:spTree>
    <p:extLst>
      <p:ext uri="{BB962C8B-B14F-4D97-AF65-F5344CB8AC3E}">
        <p14:creationId xmlns:p14="http://schemas.microsoft.com/office/powerpoint/2010/main" val="1407544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of Legal Authority</a:t>
            </a:r>
            <a:endParaRPr lang="en-US" dirty="0"/>
          </a:p>
        </p:txBody>
      </p:sp>
      <p:sp>
        <p:nvSpPr>
          <p:cNvPr id="3" name="Content Placeholder 2"/>
          <p:cNvSpPr>
            <a:spLocks noGrp="1"/>
          </p:cNvSpPr>
          <p:nvPr>
            <p:ph idx="1"/>
          </p:nvPr>
        </p:nvSpPr>
        <p:spPr/>
        <p:txBody>
          <a:bodyPr/>
          <a:lstStyle/>
          <a:p>
            <a:r>
              <a:rPr lang="en-US" dirty="0" smtClean="0"/>
              <a:t>Who can Enroll?</a:t>
            </a:r>
          </a:p>
          <a:p>
            <a:pPr lvl="1"/>
            <a:r>
              <a:rPr lang="en-US" dirty="0" smtClean="0"/>
              <a:t>Foster Parent</a:t>
            </a:r>
          </a:p>
          <a:p>
            <a:pPr lvl="1"/>
            <a:r>
              <a:rPr lang="en-US" dirty="0" smtClean="0"/>
              <a:t>CPS caseworker or other staff</a:t>
            </a:r>
          </a:p>
          <a:p>
            <a:pPr lvl="1"/>
            <a:r>
              <a:rPr lang="en-US" dirty="0" smtClean="0"/>
              <a:t>CASA or student’s guardian ad litem</a:t>
            </a:r>
          </a:p>
          <a:p>
            <a:pPr lvl="1"/>
            <a:r>
              <a:rPr lang="en-US" dirty="0" smtClean="0"/>
              <a:t>Residential facility staff</a:t>
            </a:r>
          </a:p>
          <a:p>
            <a:pPr lvl="1"/>
            <a:r>
              <a:rPr lang="en-US" dirty="0" smtClean="0"/>
              <a:t>Child Placing Agency staff, including case manager, or</a:t>
            </a:r>
          </a:p>
          <a:p>
            <a:pPr lvl="1"/>
            <a:r>
              <a:rPr lang="en-US" dirty="0" smtClean="0"/>
              <a:t>Biological parent, in some cases. </a:t>
            </a:r>
          </a:p>
          <a:p>
            <a:pPr lvl="1"/>
            <a:endParaRPr lang="en-US" dirty="0"/>
          </a:p>
          <a:p>
            <a:pPr lvl="1"/>
            <a:endParaRPr lang="en-US" dirty="0" smtClean="0"/>
          </a:p>
          <a:p>
            <a:pPr marL="201168" lvl="1" indent="0">
              <a:buNone/>
            </a:pPr>
            <a:r>
              <a:rPr lang="en-US" dirty="0" smtClean="0"/>
              <a:t>The person enrolling the student should have either a DFPS Placement Authorization Form 2085 or a court order naming DFPS as Temporary Managing Conservator</a:t>
            </a:r>
            <a:endParaRPr lang="en-US" dirty="0"/>
          </a:p>
        </p:txBody>
      </p:sp>
    </p:spTree>
    <p:extLst>
      <p:ext uri="{BB962C8B-B14F-4D97-AF65-F5344CB8AC3E}">
        <p14:creationId xmlns:p14="http://schemas.microsoft.com/office/powerpoint/2010/main" val="2544646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Residence</a:t>
            </a:r>
            <a:endParaRPr lang="en-US" dirty="0"/>
          </a:p>
        </p:txBody>
      </p:sp>
      <p:sp>
        <p:nvSpPr>
          <p:cNvPr id="3" name="Content Placeholder 2"/>
          <p:cNvSpPr>
            <a:spLocks noGrp="1"/>
          </p:cNvSpPr>
          <p:nvPr>
            <p:ph idx="1"/>
          </p:nvPr>
        </p:nvSpPr>
        <p:spPr/>
        <p:txBody>
          <a:bodyPr/>
          <a:lstStyle/>
          <a:p>
            <a:r>
              <a:rPr lang="en-US" dirty="0" smtClean="0"/>
              <a:t>A parent or caregiver must provide appropriate documentation of residency in the school district.</a:t>
            </a:r>
          </a:p>
          <a:p>
            <a:pPr lvl="1"/>
            <a:r>
              <a:rPr lang="en-US" dirty="0" smtClean="0"/>
              <a:t>Utility bill receipts</a:t>
            </a:r>
          </a:p>
          <a:p>
            <a:pPr lvl="1"/>
            <a:r>
              <a:rPr lang="en-US" dirty="0" smtClean="0"/>
              <a:t>Lease information</a:t>
            </a:r>
          </a:p>
          <a:p>
            <a:pPr lvl="1"/>
            <a:r>
              <a:rPr lang="en-US" dirty="0" smtClean="0"/>
              <a:t>Other documents allowed by one’s local school and district that confirm residence</a:t>
            </a:r>
            <a:endParaRPr lang="en-US" dirty="0"/>
          </a:p>
        </p:txBody>
      </p:sp>
    </p:spTree>
    <p:extLst>
      <p:ext uri="{BB962C8B-B14F-4D97-AF65-F5344CB8AC3E}">
        <p14:creationId xmlns:p14="http://schemas.microsoft.com/office/powerpoint/2010/main" val="1831411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child’s identity</a:t>
            </a:r>
            <a:endParaRPr lang="en-US" dirty="0"/>
          </a:p>
        </p:txBody>
      </p:sp>
      <p:sp>
        <p:nvSpPr>
          <p:cNvPr id="3" name="Content Placeholder 2"/>
          <p:cNvSpPr>
            <a:spLocks noGrp="1"/>
          </p:cNvSpPr>
          <p:nvPr>
            <p:ph idx="1"/>
          </p:nvPr>
        </p:nvSpPr>
        <p:spPr/>
        <p:txBody>
          <a:bodyPr/>
          <a:lstStyle/>
          <a:p>
            <a:pPr lvl="1"/>
            <a:r>
              <a:rPr lang="en-US" dirty="0" smtClean="0"/>
              <a:t>2085</a:t>
            </a:r>
          </a:p>
          <a:p>
            <a:pPr lvl="1"/>
            <a:r>
              <a:rPr lang="en-US" dirty="0" smtClean="0"/>
              <a:t>Driver’s license</a:t>
            </a:r>
          </a:p>
          <a:p>
            <a:pPr lvl="1"/>
            <a:r>
              <a:rPr lang="en-US" dirty="0" smtClean="0"/>
              <a:t>Passport</a:t>
            </a:r>
          </a:p>
          <a:p>
            <a:pPr lvl="1"/>
            <a:r>
              <a:rPr lang="en-US" dirty="0" smtClean="0"/>
              <a:t>School ID card, records, or report card</a:t>
            </a:r>
          </a:p>
          <a:p>
            <a:pPr lvl="1"/>
            <a:r>
              <a:rPr lang="en-US" dirty="0" smtClean="0"/>
              <a:t>Military ID</a:t>
            </a:r>
          </a:p>
          <a:p>
            <a:pPr lvl="1"/>
            <a:r>
              <a:rPr lang="en-US" dirty="0" smtClean="0"/>
              <a:t>Hospital birth records</a:t>
            </a:r>
          </a:p>
          <a:p>
            <a:pPr lvl="1"/>
            <a:r>
              <a:rPr lang="en-US" dirty="0" smtClean="0"/>
              <a:t>Adoption records</a:t>
            </a:r>
          </a:p>
          <a:p>
            <a:pPr lvl="1"/>
            <a:r>
              <a:rPr lang="en-US" dirty="0" smtClean="0"/>
              <a:t>Church baptismal record</a:t>
            </a:r>
            <a:endParaRPr lang="en-US" dirty="0"/>
          </a:p>
        </p:txBody>
      </p:sp>
    </p:spTree>
    <p:extLst>
      <p:ext uri="{BB962C8B-B14F-4D97-AF65-F5344CB8AC3E}">
        <p14:creationId xmlns:p14="http://schemas.microsoft.com/office/powerpoint/2010/main" val="1803656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Immunization Records</a:t>
            </a:r>
            <a:endParaRPr lang="en-US" dirty="0"/>
          </a:p>
        </p:txBody>
      </p:sp>
      <p:sp>
        <p:nvSpPr>
          <p:cNvPr id="3" name="Content Placeholder 2"/>
          <p:cNvSpPr>
            <a:spLocks noGrp="1"/>
          </p:cNvSpPr>
          <p:nvPr>
            <p:ph idx="1"/>
          </p:nvPr>
        </p:nvSpPr>
        <p:spPr/>
        <p:txBody>
          <a:bodyPr/>
          <a:lstStyle/>
          <a:p>
            <a:r>
              <a:rPr lang="en-US" dirty="0" smtClean="0"/>
              <a:t>A person may be provisionally admitted to an elementary or secondary school if the person has begun the required immunizations and if the person continues to receive the necessary immunizations as rapidly as is medically feasible.</a:t>
            </a:r>
          </a:p>
          <a:p>
            <a:r>
              <a:rPr lang="en-US" dirty="0" smtClean="0"/>
              <a:t>The CPS caseworker must:</a:t>
            </a:r>
          </a:p>
          <a:p>
            <a:pPr lvl="1"/>
            <a:r>
              <a:rPr lang="en-US" dirty="0" smtClean="0"/>
              <a:t>Ensure that the child visits the doctor/health clinic to begin immunizations</a:t>
            </a:r>
          </a:p>
          <a:p>
            <a:pPr lvl="1"/>
            <a:r>
              <a:rPr lang="en-US" dirty="0" smtClean="0"/>
              <a:t>Notify the school that immunizations have begun; and</a:t>
            </a:r>
          </a:p>
          <a:p>
            <a:pPr lvl="1"/>
            <a:r>
              <a:rPr lang="en-US" dirty="0" smtClean="0"/>
              <a:t>Make sure that immunizations are completed and that the immunization records are submitted to the </a:t>
            </a:r>
            <a:r>
              <a:rPr lang="en-US" dirty="0" smtClean="0"/>
              <a:t>school</a:t>
            </a:r>
          </a:p>
          <a:p>
            <a:pPr marL="201168" lvl="1" indent="0">
              <a:buNone/>
            </a:pPr>
            <a:endParaRPr lang="en-US" dirty="0" smtClean="0"/>
          </a:p>
          <a:p>
            <a:pPr marL="201168" lvl="1" indent="0">
              <a:buNone/>
            </a:pPr>
            <a:r>
              <a:rPr lang="en-US" sz="2000" dirty="0" smtClean="0"/>
              <a:t>30-day </a:t>
            </a:r>
            <a:r>
              <a:rPr lang="en-US" sz="2000" dirty="0"/>
              <a:t>Provisional Enrollment for students who are homeless or Foster Care</a:t>
            </a:r>
          </a:p>
          <a:p>
            <a:pPr marL="201168" lvl="1" indent="0">
              <a:buNone/>
            </a:pPr>
            <a:endParaRPr lang="en-US" dirty="0"/>
          </a:p>
        </p:txBody>
      </p:sp>
    </p:spTree>
    <p:extLst>
      <p:ext uri="{BB962C8B-B14F-4D97-AF65-F5344CB8AC3E}">
        <p14:creationId xmlns:p14="http://schemas.microsoft.com/office/powerpoint/2010/main" val="1500571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Records</a:t>
            </a:r>
            <a:endParaRPr lang="en-US" dirty="0"/>
          </a:p>
        </p:txBody>
      </p:sp>
      <p:sp>
        <p:nvSpPr>
          <p:cNvPr id="3" name="Content Placeholder 2"/>
          <p:cNvSpPr>
            <a:spLocks noGrp="1"/>
          </p:cNvSpPr>
          <p:nvPr>
            <p:ph idx="1"/>
          </p:nvPr>
        </p:nvSpPr>
        <p:spPr/>
        <p:txBody>
          <a:bodyPr/>
          <a:lstStyle/>
          <a:p>
            <a:r>
              <a:rPr lang="en-US" dirty="0" smtClean="0"/>
              <a:t>Upon enrollment, the district should make a bona fide effort to secure all records from the previous district</a:t>
            </a:r>
          </a:p>
          <a:p>
            <a:r>
              <a:rPr lang="en-US" dirty="0" smtClean="0"/>
              <a:t>If the student is age 11 and under, Texas law requires that the person enrolling the child provide to the new school the name of each previous school attended by the child</a:t>
            </a:r>
            <a:endParaRPr lang="en-US" dirty="0"/>
          </a:p>
        </p:txBody>
      </p:sp>
    </p:spTree>
    <p:extLst>
      <p:ext uri="{BB962C8B-B14F-4D97-AF65-F5344CB8AC3E}">
        <p14:creationId xmlns:p14="http://schemas.microsoft.com/office/powerpoint/2010/main" val="2965880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DFPS Education Specialists</a:t>
            </a:r>
            <a:endParaRPr lang="en-US" dirty="0"/>
          </a:p>
        </p:txBody>
      </p:sp>
      <p:sp>
        <p:nvSpPr>
          <p:cNvPr id="3" name="Content Placeholder 2"/>
          <p:cNvSpPr>
            <a:spLocks noGrp="1"/>
          </p:cNvSpPr>
          <p:nvPr>
            <p:ph idx="1"/>
          </p:nvPr>
        </p:nvSpPr>
        <p:spPr/>
        <p:txBody>
          <a:bodyPr/>
          <a:lstStyle/>
          <a:p>
            <a:r>
              <a:rPr lang="en-US" dirty="0" smtClean="0"/>
              <a:t>TXDFPS Region 03</a:t>
            </a:r>
          </a:p>
          <a:p>
            <a:endParaRPr lang="en-US" dirty="0"/>
          </a:p>
          <a:p>
            <a:r>
              <a:rPr lang="en-US" dirty="0" smtClean="0"/>
              <a:t>Norma Eaves – 817.792.5269</a:t>
            </a:r>
          </a:p>
          <a:p>
            <a:r>
              <a:rPr lang="en-US" dirty="0" smtClean="0"/>
              <a:t>Beverly Nelson – 817.792.5273</a:t>
            </a:r>
            <a:endParaRPr lang="en-US" dirty="0"/>
          </a:p>
        </p:txBody>
      </p:sp>
    </p:spTree>
    <p:extLst>
      <p:ext uri="{BB962C8B-B14F-4D97-AF65-F5344CB8AC3E}">
        <p14:creationId xmlns:p14="http://schemas.microsoft.com/office/powerpoint/2010/main" val="2527046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at School</a:t>
            </a:r>
            <a:endParaRPr lang="en-US" dirty="0"/>
          </a:p>
        </p:txBody>
      </p:sp>
      <p:sp>
        <p:nvSpPr>
          <p:cNvPr id="3" name="Content Placeholder 2"/>
          <p:cNvSpPr>
            <a:spLocks noGrp="1"/>
          </p:cNvSpPr>
          <p:nvPr>
            <p:ph idx="1"/>
          </p:nvPr>
        </p:nvSpPr>
        <p:spPr/>
        <p:txBody>
          <a:bodyPr/>
          <a:lstStyle/>
          <a:p>
            <a:r>
              <a:rPr lang="en-US" dirty="0" smtClean="0"/>
              <a:t>School Wide Programs Include:</a:t>
            </a:r>
          </a:p>
          <a:p>
            <a:pPr lvl="1"/>
            <a:r>
              <a:rPr lang="en-US" dirty="0" smtClean="0"/>
              <a:t>Positive Behavior Interventions and Supports</a:t>
            </a:r>
          </a:p>
          <a:p>
            <a:pPr lvl="1"/>
            <a:r>
              <a:rPr lang="en-US" dirty="0" smtClean="0"/>
              <a:t>Trauma Informed Care</a:t>
            </a:r>
          </a:p>
          <a:p>
            <a:pPr lvl="1"/>
            <a:r>
              <a:rPr lang="en-US" dirty="0" smtClean="0"/>
              <a:t>Resiliency Training</a:t>
            </a:r>
          </a:p>
          <a:p>
            <a:pPr lvl="1"/>
            <a:r>
              <a:rPr lang="en-US" dirty="0" smtClean="0"/>
              <a:t>Restorative Justice/ Restorative Discipline</a:t>
            </a:r>
            <a:endParaRPr lang="en-US" dirty="0"/>
          </a:p>
        </p:txBody>
      </p:sp>
    </p:spTree>
    <p:extLst>
      <p:ext uri="{BB962C8B-B14F-4D97-AF65-F5344CB8AC3E}">
        <p14:creationId xmlns:p14="http://schemas.microsoft.com/office/powerpoint/2010/main" val="1388434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at School</a:t>
            </a:r>
            <a:endParaRPr lang="en-US" dirty="0"/>
          </a:p>
        </p:txBody>
      </p:sp>
      <p:sp>
        <p:nvSpPr>
          <p:cNvPr id="3" name="Content Placeholder 2"/>
          <p:cNvSpPr>
            <a:spLocks noGrp="1"/>
          </p:cNvSpPr>
          <p:nvPr>
            <p:ph idx="1"/>
          </p:nvPr>
        </p:nvSpPr>
        <p:spPr/>
        <p:txBody>
          <a:bodyPr/>
          <a:lstStyle/>
          <a:p>
            <a:r>
              <a:rPr lang="en-US" dirty="0" smtClean="0"/>
              <a:t>Maintain Confidentiality</a:t>
            </a:r>
          </a:p>
          <a:p>
            <a:r>
              <a:rPr lang="en-US" dirty="0" smtClean="0"/>
              <a:t>Prepare for missed school</a:t>
            </a:r>
          </a:p>
          <a:p>
            <a:r>
              <a:rPr lang="en-US" dirty="0" smtClean="0"/>
              <a:t>Build Relationships</a:t>
            </a:r>
          </a:p>
          <a:p>
            <a:r>
              <a:rPr lang="en-US" dirty="0" smtClean="0"/>
              <a:t>Allow for decision </a:t>
            </a:r>
            <a:r>
              <a:rPr lang="en-US" dirty="0" smtClean="0"/>
              <a:t>making</a:t>
            </a:r>
          </a:p>
          <a:p>
            <a:r>
              <a:rPr lang="en-US" dirty="0" smtClean="0"/>
              <a:t>Review 25.007 for Transition Ideas</a:t>
            </a:r>
            <a:endParaRPr lang="en-US" dirty="0" smtClean="0"/>
          </a:p>
          <a:p>
            <a:endParaRPr lang="en-US" dirty="0"/>
          </a:p>
        </p:txBody>
      </p:sp>
    </p:spTree>
    <p:extLst>
      <p:ext uri="{BB962C8B-B14F-4D97-AF65-F5344CB8AC3E}">
        <p14:creationId xmlns:p14="http://schemas.microsoft.com/office/powerpoint/2010/main" val="739831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At-Risk </a:t>
            </a:r>
            <a:r>
              <a:rPr lang="en-US" dirty="0" err="1" smtClean="0"/>
              <a:t>Elligibility</a:t>
            </a:r>
            <a:endParaRPr lang="en-US" dirty="0"/>
          </a:p>
        </p:txBody>
      </p:sp>
      <p:sp>
        <p:nvSpPr>
          <p:cNvPr id="3" name="Content Placeholder 2"/>
          <p:cNvSpPr>
            <a:spLocks noGrp="1"/>
          </p:cNvSpPr>
          <p:nvPr>
            <p:ph idx="1"/>
          </p:nvPr>
        </p:nvSpPr>
        <p:spPr/>
        <p:txBody>
          <a:bodyPr/>
          <a:lstStyle/>
          <a:p>
            <a:r>
              <a:rPr lang="en-US" dirty="0" smtClean="0"/>
              <a:t>Nutrition</a:t>
            </a:r>
          </a:p>
          <a:p>
            <a:r>
              <a:rPr lang="en-US" dirty="0" smtClean="0"/>
              <a:t>Tutoring</a:t>
            </a:r>
          </a:p>
          <a:p>
            <a:r>
              <a:rPr lang="en-US" dirty="0" smtClean="0"/>
              <a:t>Supplemental Reading or Math Programs</a:t>
            </a:r>
          </a:p>
          <a:p>
            <a:r>
              <a:rPr lang="en-US" dirty="0" smtClean="0"/>
              <a:t>School Social Services</a:t>
            </a:r>
          </a:p>
          <a:p>
            <a:r>
              <a:rPr lang="en-US" dirty="0" smtClean="0"/>
              <a:t>Community Resources and Mentors</a:t>
            </a:r>
          </a:p>
          <a:p>
            <a:r>
              <a:rPr lang="en-US" dirty="0" smtClean="0"/>
              <a:t>Direct, Group or Crisis Counseling</a:t>
            </a:r>
            <a:endParaRPr lang="en-US" dirty="0"/>
          </a:p>
        </p:txBody>
      </p:sp>
    </p:spTree>
    <p:extLst>
      <p:ext uri="{BB962C8B-B14F-4D97-AF65-F5344CB8AC3E}">
        <p14:creationId xmlns:p14="http://schemas.microsoft.com/office/powerpoint/2010/main" val="3705084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 Adulthood</a:t>
            </a:r>
            <a:endParaRPr lang="en-US" dirty="0"/>
          </a:p>
        </p:txBody>
      </p:sp>
      <p:sp>
        <p:nvSpPr>
          <p:cNvPr id="3" name="Content Placeholder 2"/>
          <p:cNvSpPr>
            <a:spLocks noGrp="1"/>
          </p:cNvSpPr>
          <p:nvPr>
            <p:ph idx="1"/>
          </p:nvPr>
        </p:nvSpPr>
        <p:spPr/>
        <p:txBody>
          <a:bodyPr/>
          <a:lstStyle/>
          <a:p>
            <a:r>
              <a:rPr lang="en-US" dirty="0" smtClean="0"/>
              <a:t>Insurance</a:t>
            </a:r>
          </a:p>
          <a:p>
            <a:pPr lvl="1"/>
            <a:r>
              <a:rPr lang="en-US" dirty="0" smtClean="0"/>
              <a:t>STAR Health (a Medicaid program)</a:t>
            </a:r>
          </a:p>
          <a:p>
            <a:pPr lvl="1"/>
            <a:r>
              <a:rPr lang="en-US" dirty="0" smtClean="0"/>
              <a:t>Update addresses</a:t>
            </a:r>
          </a:p>
          <a:p>
            <a:r>
              <a:rPr lang="en-US" dirty="0" smtClean="0"/>
              <a:t>Driver’s License</a:t>
            </a:r>
          </a:p>
          <a:p>
            <a:pPr lvl="1"/>
            <a:r>
              <a:rPr lang="en-US" dirty="0" smtClean="0"/>
              <a:t>Waived driver’s license fees</a:t>
            </a:r>
          </a:p>
          <a:p>
            <a:r>
              <a:rPr lang="en-US" dirty="0" smtClean="0"/>
              <a:t>Other Documents</a:t>
            </a:r>
          </a:p>
          <a:p>
            <a:pPr lvl="1"/>
            <a:r>
              <a:rPr lang="en-US" dirty="0" smtClean="0"/>
              <a:t>Birth certificate</a:t>
            </a:r>
          </a:p>
          <a:p>
            <a:pPr lvl="1"/>
            <a:r>
              <a:rPr lang="en-US" dirty="0" smtClean="0"/>
              <a:t>Social security card</a:t>
            </a:r>
          </a:p>
          <a:p>
            <a:pPr lvl="1"/>
            <a:r>
              <a:rPr lang="en-US" dirty="0" smtClean="0"/>
              <a:t>Immunization records</a:t>
            </a:r>
          </a:p>
          <a:p>
            <a:pPr lvl="1"/>
            <a:r>
              <a:rPr lang="en-US" dirty="0" smtClean="0"/>
              <a:t>Insurance records</a:t>
            </a:r>
          </a:p>
        </p:txBody>
      </p:sp>
    </p:spTree>
    <p:extLst>
      <p:ext uri="{BB962C8B-B14F-4D97-AF65-F5344CB8AC3E}">
        <p14:creationId xmlns:p14="http://schemas.microsoft.com/office/powerpoint/2010/main" val="272701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4" name="Picture 3"/>
          <p:cNvPicPr>
            <a:picLocks noChangeAspect="1"/>
          </p:cNvPicPr>
          <p:nvPr/>
        </p:nvPicPr>
        <p:blipFill>
          <a:blip r:embed="rId2"/>
          <a:stretch>
            <a:fillRect/>
          </a:stretch>
        </p:blipFill>
        <p:spPr>
          <a:xfrm>
            <a:off x="4114800" y="904875"/>
            <a:ext cx="3962400" cy="5048250"/>
          </a:xfrm>
          <a:prstGeom prst="rect">
            <a:avLst/>
          </a:prstGeom>
        </p:spPr>
      </p:pic>
    </p:spTree>
    <p:extLst>
      <p:ext uri="{BB962C8B-B14F-4D97-AF65-F5344CB8AC3E}">
        <p14:creationId xmlns:p14="http://schemas.microsoft.com/office/powerpoint/2010/main" val="1507115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Education</a:t>
            </a:r>
            <a:endParaRPr lang="en-US" dirty="0"/>
          </a:p>
        </p:txBody>
      </p:sp>
      <p:sp>
        <p:nvSpPr>
          <p:cNvPr id="3" name="Content Placeholder 2"/>
          <p:cNvSpPr>
            <a:spLocks noGrp="1"/>
          </p:cNvSpPr>
          <p:nvPr>
            <p:ph idx="1"/>
          </p:nvPr>
        </p:nvSpPr>
        <p:spPr/>
        <p:txBody>
          <a:bodyPr/>
          <a:lstStyle/>
          <a:p>
            <a:r>
              <a:rPr lang="en-US" dirty="0" smtClean="0"/>
              <a:t>Tuition and Fee Waiver</a:t>
            </a:r>
          </a:p>
          <a:p>
            <a:endParaRPr lang="en-US" dirty="0"/>
          </a:p>
          <a:p>
            <a:r>
              <a:rPr lang="en-US" dirty="0" smtClean="0"/>
              <a:t>Education and Training Voucher (ETV)</a:t>
            </a:r>
          </a:p>
          <a:p>
            <a:endParaRPr lang="en-US" dirty="0"/>
          </a:p>
          <a:p>
            <a:r>
              <a:rPr lang="en-US" dirty="0" smtClean="0"/>
              <a:t>Free Application for Federal Student Aid (FAFSA)</a:t>
            </a:r>
            <a:endParaRPr lang="en-US" dirty="0"/>
          </a:p>
        </p:txBody>
      </p:sp>
    </p:spTree>
    <p:extLst>
      <p:ext uri="{BB962C8B-B14F-4D97-AF65-F5344CB8AC3E}">
        <p14:creationId xmlns:p14="http://schemas.microsoft.com/office/powerpoint/2010/main" val="999753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p:txBody>
          <a:bodyPr/>
          <a:lstStyle/>
          <a:p>
            <a:r>
              <a:rPr lang="en-US" dirty="0" smtClean="0"/>
              <a:t>Addressed in ESSA: Review Guidance</a:t>
            </a:r>
          </a:p>
          <a:p>
            <a:endParaRPr lang="en-US" dirty="0"/>
          </a:p>
        </p:txBody>
      </p:sp>
    </p:spTree>
    <p:extLst>
      <p:ext uri="{BB962C8B-B14F-4D97-AF65-F5344CB8AC3E}">
        <p14:creationId xmlns:p14="http://schemas.microsoft.com/office/powerpoint/2010/main" val="4058480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223343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3" name="Picture 2"/>
          <p:cNvPicPr>
            <a:picLocks noChangeAspect="1"/>
          </p:cNvPicPr>
          <p:nvPr/>
        </p:nvPicPr>
        <p:blipFill>
          <a:blip r:embed="rId2"/>
          <a:stretch>
            <a:fillRect/>
          </a:stretch>
        </p:blipFill>
        <p:spPr>
          <a:xfrm>
            <a:off x="4038600" y="166687"/>
            <a:ext cx="4114800" cy="6524625"/>
          </a:xfrm>
          <a:prstGeom prst="rect">
            <a:avLst/>
          </a:prstGeom>
        </p:spPr>
      </p:pic>
    </p:spTree>
    <p:extLst>
      <p:ext uri="{BB962C8B-B14F-4D97-AF65-F5344CB8AC3E}">
        <p14:creationId xmlns:p14="http://schemas.microsoft.com/office/powerpoint/2010/main" val="25049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Students in foster care experience educational instability and lag behind the general student population in high school completion.</a:t>
            </a:r>
            <a:endParaRPr lang="en-US" sz="3200" dirty="0"/>
          </a:p>
        </p:txBody>
      </p:sp>
    </p:spTree>
    <p:extLst>
      <p:ext uri="{BB962C8B-B14F-4D97-AF65-F5344CB8AC3E}">
        <p14:creationId xmlns:p14="http://schemas.microsoft.com/office/powerpoint/2010/main" val="217704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Students in foster care are almost three times more likely to receive special education services compared to students in general population (24.5% compared to 8.8%).</a:t>
            </a:r>
            <a:endParaRPr lang="en-US" sz="3200" dirty="0"/>
          </a:p>
        </p:txBody>
      </p:sp>
    </p:spTree>
    <p:extLst>
      <p:ext uri="{BB962C8B-B14F-4D97-AF65-F5344CB8AC3E}">
        <p14:creationId xmlns:p14="http://schemas.microsoft.com/office/powerpoint/2010/main" val="369862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Students in foster care are much more likely to be disciplined in school than other children; they receive out-of-school suspension at more than three times the rate of their peers (15.3% compared to 5.1%).</a:t>
            </a:r>
            <a:endParaRPr lang="en-US" sz="3200" dirty="0"/>
          </a:p>
        </p:txBody>
      </p:sp>
    </p:spTree>
    <p:extLst>
      <p:ext uri="{BB962C8B-B14F-4D97-AF65-F5344CB8AC3E}">
        <p14:creationId xmlns:p14="http://schemas.microsoft.com/office/powerpoint/2010/main" val="502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Highlight Call to Action</a:t>
            </a:r>
            <a:endParaRPr lang="en-US" dirty="0"/>
          </a:p>
        </p:txBody>
      </p:sp>
      <p:sp>
        <p:nvSpPr>
          <p:cNvPr id="3" name="Content Placeholder 2"/>
          <p:cNvSpPr>
            <a:spLocks noGrp="1"/>
          </p:cNvSpPr>
          <p:nvPr>
            <p:ph idx="1"/>
          </p:nvPr>
        </p:nvSpPr>
        <p:spPr/>
        <p:txBody>
          <a:bodyPr>
            <a:normAutofit/>
          </a:bodyPr>
          <a:lstStyle/>
          <a:p>
            <a:r>
              <a:rPr lang="en-US" sz="3200" dirty="0" smtClean="0"/>
              <a:t>Children from the ages of 14-17 make up the largest percentage of children in the Texas child welfare system, totaling 23.1% of all youth in care.</a:t>
            </a:r>
            <a:endParaRPr lang="en-US" sz="3200" dirty="0"/>
          </a:p>
        </p:txBody>
      </p:sp>
    </p:spTree>
    <p:extLst>
      <p:ext uri="{BB962C8B-B14F-4D97-AF65-F5344CB8AC3E}">
        <p14:creationId xmlns:p14="http://schemas.microsoft.com/office/powerpoint/2010/main" val="297821674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618</TotalTime>
  <Words>1193</Words>
  <Application>Microsoft Office PowerPoint</Application>
  <PresentationFormat>Widescreen</PresentationFormat>
  <Paragraphs>222</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Rounded MT Bold</vt:lpstr>
      <vt:lpstr>Batang</vt:lpstr>
      <vt:lpstr>Calibri</vt:lpstr>
      <vt:lpstr>Calibri Light</vt:lpstr>
      <vt:lpstr>Retrospect</vt:lpstr>
      <vt:lpstr>Welcome to the Webinar</vt:lpstr>
      <vt:lpstr>Foster Care 101</vt:lpstr>
      <vt:lpstr>David Ray</vt:lpstr>
      <vt:lpstr>Questions? </vt:lpstr>
      <vt:lpstr>Questions? </vt:lpstr>
      <vt:lpstr>Numbers Highlight Call to Action</vt:lpstr>
      <vt:lpstr>Numbers Highlight Call to Action</vt:lpstr>
      <vt:lpstr>Numbers Highlight Call to Action</vt:lpstr>
      <vt:lpstr>Numbers Highlight Call to Action</vt:lpstr>
      <vt:lpstr>Numbers Highlight Call to Action</vt:lpstr>
      <vt:lpstr>Numbers Highlight Call to Action</vt:lpstr>
      <vt:lpstr>Numbers Highlight Call to Action</vt:lpstr>
      <vt:lpstr>Numbers Highlight Call to Action</vt:lpstr>
      <vt:lpstr>Data</vt:lpstr>
      <vt:lpstr>PEIMS Coding</vt:lpstr>
      <vt:lpstr>PEIMS Coding</vt:lpstr>
      <vt:lpstr>Scenario</vt:lpstr>
      <vt:lpstr>What about Informal Care?</vt:lpstr>
      <vt:lpstr>Document from THEO </vt:lpstr>
      <vt:lpstr>Scenario</vt:lpstr>
      <vt:lpstr>Different</vt:lpstr>
      <vt:lpstr>Same</vt:lpstr>
      <vt:lpstr>Cross-System Awareness</vt:lpstr>
      <vt:lpstr>Partnerships</vt:lpstr>
      <vt:lpstr>Partnerships</vt:lpstr>
      <vt:lpstr>Foster Care Liaisons</vt:lpstr>
      <vt:lpstr>Foster Care Liaisons</vt:lpstr>
      <vt:lpstr>Campus Champions</vt:lpstr>
      <vt:lpstr>Enrollment</vt:lpstr>
      <vt:lpstr>Identity of Legal Authority</vt:lpstr>
      <vt:lpstr>Proof of Residence</vt:lpstr>
      <vt:lpstr>Proof of child’s identity</vt:lpstr>
      <vt:lpstr>Immunization Records</vt:lpstr>
      <vt:lpstr>School Records</vt:lpstr>
      <vt:lpstr>DFPS Education Specialists</vt:lpstr>
      <vt:lpstr>Support at School</vt:lpstr>
      <vt:lpstr>Support at School</vt:lpstr>
      <vt:lpstr>At-Risk Elligibility</vt:lpstr>
      <vt:lpstr>Into Adulthood</vt:lpstr>
      <vt:lpstr>Post-Secondary Education</vt:lpstr>
      <vt:lpstr>Transportation</vt:lpstr>
      <vt:lpstr>Questions?</vt:lpstr>
    </vt:vector>
  </TitlesOfParts>
  <Company>Region 10 ESC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 Care 101</dc:title>
  <dc:creator>David Ray</dc:creator>
  <cp:lastModifiedBy>David Ray</cp:lastModifiedBy>
  <cp:revision>23</cp:revision>
  <cp:lastPrinted>2017-04-18T15:27:09Z</cp:lastPrinted>
  <dcterms:created xsi:type="dcterms:W3CDTF">2015-01-12T15:41:04Z</dcterms:created>
  <dcterms:modified xsi:type="dcterms:W3CDTF">2017-04-18T16:08:18Z</dcterms:modified>
</cp:coreProperties>
</file>